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8" r:id="rId2"/>
    <p:sldId id="259" r:id="rId3"/>
    <p:sldId id="261" r:id="rId4"/>
    <p:sldId id="262" r:id="rId5"/>
    <p:sldId id="263" r:id="rId6"/>
    <p:sldId id="264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4FE54-E90D-41E0-94A6-FA4272DA2448}" type="datetimeFigureOut">
              <a:rPr lang="en-US" smtClean="0"/>
              <a:pPr/>
              <a:t>11/7/2013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E7ABE-1E4A-4D35-94F6-BD6EF4E28BC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  <p:transition spd="slow"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4FE54-E90D-41E0-94A6-FA4272DA2448}" type="datetimeFigureOut">
              <a:rPr lang="en-US" smtClean="0"/>
              <a:pPr/>
              <a:t>11/7/2013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E7ABE-1E4A-4D35-94F6-BD6EF4E28B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4FE54-E90D-41E0-94A6-FA4272DA2448}" type="datetimeFigureOut">
              <a:rPr lang="en-US" smtClean="0"/>
              <a:pPr/>
              <a:t>11/7/2013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E7ABE-1E4A-4D35-94F6-BD6EF4E28B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4FE54-E90D-41E0-94A6-FA4272DA2448}" type="datetimeFigureOut">
              <a:rPr lang="en-US" smtClean="0"/>
              <a:pPr/>
              <a:t>11/7/2013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E7ABE-1E4A-4D35-94F6-BD6EF4E28B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4FE54-E90D-41E0-94A6-FA4272DA2448}" type="datetimeFigureOut">
              <a:rPr lang="en-US" smtClean="0"/>
              <a:pPr/>
              <a:t>11/7/2013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129E7ABE-1E4A-4D35-94F6-BD6EF4E28B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4FE54-E90D-41E0-94A6-FA4272DA2448}" type="datetimeFigureOut">
              <a:rPr lang="en-US" smtClean="0"/>
              <a:pPr/>
              <a:t>11/7/2013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E7ABE-1E4A-4D35-94F6-BD6EF4E28B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4FE54-E90D-41E0-94A6-FA4272DA2448}" type="datetimeFigureOut">
              <a:rPr lang="en-US" smtClean="0"/>
              <a:pPr/>
              <a:t>11/7/2013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E7ABE-1E4A-4D35-94F6-BD6EF4E28B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4FE54-E90D-41E0-94A6-FA4272DA2448}" type="datetimeFigureOut">
              <a:rPr lang="en-US" smtClean="0"/>
              <a:pPr/>
              <a:t>11/7/2013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E7ABE-1E4A-4D35-94F6-BD6EF4E28B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4FE54-E90D-41E0-94A6-FA4272DA2448}" type="datetimeFigureOut">
              <a:rPr lang="en-US" smtClean="0"/>
              <a:pPr/>
              <a:t>11/7/2013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E7ABE-1E4A-4D35-94F6-BD6EF4E28B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4FE54-E90D-41E0-94A6-FA4272DA2448}" type="datetimeFigureOut">
              <a:rPr lang="en-US" smtClean="0"/>
              <a:pPr/>
              <a:t>11/7/2013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E7ABE-1E4A-4D35-94F6-BD6EF4E28B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4FE54-E90D-41E0-94A6-FA4272DA2448}" type="datetimeFigureOut">
              <a:rPr lang="en-US" smtClean="0"/>
              <a:pPr/>
              <a:t>11/7/2013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E7ABE-1E4A-4D35-94F6-BD6EF4E28B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36F4FE54-E90D-41E0-94A6-FA4272DA2448}" type="datetimeFigureOut">
              <a:rPr lang="en-US" smtClean="0"/>
              <a:pPr/>
              <a:t>11/7/2013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29E7ABE-1E4A-4D35-94F6-BD6EF4E28BC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slow">
    <p:wipe dir="d"/>
  </p:transition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pPr eaLnBrk="1" hangingPunct="1"/>
            <a:r>
              <a:rPr lang="en-US" sz="4000" dirty="0" smtClean="0">
                <a:solidFill>
                  <a:schemeClr val="bg1"/>
                </a:solidFill>
              </a:rPr>
              <a:t>1.1. RUANG LINGKUP DAN PERMASALAHAN EKONOMI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pPr eaLnBrk="1" hangingPunct="1">
              <a:buFontTx/>
              <a:buNone/>
            </a:pPr>
            <a:r>
              <a:rPr lang="en-US" dirty="0" smtClean="0">
                <a:solidFill>
                  <a:schemeClr val="bg1"/>
                </a:solidFill>
              </a:rPr>
              <a:t>1.1.1. PENGERTIAN EKONOMI.</a:t>
            </a:r>
          </a:p>
          <a:p>
            <a:pPr eaLnBrk="1" hangingPunct="1">
              <a:buFontTx/>
              <a:buNone/>
            </a:pPr>
            <a:r>
              <a:rPr lang="en-US" dirty="0" smtClean="0">
                <a:solidFill>
                  <a:schemeClr val="bg1"/>
                </a:solidFill>
              </a:rPr>
              <a:t>1.1.2. PENGGOLONGAN DAN JENIS ANALISA </a:t>
            </a:r>
            <a:r>
              <a:rPr lang="id-ID" dirty="0" smtClean="0">
                <a:solidFill>
                  <a:schemeClr val="bg1"/>
                </a:solidFill>
              </a:rPr>
              <a:t> </a:t>
            </a:r>
          </a:p>
          <a:p>
            <a:pPr eaLnBrk="1" hangingPunct="1">
              <a:buFontTx/>
              <a:buNone/>
            </a:pPr>
            <a:r>
              <a:rPr lang="id-ID" dirty="0" smtClean="0">
                <a:solidFill>
                  <a:schemeClr val="bg1"/>
                </a:solidFill>
              </a:rPr>
              <a:t> </a:t>
            </a:r>
            <a:r>
              <a:rPr lang="id-ID" dirty="0" smtClean="0">
                <a:solidFill>
                  <a:schemeClr val="bg1"/>
                </a:solidFill>
              </a:rPr>
              <a:t>         </a:t>
            </a:r>
            <a:r>
              <a:rPr lang="en-US" dirty="0" smtClean="0">
                <a:solidFill>
                  <a:schemeClr val="bg1"/>
                </a:solidFill>
              </a:rPr>
              <a:t>PADA </a:t>
            </a:r>
            <a:r>
              <a:rPr lang="en-US" dirty="0" smtClean="0">
                <a:solidFill>
                  <a:schemeClr val="bg1"/>
                </a:solidFill>
              </a:rPr>
              <a:t>ILMU EKONOMI.</a:t>
            </a:r>
          </a:p>
          <a:p>
            <a:pPr eaLnBrk="1" hangingPunct="1">
              <a:buFontTx/>
              <a:buNone/>
            </a:pPr>
            <a:r>
              <a:rPr lang="en-US" dirty="0" smtClean="0">
                <a:solidFill>
                  <a:schemeClr val="bg1"/>
                </a:solidFill>
              </a:rPr>
              <a:t>1.1.3. MASALAH-MASALAH EKONOMI.</a:t>
            </a:r>
          </a:p>
          <a:p>
            <a:pPr eaLnBrk="1" hangingPunct="1">
              <a:buFontTx/>
              <a:buNone/>
            </a:pPr>
            <a:r>
              <a:rPr lang="en-US" dirty="0" smtClean="0">
                <a:solidFill>
                  <a:schemeClr val="bg1"/>
                </a:solidFill>
              </a:rPr>
              <a:t>1.1.4. SISTEM PEREKONOMIAN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pPr eaLnBrk="1" hangingPunct="1"/>
            <a:r>
              <a:rPr lang="en-US" smtClean="0">
                <a:solidFill>
                  <a:schemeClr val="bg1"/>
                </a:solidFill>
              </a:rPr>
              <a:t>1.1.1. PENGERTIAN EKONOMI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524000"/>
            <a:ext cx="8229600" cy="4709160"/>
          </a:xfrm>
          <a:ln>
            <a:solidFill>
              <a:schemeClr val="tx1"/>
            </a:solidFill>
          </a:ln>
        </p:spPr>
        <p:txBody>
          <a:bodyPr/>
          <a:lstStyle/>
          <a:p>
            <a:pPr eaLnBrk="1" hangingPunct="1">
              <a:buClr>
                <a:schemeClr val="bg1"/>
              </a:buClr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bg1"/>
                </a:solidFill>
              </a:rPr>
              <a:t>EKONOMI ATAU ECONOMIC BERASAL DARI BAHASA YUNANI YAITU KATA “OIKOS ATAU OIKU” DAN “NOMOS”</a:t>
            </a:r>
          </a:p>
          <a:p>
            <a:pPr eaLnBrk="1" hangingPunct="1">
              <a:buClr>
                <a:schemeClr val="bg1"/>
              </a:buClr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bg1"/>
                </a:solidFill>
              </a:rPr>
              <a:t>OIKOS = HOUSE, NOMOS=LAW ATAU CUSTOM.</a:t>
            </a:r>
          </a:p>
          <a:p>
            <a:pPr eaLnBrk="1" hangingPunct="1">
              <a:buClr>
                <a:schemeClr val="bg1"/>
              </a:buClr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bg1"/>
                </a:solidFill>
              </a:rPr>
              <a:t>EKONOMI BERARTI ILMU SOSIAL YANG MEMPELAJARI TENTANG PRODUKSI, DISTRIBUSI DAN KOMSUMSI BARANG DAN PELAYANANNYA. 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pPr eaLnBrk="1" hangingPunct="1"/>
            <a:r>
              <a:rPr lang="en-US" sz="3600" dirty="0" smtClean="0">
                <a:solidFill>
                  <a:schemeClr val="bg1"/>
                </a:solidFill>
              </a:rPr>
              <a:t>1.1.2. PENGGOLONGAN DAN JENIS ANALISA PADA ILMU EKONOMI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pPr marL="609600" indent="-609600">
              <a:buClrTx/>
              <a:buFont typeface="Wingdings" pitchFamily="2" charset="2"/>
              <a:buChar char="Ø"/>
            </a:pPr>
            <a:endParaRPr lang="id-ID" dirty="0" smtClean="0">
              <a:solidFill>
                <a:schemeClr val="bg1"/>
              </a:solidFill>
            </a:endParaRPr>
          </a:p>
          <a:p>
            <a:pPr marL="609600" indent="-609600">
              <a:buClrTx/>
              <a:buFont typeface="Wingdings" pitchFamily="2" charset="2"/>
              <a:buChar char="Ø"/>
            </a:pPr>
            <a:r>
              <a:rPr lang="en-US" dirty="0" smtClean="0">
                <a:solidFill>
                  <a:schemeClr val="bg1"/>
                </a:solidFill>
              </a:rPr>
              <a:t>ILMU </a:t>
            </a:r>
            <a:r>
              <a:rPr lang="en-US" dirty="0" smtClean="0">
                <a:solidFill>
                  <a:schemeClr val="bg1"/>
                </a:solidFill>
              </a:rPr>
              <a:t>EKONOMI MAKRO.</a:t>
            </a:r>
          </a:p>
          <a:p>
            <a:pPr marL="609600" indent="-609600" eaLnBrk="1" hangingPunct="1">
              <a:buClrTx/>
              <a:buFont typeface="Wingdings" pitchFamily="2" charset="2"/>
              <a:buChar char="Ø"/>
            </a:pPr>
            <a:r>
              <a:rPr lang="en-US" dirty="0" smtClean="0">
                <a:solidFill>
                  <a:schemeClr val="bg1"/>
                </a:solidFill>
              </a:rPr>
              <a:t>PENDAPATAN NASIONAL.</a:t>
            </a:r>
          </a:p>
          <a:p>
            <a:pPr marL="609600" indent="-609600" eaLnBrk="1" hangingPunct="1">
              <a:buClrTx/>
              <a:buFont typeface="Wingdings" pitchFamily="2" charset="2"/>
              <a:buChar char="Ø"/>
            </a:pPr>
            <a:r>
              <a:rPr lang="en-US" dirty="0" smtClean="0">
                <a:solidFill>
                  <a:schemeClr val="bg1"/>
                </a:solidFill>
              </a:rPr>
              <a:t>NERACA PEMBAYARAN.</a:t>
            </a:r>
          </a:p>
          <a:p>
            <a:pPr marL="609600" indent="-609600" eaLnBrk="1" hangingPunct="1">
              <a:buClrTx/>
              <a:buFont typeface="Wingdings" pitchFamily="2" charset="2"/>
              <a:buChar char="Ø"/>
            </a:pPr>
            <a:r>
              <a:rPr lang="en-US" dirty="0" smtClean="0">
                <a:solidFill>
                  <a:schemeClr val="bg1"/>
                </a:solidFill>
              </a:rPr>
              <a:t>KESEMPATAN KERJA.</a:t>
            </a:r>
          </a:p>
          <a:p>
            <a:pPr marL="609600" indent="-609600" eaLnBrk="1" hangingPunct="1">
              <a:buClrTx/>
              <a:buFont typeface="Wingdings" pitchFamily="2" charset="2"/>
              <a:buChar char="Ø"/>
            </a:pPr>
            <a:r>
              <a:rPr lang="en-US" dirty="0" smtClean="0">
                <a:solidFill>
                  <a:schemeClr val="bg1"/>
                </a:solidFill>
              </a:rPr>
              <a:t>INFLASI.</a:t>
            </a:r>
          </a:p>
          <a:p>
            <a:pPr marL="609600" indent="-609600" eaLnBrk="1" hangingPunct="1">
              <a:buClrTx/>
              <a:buFont typeface="Wingdings" pitchFamily="2" charset="2"/>
              <a:buChar char="Ø"/>
            </a:pPr>
            <a:r>
              <a:rPr lang="en-US" dirty="0" smtClean="0">
                <a:solidFill>
                  <a:schemeClr val="bg1"/>
                </a:solidFill>
              </a:rPr>
              <a:t>INVESTASI.</a:t>
            </a:r>
          </a:p>
          <a:p>
            <a:pPr marL="609600" indent="-609600" eaLnBrk="1" hangingPunct="1">
              <a:buClrTx/>
              <a:buFont typeface="Wingdings" pitchFamily="2" charset="2"/>
              <a:buChar char="Ø"/>
            </a:pPr>
            <a:r>
              <a:rPr lang="en-US" dirty="0" smtClean="0">
                <a:solidFill>
                  <a:schemeClr val="bg1"/>
                </a:solidFill>
              </a:rPr>
              <a:t>DAN LAIN-LAIN.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pPr eaLnBrk="1" hangingPunct="1"/>
            <a:r>
              <a:rPr lang="en-US" sz="3600" dirty="0" smtClean="0">
                <a:solidFill>
                  <a:schemeClr val="bg1"/>
                </a:solidFill>
              </a:rPr>
              <a:t>1.1.2. PENGGOLONGAN DAN JENIS ANALISA PADA ILMU EKONOMI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  <a:buNone/>
            </a:pPr>
            <a:r>
              <a:rPr lang="en-US" sz="1800" dirty="0" smtClean="0">
                <a:solidFill>
                  <a:schemeClr val="bg1"/>
                </a:solidFill>
              </a:rPr>
              <a:t>JENIS ANALISA PADA ILMU EKONOMI </a:t>
            </a:r>
            <a:endParaRPr lang="id-ID" sz="1800" dirty="0" smtClean="0">
              <a:solidFill>
                <a:schemeClr val="bg1"/>
              </a:solidFill>
            </a:endParaRPr>
          </a:p>
          <a:p>
            <a:pPr marL="609600" indent="-609600" eaLnBrk="1" hangingPunct="1">
              <a:lnSpc>
                <a:spcPct val="80000"/>
              </a:lnSpc>
              <a:buNone/>
            </a:pPr>
            <a:endParaRPr lang="en-US" sz="1800" dirty="0" smtClean="0">
              <a:solidFill>
                <a:schemeClr val="bg1"/>
              </a:solidFill>
            </a:endParaRP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en-US" sz="1800" dirty="0" smtClean="0">
                <a:solidFill>
                  <a:schemeClr val="bg1"/>
                </a:solidFill>
              </a:rPr>
              <a:t>1. ILMU DESKRITIF.</a:t>
            </a:r>
          </a:p>
          <a:p>
            <a:pPr marL="609600" indent="-609600" eaLnBrk="1" hangingPunct="1">
              <a:lnSpc>
                <a:spcPct val="80000"/>
              </a:lnSpc>
              <a:buFontTx/>
              <a:buChar char="-"/>
            </a:pPr>
            <a:r>
              <a:rPr lang="en-US" sz="1800" dirty="0" smtClean="0">
                <a:solidFill>
                  <a:schemeClr val="bg1"/>
                </a:solidFill>
              </a:rPr>
              <a:t>GAMBARAN TENTANG SUATU KONDISI ATAU KEADAAN DENGAN SEBENARNYA.</a:t>
            </a:r>
          </a:p>
          <a:p>
            <a:pPr marL="609600" indent="-609600" eaLnBrk="1" hangingPunct="1">
              <a:lnSpc>
                <a:spcPct val="80000"/>
              </a:lnSpc>
              <a:buFontTx/>
              <a:buChar char="-"/>
            </a:pPr>
            <a:r>
              <a:rPr lang="en-US" sz="1800" dirty="0" smtClean="0">
                <a:solidFill>
                  <a:schemeClr val="bg1"/>
                </a:solidFill>
              </a:rPr>
              <a:t>CONTOH : TURUN NILAI KURS RUPIAH TERHADAP US DOLLAR</a:t>
            </a:r>
            <a:r>
              <a:rPr lang="en-US" sz="1800" dirty="0" smtClean="0">
                <a:solidFill>
                  <a:schemeClr val="bg1"/>
                </a:solidFill>
              </a:rPr>
              <a:t>.</a:t>
            </a:r>
            <a:endParaRPr lang="id-ID" sz="1800" dirty="0" smtClean="0">
              <a:solidFill>
                <a:schemeClr val="bg1"/>
              </a:solidFill>
            </a:endParaRPr>
          </a:p>
          <a:p>
            <a:pPr marL="609600" indent="-609600" eaLnBrk="1" hangingPunct="1">
              <a:lnSpc>
                <a:spcPct val="80000"/>
              </a:lnSpc>
              <a:buFontTx/>
              <a:buChar char="-"/>
            </a:pPr>
            <a:endParaRPr lang="en-US" sz="1800" dirty="0" smtClean="0">
              <a:solidFill>
                <a:schemeClr val="bg1"/>
              </a:solidFill>
            </a:endParaRP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en-US" sz="1800" dirty="0" smtClean="0">
                <a:solidFill>
                  <a:schemeClr val="bg1"/>
                </a:solidFill>
              </a:rPr>
              <a:t>2. TEORI ILMU EKONOMI.(TEORI EKONOMI).</a:t>
            </a:r>
          </a:p>
          <a:p>
            <a:pPr marL="609600" indent="-609600" eaLnBrk="1" hangingPunct="1">
              <a:lnSpc>
                <a:spcPct val="80000"/>
              </a:lnSpc>
              <a:buFontTx/>
              <a:buChar char="-"/>
            </a:pPr>
            <a:r>
              <a:rPr lang="en-US" sz="1800" dirty="0" smtClean="0">
                <a:solidFill>
                  <a:schemeClr val="bg1"/>
                </a:solidFill>
              </a:rPr>
              <a:t>DIDASARKAN PADA KONDISI NYATA YANG TERJADI PADA MASYARAKAT TERUTAMA SIFAT-SIFAT HUBUNGAN EKONOMI.</a:t>
            </a:r>
          </a:p>
          <a:p>
            <a:pPr marL="609600" indent="-609600" eaLnBrk="1" hangingPunct="1">
              <a:lnSpc>
                <a:spcPct val="80000"/>
              </a:lnSpc>
              <a:buFontTx/>
              <a:buChar char="-"/>
            </a:pPr>
            <a:r>
              <a:rPr lang="en-US" sz="1800" dirty="0" smtClean="0">
                <a:solidFill>
                  <a:schemeClr val="bg1"/>
                </a:solidFill>
              </a:rPr>
              <a:t>CONTOH : PERMINTAAN BARANG AKAN NAIK, HARGA AKAN TURUN, SEBALIKNYA PERMINTAAN AKAN TURUN, HARGA AKAN NAIK</a:t>
            </a:r>
            <a:r>
              <a:rPr lang="en-US" sz="1800" dirty="0" smtClean="0">
                <a:solidFill>
                  <a:schemeClr val="bg1"/>
                </a:solidFill>
              </a:rPr>
              <a:t>.</a:t>
            </a:r>
            <a:endParaRPr lang="id-ID" sz="1800" dirty="0" smtClean="0">
              <a:solidFill>
                <a:schemeClr val="bg1"/>
              </a:solidFill>
            </a:endParaRPr>
          </a:p>
          <a:p>
            <a:pPr marL="609600" indent="-609600" eaLnBrk="1" hangingPunct="1">
              <a:lnSpc>
                <a:spcPct val="80000"/>
              </a:lnSpc>
              <a:buFontTx/>
              <a:buChar char="-"/>
            </a:pPr>
            <a:endParaRPr lang="en-US" sz="1800" dirty="0" smtClean="0">
              <a:solidFill>
                <a:schemeClr val="bg1"/>
              </a:solidFill>
            </a:endParaRP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en-US" sz="1800" dirty="0" smtClean="0">
                <a:solidFill>
                  <a:schemeClr val="bg1"/>
                </a:solidFill>
              </a:rPr>
              <a:t>3. TEORI EKONOMI APLIKASI.</a:t>
            </a:r>
          </a:p>
          <a:p>
            <a:pPr marL="609600" indent="-609600" eaLnBrk="1" hangingPunct="1">
              <a:lnSpc>
                <a:spcPct val="80000"/>
              </a:lnSpc>
              <a:buFontTx/>
              <a:buChar char="-"/>
            </a:pPr>
            <a:r>
              <a:rPr lang="en-US" sz="1800" dirty="0" smtClean="0">
                <a:solidFill>
                  <a:schemeClr val="bg1"/>
                </a:solidFill>
              </a:rPr>
              <a:t>MENGANALISA DAN MENELAAH TENTANG HAL-HAL YANG PERLU DILAKUKAN MENGENAI SUATU KEJADIAN DALAM PEREKONOMIAN.</a:t>
            </a:r>
          </a:p>
          <a:p>
            <a:pPr marL="609600" indent="-609600" eaLnBrk="1" hangingPunct="1">
              <a:lnSpc>
                <a:spcPct val="80000"/>
              </a:lnSpc>
              <a:buFontTx/>
              <a:buChar char="-"/>
            </a:pPr>
            <a:endParaRPr lang="en-US" sz="1800" dirty="0" smtClean="0">
              <a:solidFill>
                <a:schemeClr val="bg1"/>
              </a:solidFill>
            </a:endParaRP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endParaRPr lang="en-US" sz="1800" dirty="0" smtClean="0">
              <a:solidFill>
                <a:schemeClr val="bg1"/>
              </a:solidFill>
            </a:endParaRPr>
          </a:p>
          <a:p>
            <a:pPr marL="609600" indent="-609600" eaLnBrk="1" hangingPunct="1">
              <a:lnSpc>
                <a:spcPct val="80000"/>
              </a:lnSpc>
            </a:pPr>
            <a:endParaRPr lang="en-US" sz="18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pPr eaLnBrk="1" hangingPunct="1"/>
            <a:r>
              <a:rPr lang="en-US" sz="4000" dirty="0" smtClean="0">
                <a:solidFill>
                  <a:schemeClr val="bg1"/>
                </a:solidFill>
              </a:rPr>
              <a:t>1.1.3. MASALAH-MASALAH EKONOMI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pPr eaLnBrk="1" hangingPunct="1">
              <a:buClrTx/>
              <a:buFont typeface="Wingdings" pitchFamily="2" charset="2"/>
              <a:buChar char="Ø"/>
            </a:pPr>
            <a:r>
              <a:rPr lang="en-US" dirty="0" smtClean="0">
                <a:solidFill>
                  <a:schemeClr val="bg1"/>
                </a:solidFill>
              </a:rPr>
              <a:t>BARANG APAKAH YANG AKAN DIPRODUKSI DAN BERAPA BANYAK</a:t>
            </a:r>
            <a:r>
              <a:rPr lang="en-US" dirty="0" smtClean="0">
                <a:solidFill>
                  <a:schemeClr val="bg1"/>
                </a:solidFill>
              </a:rPr>
              <a:t>.</a:t>
            </a:r>
            <a:endParaRPr lang="id-ID" dirty="0" smtClean="0">
              <a:solidFill>
                <a:schemeClr val="bg1"/>
              </a:solidFill>
            </a:endParaRPr>
          </a:p>
          <a:p>
            <a:pPr eaLnBrk="1" hangingPunct="1">
              <a:buClrTx/>
              <a:buNone/>
            </a:pPr>
            <a:endParaRPr lang="en-US" dirty="0" smtClean="0">
              <a:solidFill>
                <a:schemeClr val="bg1"/>
              </a:solidFill>
            </a:endParaRPr>
          </a:p>
          <a:p>
            <a:pPr eaLnBrk="1" hangingPunct="1">
              <a:buClrTx/>
              <a:buFont typeface="Wingdings" pitchFamily="2" charset="2"/>
              <a:buChar char="Ø"/>
            </a:pPr>
            <a:r>
              <a:rPr lang="en-US" dirty="0" smtClean="0">
                <a:solidFill>
                  <a:schemeClr val="bg1"/>
                </a:solidFill>
              </a:rPr>
              <a:t>BAGAIMANA CARANYA BARANG TERSEBUT DIPRODUKSI</a:t>
            </a:r>
            <a:r>
              <a:rPr lang="en-US" dirty="0" smtClean="0">
                <a:solidFill>
                  <a:schemeClr val="bg1"/>
                </a:solidFill>
              </a:rPr>
              <a:t>.</a:t>
            </a:r>
            <a:endParaRPr lang="id-ID" dirty="0" smtClean="0">
              <a:solidFill>
                <a:schemeClr val="bg1"/>
              </a:solidFill>
            </a:endParaRPr>
          </a:p>
          <a:p>
            <a:pPr eaLnBrk="1" hangingPunct="1">
              <a:buClrTx/>
              <a:buNone/>
            </a:pPr>
            <a:endParaRPr lang="en-US" dirty="0" smtClean="0">
              <a:solidFill>
                <a:schemeClr val="bg1"/>
              </a:solidFill>
            </a:endParaRPr>
          </a:p>
          <a:p>
            <a:pPr eaLnBrk="1" hangingPunct="1">
              <a:buClrTx/>
              <a:buFont typeface="Wingdings" pitchFamily="2" charset="2"/>
              <a:buChar char="Ø"/>
            </a:pPr>
            <a:r>
              <a:rPr lang="en-US" dirty="0" smtClean="0">
                <a:solidFill>
                  <a:schemeClr val="bg1"/>
                </a:solidFill>
              </a:rPr>
              <a:t>UNTUK SIAPA BARANG DIPRODUKSI.</a:t>
            </a:r>
          </a:p>
          <a:p>
            <a:pPr eaLnBrk="1" hangingPunct="1">
              <a:buClrTx/>
              <a:buFont typeface="Wingdings" pitchFamily="2" charset="2"/>
              <a:buChar char="Ø"/>
            </a:pPr>
            <a:endParaRPr lang="en-US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pPr eaLnBrk="1" hangingPunct="1"/>
            <a:r>
              <a:rPr lang="en-US" sz="4000" dirty="0" smtClean="0">
                <a:solidFill>
                  <a:schemeClr val="bg1"/>
                </a:solidFill>
              </a:rPr>
              <a:t>1.1.4.SISTEM PEREKONOMIAN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ln>
            <a:solidFill>
              <a:schemeClr val="tx1"/>
            </a:solidFill>
          </a:ln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90000"/>
              </a:lnSpc>
              <a:buClrTx/>
            </a:pPr>
            <a:r>
              <a:rPr lang="en-US" sz="2400" dirty="0" smtClean="0">
                <a:solidFill>
                  <a:schemeClr val="bg1"/>
                </a:solidFill>
              </a:rPr>
              <a:t>SISTEM PASAR BEBAS.</a:t>
            </a:r>
          </a:p>
          <a:p>
            <a:pPr eaLnBrk="1" hangingPunct="1">
              <a:lnSpc>
                <a:spcPct val="90000"/>
              </a:lnSpc>
              <a:buClrTx/>
              <a:buFontTx/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-</a:t>
            </a:r>
            <a:r>
              <a:rPr lang="id-ID" sz="2400" dirty="0" smtClean="0">
                <a:solidFill>
                  <a:schemeClr val="bg1"/>
                </a:solidFill>
              </a:rPr>
              <a:t>   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smtClean="0">
                <a:solidFill>
                  <a:schemeClr val="bg1"/>
                </a:solidFill>
              </a:rPr>
              <a:t>TIDAK ADA CAMPUR TANGAN PEMERINTAH DALAM PEREKONOMIAN.</a:t>
            </a:r>
          </a:p>
          <a:p>
            <a:pPr eaLnBrk="1" hangingPunct="1">
              <a:lnSpc>
                <a:spcPct val="90000"/>
              </a:lnSpc>
              <a:buClrTx/>
            </a:pPr>
            <a:endParaRPr lang="id-ID" sz="2400" dirty="0" smtClean="0">
              <a:solidFill>
                <a:schemeClr val="bg1"/>
              </a:solidFill>
            </a:endParaRPr>
          </a:p>
          <a:p>
            <a:pPr eaLnBrk="1" hangingPunct="1">
              <a:lnSpc>
                <a:spcPct val="90000"/>
              </a:lnSpc>
              <a:buClrTx/>
            </a:pPr>
            <a:r>
              <a:rPr lang="en-US" sz="2400" dirty="0" smtClean="0">
                <a:solidFill>
                  <a:schemeClr val="bg1"/>
                </a:solidFill>
              </a:rPr>
              <a:t>SISTEM </a:t>
            </a:r>
            <a:r>
              <a:rPr lang="en-US" sz="2400" dirty="0" smtClean="0">
                <a:solidFill>
                  <a:schemeClr val="bg1"/>
                </a:solidFill>
              </a:rPr>
              <a:t>KOMANDO ATAU SISTEM EKONOMI PERENCANAAN.</a:t>
            </a:r>
          </a:p>
          <a:p>
            <a:pPr eaLnBrk="1" hangingPunct="1">
              <a:lnSpc>
                <a:spcPct val="90000"/>
              </a:lnSpc>
              <a:buClrTx/>
              <a:buFontTx/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- </a:t>
            </a:r>
            <a:r>
              <a:rPr lang="id-ID" sz="2400" dirty="0" smtClean="0">
                <a:solidFill>
                  <a:schemeClr val="bg1"/>
                </a:solidFill>
              </a:rPr>
              <a:t>   </a:t>
            </a:r>
            <a:r>
              <a:rPr lang="en-US" sz="2400" dirty="0" smtClean="0">
                <a:solidFill>
                  <a:schemeClr val="bg1"/>
                </a:solidFill>
              </a:rPr>
              <a:t>PEMERINTAH </a:t>
            </a:r>
            <a:r>
              <a:rPr lang="en-US" sz="2400" dirty="0" smtClean="0">
                <a:solidFill>
                  <a:schemeClr val="bg1"/>
                </a:solidFill>
              </a:rPr>
              <a:t>CAMPUR TANGAN PENUH DALAM PEREKONOMIAN MASYARAKATNYA.</a:t>
            </a:r>
          </a:p>
          <a:p>
            <a:pPr eaLnBrk="1" hangingPunct="1">
              <a:lnSpc>
                <a:spcPct val="90000"/>
              </a:lnSpc>
              <a:buClrTx/>
            </a:pPr>
            <a:endParaRPr lang="id-ID" sz="2400" dirty="0" smtClean="0">
              <a:solidFill>
                <a:schemeClr val="bg1"/>
              </a:solidFill>
            </a:endParaRPr>
          </a:p>
          <a:p>
            <a:pPr eaLnBrk="1" hangingPunct="1">
              <a:lnSpc>
                <a:spcPct val="90000"/>
              </a:lnSpc>
              <a:buClrTx/>
            </a:pPr>
            <a:r>
              <a:rPr lang="en-US" sz="2400" dirty="0" smtClean="0">
                <a:solidFill>
                  <a:schemeClr val="bg1"/>
                </a:solidFill>
              </a:rPr>
              <a:t>SISTEM </a:t>
            </a:r>
            <a:r>
              <a:rPr lang="en-US" sz="2400" dirty="0" smtClean="0">
                <a:solidFill>
                  <a:schemeClr val="bg1"/>
                </a:solidFill>
              </a:rPr>
              <a:t>CAMPURAN.</a:t>
            </a:r>
          </a:p>
          <a:p>
            <a:pPr eaLnBrk="1" hangingPunct="1">
              <a:lnSpc>
                <a:spcPct val="90000"/>
              </a:lnSpc>
              <a:buClrTx/>
              <a:buFontTx/>
              <a:buChar char="-"/>
            </a:pPr>
            <a:r>
              <a:rPr lang="en-US" sz="2400" dirty="0" smtClean="0">
                <a:solidFill>
                  <a:schemeClr val="bg1"/>
                </a:solidFill>
              </a:rPr>
              <a:t>MEMBERIKAN KEBEBASAN KEPADA MASYARAKAT UNTUK BERUSAHA MEMENUHI KEBUTUHANNYA.</a:t>
            </a:r>
          </a:p>
          <a:p>
            <a:pPr eaLnBrk="1" hangingPunct="1">
              <a:lnSpc>
                <a:spcPct val="90000"/>
              </a:lnSpc>
              <a:buClrTx/>
              <a:buFontTx/>
              <a:buChar char="-"/>
            </a:pPr>
            <a:r>
              <a:rPr lang="en-US" sz="2400" dirty="0" smtClean="0">
                <a:solidFill>
                  <a:schemeClr val="bg1"/>
                </a:solidFill>
              </a:rPr>
              <a:t>PEMERINTAH TURUT CAMPUR TANGAN DALAM PEREKONOMIAN.</a:t>
            </a:r>
          </a:p>
          <a:p>
            <a:pPr eaLnBrk="1" hangingPunct="1">
              <a:lnSpc>
                <a:spcPct val="90000"/>
              </a:lnSpc>
              <a:buClrTx/>
            </a:pPr>
            <a:endParaRPr lang="en-US" sz="24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54</TotalTime>
  <Words>281</Words>
  <Application>Microsoft Office PowerPoint</Application>
  <PresentationFormat>On-screen Show (4:3)</PresentationFormat>
  <Paragraphs>49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Apex</vt:lpstr>
      <vt:lpstr>1.1. RUANG LINGKUP DAN PERMASALAHAN EKONOMI</vt:lpstr>
      <vt:lpstr>1.1.1. PENGERTIAN EKONOMI</vt:lpstr>
      <vt:lpstr>1.1.2. PENGGOLONGAN DAN JENIS ANALISA PADA ILMU EKONOMI</vt:lpstr>
      <vt:lpstr>1.1.2. PENGGOLONGAN DAN JENIS ANALISA PADA ILMU EKONOMI</vt:lpstr>
      <vt:lpstr>1.1.3. MASALAH-MASALAH EKONOMI</vt:lpstr>
      <vt:lpstr>1.1.4.SISTEM PEREKONOMIAN</vt:lpstr>
    </vt:vector>
  </TitlesOfParts>
  <Company>owner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1.1. RUANG LINGKUP DAN PERMASALAHAN EKONOMI</dc:title>
  <dc:creator>user</dc:creator>
  <cp:lastModifiedBy>wiwin</cp:lastModifiedBy>
  <cp:revision>13</cp:revision>
  <dcterms:created xsi:type="dcterms:W3CDTF">2012-10-04T03:10:51Z</dcterms:created>
  <dcterms:modified xsi:type="dcterms:W3CDTF">2013-11-07T03:42:35Z</dcterms:modified>
</cp:coreProperties>
</file>