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0" r:id="rId3"/>
    <p:sldId id="262" r:id="rId4"/>
    <p:sldId id="263" r:id="rId5"/>
    <p:sldId id="265" r:id="rId6"/>
    <p:sldId id="267" r:id="rId7"/>
    <p:sldId id="26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45598D4-6A57-4F47-80C8-9E7E5B6012B1}" type="datetimeFigureOut">
              <a:rPr lang="en-US" smtClean="0"/>
              <a:t>12/13/2013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0BAA63C-CA12-45BB-8E71-10183AB2EFD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5598D4-6A57-4F47-80C8-9E7E5B6012B1}" type="datetimeFigureOut">
              <a:rPr lang="en-US" smtClean="0"/>
              <a:t>12/13/2013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AA63C-CA12-45BB-8E71-10183AB2EFD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5598D4-6A57-4F47-80C8-9E7E5B6012B1}" type="datetimeFigureOut">
              <a:rPr lang="en-US" smtClean="0"/>
              <a:t>12/13/2013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AA63C-CA12-45BB-8E71-10183AB2EFD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5598D4-6A57-4F47-80C8-9E7E5B6012B1}" type="datetimeFigureOut">
              <a:rPr lang="en-US" smtClean="0"/>
              <a:t>12/13/2013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AA63C-CA12-45BB-8E71-10183AB2EFD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45598D4-6A57-4F47-80C8-9E7E5B6012B1}" type="datetimeFigureOut">
              <a:rPr lang="en-US" smtClean="0"/>
              <a:t>12/13/2013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AA63C-CA12-45BB-8E71-10183AB2EFD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45598D4-6A57-4F47-80C8-9E7E5B6012B1}" type="datetimeFigureOut">
              <a:rPr lang="en-US" smtClean="0"/>
              <a:t>12/13/2013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BAA63C-CA12-45BB-8E71-10183AB2EFD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45598D4-6A57-4F47-80C8-9E7E5B6012B1}" type="datetimeFigureOut">
              <a:rPr lang="en-US" smtClean="0"/>
              <a:t>12/13/2013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BAA63C-CA12-45BB-8E71-10183AB2EFD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45598D4-6A57-4F47-80C8-9E7E5B6012B1}" type="datetimeFigureOut">
              <a:rPr lang="en-US" smtClean="0"/>
              <a:t>12/13/2013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BAA63C-CA12-45BB-8E71-10183AB2EFD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5598D4-6A57-4F47-80C8-9E7E5B6012B1}" type="datetimeFigureOut">
              <a:rPr lang="en-US" smtClean="0"/>
              <a:t>12/13/2013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BAA63C-CA12-45BB-8E71-10183AB2EFD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45598D4-6A57-4F47-80C8-9E7E5B6012B1}" type="datetimeFigureOut">
              <a:rPr lang="en-US" smtClean="0"/>
              <a:t>12/13/2013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BAA63C-CA12-45BB-8E71-10183AB2EFD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45598D4-6A57-4F47-80C8-9E7E5B6012B1}" type="datetimeFigureOut">
              <a:rPr lang="en-US" smtClean="0"/>
              <a:t>12/13/2013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0BAA63C-CA12-45BB-8E71-10183AB2EFD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45598D4-6A57-4F47-80C8-9E7E5B6012B1}" type="datetimeFigureOut">
              <a:rPr lang="en-US" smtClean="0"/>
              <a:t>12/13/2013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0BAA63C-CA12-45BB-8E71-10183AB2EFD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p:txBody>
          <a:bodyPr/>
          <a:lstStyle/>
          <a:p>
            <a:pPr eaLnBrk="1" hangingPunct="1">
              <a:defRPr/>
            </a:pPr>
            <a:r>
              <a:rPr lang="en-US" dirty="0" err="1" smtClean="0"/>
              <a:t>Definisi</a:t>
            </a:r>
            <a:r>
              <a:rPr lang="en-US" dirty="0" smtClean="0"/>
              <a:t> e-Government</a:t>
            </a:r>
          </a:p>
        </p:txBody>
      </p:sp>
      <p:sp>
        <p:nvSpPr>
          <p:cNvPr id="27650" name="Slide Number Placeholder 5"/>
          <p:cNvSpPr>
            <a:spLocks noGrp="1"/>
          </p:cNvSpPr>
          <p:nvPr>
            <p:ph type="sldNum" sz="quarter" idx="12"/>
          </p:nvPr>
        </p:nvSpPr>
        <p:spPr>
          <a:xfrm>
            <a:off x="381000" y="6553200"/>
            <a:ext cx="1905000" cy="261938"/>
          </a:xfrm>
          <a:noFill/>
        </p:spPr>
        <p:txBody>
          <a:bodyPr/>
          <a:lstStyle/>
          <a:p>
            <a:pPr algn="l"/>
            <a:fld id="{00B08C72-3FE3-457F-8CB9-D68C15CED838}" type="slidenum">
              <a:rPr lang="en-GB" smtClean="0"/>
              <a:pPr algn="l"/>
              <a:t>1</a:t>
            </a:fld>
            <a:endParaRPr lang="en-GB" smtClean="0"/>
          </a:p>
        </p:txBody>
      </p:sp>
      <p:sp>
        <p:nvSpPr>
          <p:cNvPr id="71682" name="Rectangle 2"/>
          <p:cNvSpPr>
            <a:spLocks noChangeArrowheads="1"/>
          </p:cNvSpPr>
          <p:nvPr/>
        </p:nvSpPr>
        <p:spPr bwMode="auto">
          <a:xfrm>
            <a:off x="762000" y="1905000"/>
            <a:ext cx="7620000" cy="1905000"/>
          </a:xfrm>
          <a:prstGeom prst="rect">
            <a:avLst/>
          </a:prstGeom>
          <a:noFill/>
          <a:ln w="9525">
            <a:noFill/>
            <a:miter lim="800000"/>
            <a:headEnd/>
            <a:tailEnd/>
          </a:ln>
        </p:spPr>
        <p:txBody>
          <a:bodyPr/>
          <a:lstStyle/>
          <a:p>
            <a:pPr marL="342900" indent="-342900" algn="just">
              <a:spcBef>
                <a:spcPct val="20000"/>
              </a:spcBef>
              <a:buClr>
                <a:schemeClr val="hlink"/>
              </a:buClr>
              <a:buSzPct val="120000"/>
              <a:buFontTx/>
              <a:buChar char="•"/>
            </a:pPr>
            <a:r>
              <a:rPr lang="en-US"/>
              <a:t>E-Government refers to the use by government agencies of information technologies (such as Wide Area Networks, the Internet, and mobile computing) that have the ability to transform relations with citizens, businesses, and other arms of government (The World Bank Group, 2001) </a:t>
            </a:r>
          </a:p>
        </p:txBody>
      </p:sp>
      <p:sp>
        <p:nvSpPr>
          <p:cNvPr id="71683" name="Rectangle 3"/>
          <p:cNvSpPr>
            <a:spLocks noChangeArrowheads="1"/>
          </p:cNvSpPr>
          <p:nvPr/>
        </p:nvSpPr>
        <p:spPr bwMode="auto">
          <a:xfrm>
            <a:off x="762000" y="3200400"/>
            <a:ext cx="7620000" cy="1295400"/>
          </a:xfrm>
          <a:prstGeom prst="rect">
            <a:avLst/>
          </a:prstGeom>
          <a:noFill/>
          <a:ln w="9525">
            <a:noFill/>
            <a:miter lim="800000"/>
            <a:headEnd/>
            <a:tailEnd/>
          </a:ln>
          <a:effectLst/>
        </p:spPr>
        <p:txBody>
          <a:bodyPr/>
          <a:lstStyle/>
          <a:p>
            <a:pPr marL="342900" indent="-342900" algn="just">
              <a:spcBef>
                <a:spcPct val="20000"/>
              </a:spcBef>
              <a:buClr>
                <a:schemeClr val="hlink"/>
              </a:buClr>
              <a:buSzPct val="120000"/>
              <a:buFontTx/>
              <a:buChar char="•"/>
              <a:defRPr/>
            </a:pPr>
            <a:endParaRPr lang="en-GB" sz="2000">
              <a:effectLst>
                <a:outerShdw blurRad="38100" dist="38100" dir="2700000" algn="tl">
                  <a:srgbClr val="000000"/>
                </a:outerShdw>
              </a:effectLst>
            </a:endParaRPr>
          </a:p>
        </p:txBody>
      </p:sp>
      <p:sp>
        <p:nvSpPr>
          <p:cNvPr id="27653" name="Line 6"/>
          <p:cNvSpPr>
            <a:spLocks noChangeShapeType="1"/>
          </p:cNvSpPr>
          <p:nvPr/>
        </p:nvSpPr>
        <p:spPr bwMode="auto">
          <a:xfrm>
            <a:off x="1143000" y="1219200"/>
            <a:ext cx="8001000" cy="0"/>
          </a:xfrm>
          <a:prstGeom prst="line">
            <a:avLst/>
          </a:prstGeom>
          <a:noFill/>
          <a:ln w="12700">
            <a:solidFill>
              <a:schemeClr val="tx1"/>
            </a:solidFill>
            <a:round/>
            <a:headEnd/>
            <a:tailEnd/>
          </a:ln>
        </p:spPr>
        <p:txBody>
          <a:bodyPr/>
          <a:lstStyle/>
          <a:p>
            <a:endParaRPr lang="en-US"/>
          </a:p>
        </p:txBody>
      </p:sp>
      <p:sp>
        <p:nvSpPr>
          <p:cNvPr id="71687" name="Rectangle 7"/>
          <p:cNvSpPr>
            <a:spLocks noChangeArrowheads="1"/>
          </p:cNvSpPr>
          <p:nvPr/>
        </p:nvSpPr>
        <p:spPr bwMode="auto">
          <a:xfrm>
            <a:off x="762000" y="3657600"/>
            <a:ext cx="7620000" cy="1828800"/>
          </a:xfrm>
          <a:prstGeom prst="rect">
            <a:avLst/>
          </a:prstGeom>
          <a:noFill/>
          <a:ln w="9525">
            <a:noFill/>
            <a:miter lim="800000"/>
            <a:headEnd/>
            <a:tailEnd/>
          </a:ln>
          <a:effectLst/>
        </p:spPr>
        <p:txBody>
          <a:bodyPr/>
          <a:lstStyle/>
          <a:p>
            <a:pPr marL="342900" indent="-342900" algn="just">
              <a:spcBef>
                <a:spcPct val="20000"/>
              </a:spcBef>
              <a:buClr>
                <a:schemeClr val="hlink"/>
              </a:buClr>
              <a:buSzPct val="120000"/>
              <a:buFontTx/>
              <a:buChar char="•"/>
              <a:defRPr/>
            </a:pPr>
            <a:r>
              <a:rPr lang="en-US" dirty="0">
                <a:cs typeface="Tahoma" pitchFamily="34" charset="0"/>
              </a:rPr>
              <a:t>E-Government </a:t>
            </a:r>
            <a:r>
              <a:rPr lang="en-US" dirty="0" err="1">
                <a:cs typeface="Tahoma" pitchFamily="34" charset="0"/>
              </a:rPr>
              <a:t>adalah</a:t>
            </a:r>
            <a:r>
              <a:rPr lang="en-US" dirty="0">
                <a:cs typeface="Tahoma" pitchFamily="34" charset="0"/>
              </a:rPr>
              <a:t> </a:t>
            </a:r>
            <a:r>
              <a:rPr lang="en-US" dirty="0" err="1">
                <a:cs typeface="Tahoma" pitchFamily="34" charset="0"/>
              </a:rPr>
              <a:t>aplikasi</a:t>
            </a:r>
            <a:r>
              <a:rPr lang="en-US" dirty="0">
                <a:cs typeface="Tahoma" pitchFamily="34" charset="0"/>
              </a:rPr>
              <a:t> </a:t>
            </a:r>
            <a:r>
              <a:rPr lang="en-US" dirty="0" err="1">
                <a:cs typeface="Tahoma" pitchFamily="34" charset="0"/>
              </a:rPr>
              <a:t>teknologi</a:t>
            </a:r>
            <a:r>
              <a:rPr lang="en-US" dirty="0">
                <a:cs typeface="Tahoma" pitchFamily="34" charset="0"/>
              </a:rPr>
              <a:t> </a:t>
            </a:r>
            <a:r>
              <a:rPr lang="en-US" dirty="0" err="1">
                <a:cs typeface="Tahoma" pitchFamily="34" charset="0"/>
              </a:rPr>
              <a:t>informasi</a:t>
            </a:r>
            <a:r>
              <a:rPr lang="en-US" dirty="0">
                <a:cs typeface="Tahoma" pitchFamily="34" charset="0"/>
              </a:rPr>
              <a:t> yang </a:t>
            </a:r>
            <a:r>
              <a:rPr lang="en-US" dirty="0" err="1">
                <a:cs typeface="Tahoma" pitchFamily="34" charset="0"/>
              </a:rPr>
              <a:t>berbasis</a:t>
            </a:r>
            <a:r>
              <a:rPr lang="en-US" dirty="0">
                <a:cs typeface="Tahoma" pitchFamily="34" charset="0"/>
              </a:rPr>
              <a:t> internet </a:t>
            </a:r>
            <a:r>
              <a:rPr lang="en-US" dirty="0" err="1">
                <a:cs typeface="Tahoma" pitchFamily="34" charset="0"/>
              </a:rPr>
              <a:t>dan</a:t>
            </a:r>
            <a:r>
              <a:rPr lang="en-US" dirty="0">
                <a:cs typeface="Tahoma" pitchFamily="34" charset="0"/>
              </a:rPr>
              <a:t> </a:t>
            </a:r>
            <a:r>
              <a:rPr lang="en-US" dirty="0" err="1">
                <a:cs typeface="Tahoma" pitchFamily="34" charset="0"/>
              </a:rPr>
              <a:t>perangkat</a:t>
            </a:r>
            <a:r>
              <a:rPr lang="en-US" dirty="0">
                <a:cs typeface="Tahoma" pitchFamily="34" charset="0"/>
              </a:rPr>
              <a:t> digital </a:t>
            </a:r>
            <a:r>
              <a:rPr lang="en-US" dirty="0" err="1">
                <a:cs typeface="Tahoma" pitchFamily="34" charset="0"/>
              </a:rPr>
              <a:t>lainnya</a:t>
            </a:r>
            <a:r>
              <a:rPr lang="en-US" dirty="0">
                <a:cs typeface="Tahoma" pitchFamily="34" charset="0"/>
              </a:rPr>
              <a:t> yang </a:t>
            </a:r>
            <a:r>
              <a:rPr lang="en-US" dirty="0" err="1">
                <a:cs typeface="Tahoma" pitchFamily="34" charset="0"/>
              </a:rPr>
              <a:t>dikelola</a:t>
            </a:r>
            <a:r>
              <a:rPr lang="en-US" dirty="0">
                <a:cs typeface="Tahoma" pitchFamily="34" charset="0"/>
              </a:rPr>
              <a:t> </a:t>
            </a:r>
            <a:r>
              <a:rPr lang="en-US" dirty="0" err="1">
                <a:cs typeface="Tahoma" pitchFamily="34" charset="0"/>
              </a:rPr>
              <a:t>pemerintah</a:t>
            </a:r>
            <a:r>
              <a:rPr lang="en-US" dirty="0">
                <a:cs typeface="Tahoma" pitchFamily="34" charset="0"/>
              </a:rPr>
              <a:t> </a:t>
            </a:r>
            <a:r>
              <a:rPr lang="en-US" dirty="0" err="1">
                <a:cs typeface="Tahoma" pitchFamily="34" charset="0"/>
              </a:rPr>
              <a:t>untuk</a:t>
            </a:r>
            <a:r>
              <a:rPr lang="en-US" dirty="0">
                <a:cs typeface="Tahoma" pitchFamily="34" charset="0"/>
              </a:rPr>
              <a:t> </a:t>
            </a:r>
            <a:r>
              <a:rPr lang="en-US" dirty="0" err="1">
                <a:cs typeface="Tahoma" pitchFamily="34" charset="0"/>
              </a:rPr>
              <a:t>keperluan</a:t>
            </a:r>
            <a:r>
              <a:rPr lang="en-US" dirty="0">
                <a:cs typeface="Tahoma" pitchFamily="34" charset="0"/>
              </a:rPr>
              <a:t> </a:t>
            </a:r>
            <a:r>
              <a:rPr lang="en-US" dirty="0" err="1">
                <a:cs typeface="Tahoma" pitchFamily="34" charset="0"/>
              </a:rPr>
              <a:t>penyampaian</a:t>
            </a:r>
            <a:r>
              <a:rPr lang="en-US" dirty="0">
                <a:cs typeface="Tahoma" pitchFamily="34" charset="0"/>
              </a:rPr>
              <a:t> </a:t>
            </a:r>
            <a:r>
              <a:rPr lang="en-US" dirty="0" err="1">
                <a:cs typeface="Tahoma" pitchFamily="34" charset="0"/>
              </a:rPr>
              <a:t>informasi</a:t>
            </a:r>
            <a:r>
              <a:rPr lang="en-US" dirty="0">
                <a:cs typeface="Tahoma" pitchFamily="34" charset="0"/>
              </a:rPr>
              <a:t> </a:t>
            </a:r>
            <a:r>
              <a:rPr lang="en-US" dirty="0" err="1">
                <a:cs typeface="Tahoma" pitchFamily="34" charset="0"/>
              </a:rPr>
              <a:t>dari</a:t>
            </a:r>
            <a:r>
              <a:rPr lang="en-US" dirty="0">
                <a:cs typeface="Tahoma" pitchFamily="34" charset="0"/>
              </a:rPr>
              <a:t> </a:t>
            </a:r>
            <a:r>
              <a:rPr lang="en-US" dirty="0" err="1">
                <a:cs typeface="Tahoma" pitchFamily="34" charset="0"/>
              </a:rPr>
              <a:t>pemerintah</a:t>
            </a:r>
            <a:r>
              <a:rPr lang="en-US" dirty="0">
                <a:cs typeface="Tahoma" pitchFamily="34" charset="0"/>
              </a:rPr>
              <a:t> </a:t>
            </a:r>
            <a:r>
              <a:rPr lang="en-US" dirty="0" err="1">
                <a:cs typeface="Tahoma" pitchFamily="34" charset="0"/>
              </a:rPr>
              <a:t>ke</a:t>
            </a:r>
            <a:r>
              <a:rPr lang="en-US" dirty="0">
                <a:cs typeface="Tahoma" pitchFamily="34" charset="0"/>
              </a:rPr>
              <a:t> </a:t>
            </a:r>
            <a:r>
              <a:rPr lang="en-US" dirty="0" err="1">
                <a:cs typeface="Tahoma" pitchFamily="34" charset="0"/>
              </a:rPr>
              <a:t>masyarakat</a:t>
            </a:r>
            <a:r>
              <a:rPr lang="en-US" dirty="0">
                <a:cs typeface="Tahoma" pitchFamily="34" charset="0"/>
              </a:rPr>
              <a:t>, </a:t>
            </a:r>
            <a:r>
              <a:rPr lang="en-US" dirty="0" err="1">
                <a:cs typeface="Tahoma" pitchFamily="34" charset="0"/>
              </a:rPr>
              <a:t>mitra</a:t>
            </a:r>
            <a:r>
              <a:rPr lang="en-US" dirty="0">
                <a:cs typeface="Tahoma" pitchFamily="34" charset="0"/>
              </a:rPr>
              <a:t> </a:t>
            </a:r>
            <a:r>
              <a:rPr lang="en-US" dirty="0" err="1">
                <a:cs typeface="Tahoma" pitchFamily="34" charset="0"/>
              </a:rPr>
              <a:t>bisnis</a:t>
            </a:r>
            <a:r>
              <a:rPr lang="en-US" dirty="0">
                <a:cs typeface="Tahoma" pitchFamily="34" charset="0"/>
              </a:rPr>
              <a:t> </a:t>
            </a:r>
            <a:r>
              <a:rPr lang="en-US" dirty="0" err="1">
                <a:cs typeface="Tahoma" pitchFamily="34" charset="0"/>
              </a:rPr>
              <a:t>pegawai</a:t>
            </a:r>
            <a:r>
              <a:rPr lang="en-US" dirty="0">
                <a:cs typeface="Tahoma" pitchFamily="34" charset="0"/>
              </a:rPr>
              <a:t>, </a:t>
            </a:r>
            <a:r>
              <a:rPr lang="en-US" dirty="0" err="1">
                <a:cs typeface="Tahoma" pitchFamily="34" charset="0"/>
              </a:rPr>
              <a:t>badan</a:t>
            </a:r>
            <a:r>
              <a:rPr lang="en-US" dirty="0">
                <a:cs typeface="Tahoma" pitchFamily="34" charset="0"/>
              </a:rPr>
              <a:t> </a:t>
            </a:r>
            <a:r>
              <a:rPr lang="en-US" dirty="0" err="1">
                <a:cs typeface="Tahoma" pitchFamily="34" charset="0"/>
              </a:rPr>
              <a:t>usaha</a:t>
            </a:r>
            <a:r>
              <a:rPr lang="en-US" dirty="0">
                <a:cs typeface="Tahoma" pitchFamily="34" charset="0"/>
              </a:rPr>
              <a:t>, </a:t>
            </a:r>
            <a:r>
              <a:rPr lang="en-US" dirty="0" err="1">
                <a:cs typeface="Tahoma" pitchFamily="34" charset="0"/>
              </a:rPr>
              <a:t>dan</a:t>
            </a:r>
            <a:r>
              <a:rPr lang="en-US" dirty="0">
                <a:cs typeface="Tahoma" pitchFamily="34" charset="0"/>
              </a:rPr>
              <a:t> </a:t>
            </a:r>
            <a:r>
              <a:rPr lang="en-US" dirty="0" err="1">
                <a:cs typeface="Tahoma" pitchFamily="34" charset="0"/>
              </a:rPr>
              <a:t>lembaga</a:t>
            </a:r>
            <a:r>
              <a:rPr lang="en-US" dirty="0">
                <a:cs typeface="Tahoma" pitchFamily="34" charset="0"/>
              </a:rPr>
              <a:t> </a:t>
            </a:r>
            <a:r>
              <a:rPr lang="en-US" dirty="0" err="1">
                <a:cs typeface="Tahoma" pitchFamily="34" charset="0"/>
              </a:rPr>
              <a:t>lainnya</a:t>
            </a:r>
            <a:r>
              <a:rPr lang="en-US" dirty="0">
                <a:cs typeface="Tahoma" pitchFamily="34" charset="0"/>
              </a:rPr>
              <a:t> </a:t>
            </a:r>
            <a:r>
              <a:rPr lang="en-US" dirty="0" err="1">
                <a:cs typeface="Tahoma" pitchFamily="34" charset="0"/>
              </a:rPr>
              <a:t>secara</a:t>
            </a:r>
            <a:r>
              <a:rPr lang="en-US" dirty="0">
                <a:cs typeface="Tahoma" pitchFamily="34" charset="0"/>
              </a:rPr>
              <a:t> online [</a:t>
            </a:r>
            <a:r>
              <a:rPr lang="en-US" dirty="0" err="1">
                <a:cs typeface="Tahoma" pitchFamily="34" charset="0"/>
              </a:rPr>
              <a:t>Menteri</a:t>
            </a:r>
            <a:r>
              <a:rPr lang="en-US" dirty="0">
                <a:cs typeface="Tahoma" pitchFamily="34" charset="0"/>
              </a:rPr>
              <a:t> Negara </a:t>
            </a:r>
            <a:r>
              <a:rPr lang="en-US" dirty="0" err="1">
                <a:cs typeface="Tahoma" pitchFamily="34" charset="0"/>
              </a:rPr>
              <a:t>Kominfo</a:t>
            </a:r>
            <a:r>
              <a:rPr lang="en-US" dirty="0">
                <a:cs typeface="Tahoma" pitchFamily="34" charset="0"/>
              </a:rPr>
              <a:t>, 2002]</a:t>
            </a:r>
          </a:p>
          <a:p>
            <a:pPr marL="342900" indent="-342900" algn="just">
              <a:spcBef>
                <a:spcPct val="20000"/>
              </a:spcBef>
              <a:buClr>
                <a:schemeClr val="hlink"/>
              </a:buClr>
              <a:buSzPct val="120000"/>
              <a:defRPr/>
            </a:pPr>
            <a:endParaRPr lang="en-US" sz="2000" dirty="0">
              <a:effectLst>
                <a:outerShdw blurRad="38100" dist="38100" dir="2700000" algn="tl">
                  <a:srgbClr val="000000"/>
                </a:outerShdw>
              </a:effectLst>
            </a:endParaRPr>
          </a:p>
          <a:p>
            <a:pPr marL="342900" indent="-342900" algn="just">
              <a:spcBef>
                <a:spcPct val="20000"/>
              </a:spcBef>
              <a:buClr>
                <a:schemeClr val="hlink"/>
              </a:buClr>
              <a:buSzPct val="120000"/>
              <a:buFontTx/>
              <a:buChar char="•"/>
              <a:defRPr/>
            </a:pPr>
            <a:endParaRPr lang="en-US" i="1" dirty="0">
              <a:effectLst>
                <a:outerShdw blurRad="38100" dist="38100" dir="2700000" algn="tl">
                  <a:srgbClr val="000000"/>
                </a:outerShdw>
              </a:effectLst>
              <a:cs typeface="Tahoma" pitchFamily="34"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71682"/>
                                        </p:tgtEl>
                                        <p:attrNameLst>
                                          <p:attrName>style.visibility</p:attrName>
                                        </p:attrNameLst>
                                      </p:cBhvr>
                                      <p:to>
                                        <p:strVal val="visible"/>
                                      </p:to>
                                    </p:set>
                                    <p:animEffect transition="in" filter="slide(fromLeft)">
                                      <p:cBhvr>
                                        <p:cTn id="7" dur="500"/>
                                        <p:tgtEl>
                                          <p:spTgt spid="71682"/>
                                        </p:tgtEl>
                                      </p:cBhvr>
                                    </p:animEffect>
                                  </p:childTnLst>
                                </p:cTn>
                              </p:par>
                            </p:childTnLst>
                          </p:cTn>
                        </p:par>
                        <p:par>
                          <p:cTn id="8" fill="hold">
                            <p:stCondLst>
                              <p:cond delay="500"/>
                            </p:stCondLst>
                            <p:childTnLst>
                              <p:par>
                                <p:cTn id="9" presetID="12" presetClass="entr" presetSubtype="8" fill="hold" grpId="0" nodeType="afterEffect" nodePh="1">
                                  <p:stCondLst>
                                    <p:cond delay="0"/>
                                  </p:stCondLst>
                                  <p:endCondLst>
                                    <p:cond evt="begin" delay="0">
                                      <p:tn val="9"/>
                                    </p:cond>
                                  </p:endCondLst>
                                  <p:childTnLst>
                                    <p:set>
                                      <p:cBhvr>
                                        <p:cTn id="10" dur="1" fill="hold">
                                          <p:stCondLst>
                                            <p:cond delay="0"/>
                                          </p:stCondLst>
                                        </p:cTn>
                                        <p:tgtEl>
                                          <p:spTgt spid="71683"/>
                                        </p:tgtEl>
                                        <p:attrNameLst>
                                          <p:attrName>style.visibility</p:attrName>
                                        </p:attrNameLst>
                                      </p:cBhvr>
                                      <p:to>
                                        <p:strVal val="visible"/>
                                      </p:to>
                                    </p:set>
                                    <p:animEffect transition="in" filter="slide(fromLeft)">
                                      <p:cBhvr>
                                        <p:cTn id="11" dur="500"/>
                                        <p:tgtEl>
                                          <p:spTgt spid="71683"/>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71687"/>
                                        </p:tgtEl>
                                        <p:attrNameLst>
                                          <p:attrName>style.visibility</p:attrName>
                                        </p:attrNameLst>
                                      </p:cBhvr>
                                      <p:to>
                                        <p:strVal val="visible"/>
                                      </p:to>
                                    </p:set>
                                    <p:animEffect transition="in" filter="slide(fromLeft)">
                                      <p:cBhvr>
                                        <p:cTn id="15" dur="500"/>
                                        <p:tgtEl>
                                          <p:spTgt spid="716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autoUpdateAnimBg="0"/>
      <p:bldP spid="71683" grpId="0" autoUpdateAnimBg="0"/>
      <p:bldP spid="71687"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defRPr/>
            </a:pPr>
            <a:r>
              <a:rPr lang="en-US" dirty="0" err="1" smtClean="0"/>
              <a:t>Tahapan</a:t>
            </a:r>
            <a:r>
              <a:rPr lang="en-US" dirty="0" smtClean="0"/>
              <a:t> e-Government</a:t>
            </a:r>
          </a:p>
        </p:txBody>
      </p:sp>
      <p:sp>
        <p:nvSpPr>
          <p:cNvPr id="86019" name="Freeform 3"/>
          <p:cNvSpPr>
            <a:spLocks noEditPoints="1"/>
          </p:cNvSpPr>
          <p:nvPr/>
        </p:nvSpPr>
        <p:spPr bwMode="gray">
          <a:xfrm>
            <a:off x="1447800" y="2057400"/>
            <a:ext cx="5943600" cy="4038600"/>
          </a:xfrm>
          <a:custGeom>
            <a:avLst/>
            <a:gdLst/>
            <a:ahLst/>
            <a:cxnLst>
              <a:cxn ang="0">
                <a:pos x="1092" y="50"/>
              </a:cxn>
              <a:cxn ang="0">
                <a:pos x="822" y="168"/>
              </a:cxn>
              <a:cxn ang="0">
                <a:pos x="594" y="300"/>
              </a:cxn>
              <a:cxn ang="0">
                <a:pos x="406" y="446"/>
              </a:cxn>
              <a:cxn ang="0">
                <a:pos x="254" y="604"/>
              </a:cxn>
              <a:cxn ang="0">
                <a:pos x="140" y="772"/>
              </a:cxn>
              <a:cxn ang="0">
                <a:pos x="60" y="944"/>
              </a:cxn>
              <a:cxn ang="0">
                <a:pos x="14" y="1122"/>
              </a:cxn>
              <a:cxn ang="0">
                <a:pos x="0" y="1300"/>
              </a:cxn>
              <a:cxn ang="0">
                <a:pos x="18" y="1476"/>
              </a:cxn>
              <a:cxn ang="0">
                <a:pos x="64" y="1650"/>
              </a:cxn>
              <a:cxn ang="0">
                <a:pos x="138" y="1818"/>
              </a:cxn>
              <a:cxn ang="0">
                <a:pos x="238" y="1978"/>
              </a:cxn>
              <a:cxn ang="0">
                <a:pos x="364" y="2126"/>
              </a:cxn>
              <a:cxn ang="0">
                <a:pos x="512" y="2262"/>
              </a:cxn>
              <a:cxn ang="0">
                <a:pos x="684" y="2382"/>
              </a:cxn>
              <a:cxn ang="0">
                <a:pos x="874" y="2484"/>
              </a:cxn>
              <a:cxn ang="0">
                <a:pos x="1086" y="2564"/>
              </a:cxn>
              <a:cxn ang="0">
                <a:pos x="1314" y="2622"/>
              </a:cxn>
              <a:cxn ang="0">
                <a:pos x="1558" y="2654"/>
              </a:cxn>
              <a:cxn ang="0">
                <a:pos x="1818" y="2658"/>
              </a:cxn>
              <a:cxn ang="0">
                <a:pos x="2090" y="2632"/>
              </a:cxn>
              <a:cxn ang="0">
                <a:pos x="2374" y="2574"/>
              </a:cxn>
              <a:cxn ang="0">
                <a:pos x="2544" y="2912"/>
              </a:cxn>
              <a:cxn ang="0">
                <a:pos x="1868" y="1552"/>
              </a:cxn>
              <a:cxn ang="0">
                <a:pos x="1956" y="1914"/>
              </a:cxn>
              <a:cxn ang="0">
                <a:pos x="1788" y="1936"/>
              </a:cxn>
              <a:cxn ang="0">
                <a:pos x="1616" y="1934"/>
              </a:cxn>
              <a:cxn ang="0">
                <a:pos x="1442" y="1912"/>
              </a:cxn>
              <a:cxn ang="0">
                <a:pos x="1272" y="1872"/>
              </a:cxn>
              <a:cxn ang="0">
                <a:pos x="1108" y="1812"/>
              </a:cxn>
              <a:cxn ang="0">
                <a:pos x="952" y="1736"/>
              </a:cxn>
              <a:cxn ang="0">
                <a:pos x="810" y="1646"/>
              </a:cxn>
              <a:cxn ang="0">
                <a:pos x="684" y="1542"/>
              </a:cxn>
              <a:cxn ang="0">
                <a:pos x="578" y="1428"/>
              </a:cxn>
              <a:cxn ang="0">
                <a:pos x="494" y="1304"/>
              </a:cxn>
              <a:cxn ang="0">
                <a:pos x="438" y="1170"/>
              </a:cxn>
              <a:cxn ang="0">
                <a:pos x="410" y="1032"/>
              </a:cxn>
              <a:cxn ang="0">
                <a:pos x="416" y="888"/>
              </a:cxn>
              <a:cxn ang="0">
                <a:pos x="460" y="742"/>
              </a:cxn>
              <a:cxn ang="0">
                <a:pos x="544" y="592"/>
              </a:cxn>
              <a:cxn ang="0">
                <a:pos x="670" y="444"/>
              </a:cxn>
              <a:cxn ang="0">
                <a:pos x="844" y="298"/>
              </a:cxn>
              <a:cxn ang="0">
                <a:pos x="1070" y="154"/>
              </a:cxn>
              <a:cxn ang="0">
                <a:pos x="1348" y="16"/>
              </a:cxn>
              <a:cxn ang="0">
                <a:pos x="1244" y="0"/>
              </a:cxn>
              <a:cxn ang="0">
                <a:pos x="2820" y="1934"/>
              </a:cxn>
              <a:cxn ang="0">
                <a:pos x="2820" y="1934"/>
              </a:cxn>
            </a:cxnLst>
            <a:rect l="0" t="0" r="r" b="b"/>
            <a:pathLst>
              <a:path w="2820" h="2912">
                <a:moveTo>
                  <a:pt x="1244" y="0"/>
                </a:moveTo>
                <a:lnTo>
                  <a:pt x="1092" y="50"/>
                </a:lnTo>
                <a:lnTo>
                  <a:pt x="952" y="106"/>
                </a:lnTo>
                <a:lnTo>
                  <a:pt x="822" y="168"/>
                </a:lnTo>
                <a:lnTo>
                  <a:pt x="704" y="232"/>
                </a:lnTo>
                <a:lnTo>
                  <a:pt x="594" y="300"/>
                </a:lnTo>
                <a:lnTo>
                  <a:pt x="494" y="372"/>
                </a:lnTo>
                <a:lnTo>
                  <a:pt x="406" y="446"/>
                </a:lnTo>
                <a:lnTo>
                  <a:pt x="324" y="524"/>
                </a:lnTo>
                <a:lnTo>
                  <a:pt x="254" y="604"/>
                </a:lnTo>
                <a:lnTo>
                  <a:pt x="192" y="686"/>
                </a:lnTo>
                <a:lnTo>
                  <a:pt x="140" y="772"/>
                </a:lnTo>
                <a:lnTo>
                  <a:pt x="96" y="856"/>
                </a:lnTo>
                <a:lnTo>
                  <a:pt x="60" y="944"/>
                </a:lnTo>
                <a:lnTo>
                  <a:pt x="32" y="1032"/>
                </a:lnTo>
                <a:lnTo>
                  <a:pt x="14" y="1122"/>
                </a:lnTo>
                <a:lnTo>
                  <a:pt x="2" y="1210"/>
                </a:lnTo>
                <a:lnTo>
                  <a:pt x="0" y="1300"/>
                </a:lnTo>
                <a:lnTo>
                  <a:pt x="4" y="1388"/>
                </a:lnTo>
                <a:lnTo>
                  <a:pt x="18" y="1476"/>
                </a:lnTo>
                <a:lnTo>
                  <a:pt x="36" y="1564"/>
                </a:lnTo>
                <a:lnTo>
                  <a:pt x="64" y="1650"/>
                </a:lnTo>
                <a:lnTo>
                  <a:pt x="96" y="1736"/>
                </a:lnTo>
                <a:lnTo>
                  <a:pt x="138" y="1818"/>
                </a:lnTo>
                <a:lnTo>
                  <a:pt x="184" y="1900"/>
                </a:lnTo>
                <a:lnTo>
                  <a:pt x="238" y="1978"/>
                </a:lnTo>
                <a:lnTo>
                  <a:pt x="298" y="2054"/>
                </a:lnTo>
                <a:lnTo>
                  <a:pt x="364" y="2126"/>
                </a:lnTo>
                <a:lnTo>
                  <a:pt x="434" y="2196"/>
                </a:lnTo>
                <a:lnTo>
                  <a:pt x="512" y="2262"/>
                </a:lnTo>
                <a:lnTo>
                  <a:pt x="596" y="2324"/>
                </a:lnTo>
                <a:lnTo>
                  <a:pt x="684" y="2382"/>
                </a:lnTo>
                <a:lnTo>
                  <a:pt x="776" y="2436"/>
                </a:lnTo>
                <a:lnTo>
                  <a:pt x="874" y="2484"/>
                </a:lnTo>
                <a:lnTo>
                  <a:pt x="978" y="2526"/>
                </a:lnTo>
                <a:lnTo>
                  <a:pt x="1086" y="2564"/>
                </a:lnTo>
                <a:lnTo>
                  <a:pt x="1198" y="2596"/>
                </a:lnTo>
                <a:lnTo>
                  <a:pt x="1314" y="2622"/>
                </a:lnTo>
                <a:lnTo>
                  <a:pt x="1434" y="2642"/>
                </a:lnTo>
                <a:lnTo>
                  <a:pt x="1558" y="2654"/>
                </a:lnTo>
                <a:lnTo>
                  <a:pt x="1686" y="2660"/>
                </a:lnTo>
                <a:lnTo>
                  <a:pt x="1818" y="2658"/>
                </a:lnTo>
                <a:lnTo>
                  <a:pt x="1952" y="2650"/>
                </a:lnTo>
                <a:lnTo>
                  <a:pt x="2090" y="2632"/>
                </a:lnTo>
                <a:lnTo>
                  <a:pt x="2230" y="2608"/>
                </a:lnTo>
                <a:lnTo>
                  <a:pt x="2374" y="2574"/>
                </a:lnTo>
                <a:lnTo>
                  <a:pt x="2542" y="2912"/>
                </a:lnTo>
                <a:lnTo>
                  <a:pt x="2544" y="2912"/>
                </a:lnTo>
                <a:lnTo>
                  <a:pt x="2820" y="1934"/>
                </a:lnTo>
                <a:lnTo>
                  <a:pt x="1868" y="1552"/>
                </a:lnTo>
                <a:lnTo>
                  <a:pt x="2036" y="1894"/>
                </a:lnTo>
                <a:lnTo>
                  <a:pt x="1956" y="1914"/>
                </a:lnTo>
                <a:lnTo>
                  <a:pt x="1872" y="1928"/>
                </a:lnTo>
                <a:lnTo>
                  <a:pt x="1788" y="1936"/>
                </a:lnTo>
                <a:lnTo>
                  <a:pt x="1702" y="1938"/>
                </a:lnTo>
                <a:lnTo>
                  <a:pt x="1616" y="1934"/>
                </a:lnTo>
                <a:lnTo>
                  <a:pt x="1528" y="1926"/>
                </a:lnTo>
                <a:lnTo>
                  <a:pt x="1442" y="1912"/>
                </a:lnTo>
                <a:lnTo>
                  <a:pt x="1356" y="1894"/>
                </a:lnTo>
                <a:lnTo>
                  <a:pt x="1272" y="1872"/>
                </a:lnTo>
                <a:lnTo>
                  <a:pt x="1188" y="1844"/>
                </a:lnTo>
                <a:lnTo>
                  <a:pt x="1108" y="1812"/>
                </a:lnTo>
                <a:lnTo>
                  <a:pt x="1028" y="1776"/>
                </a:lnTo>
                <a:lnTo>
                  <a:pt x="952" y="1736"/>
                </a:lnTo>
                <a:lnTo>
                  <a:pt x="880" y="1692"/>
                </a:lnTo>
                <a:lnTo>
                  <a:pt x="810" y="1646"/>
                </a:lnTo>
                <a:lnTo>
                  <a:pt x="744" y="1596"/>
                </a:lnTo>
                <a:lnTo>
                  <a:pt x="684" y="1542"/>
                </a:lnTo>
                <a:lnTo>
                  <a:pt x="628" y="1486"/>
                </a:lnTo>
                <a:lnTo>
                  <a:pt x="578" y="1428"/>
                </a:lnTo>
                <a:lnTo>
                  <a:pt x="532" y="1366"/>
                </a:lnTo>
                <a:lnTo>
                  <a:pt x="494" y="1304"/>
                </a:lnTo>
                <a:lnTo>
                  <a:pt x="462" y="1238"/>
                </a:lnTo>
                <a:lnTo>
                  <a:pt x="438" y="1170"/>
                </a:lnTo>
                <a:lnTo>
                  <a:pt x="420" y="1102"/>
                </a:lnTo>
                <a:lnTo>
                  <a:pt x="410" y="1032"/>
                </a:lnTo>
                <a:lnTo>
                  <a:pt x="410" y="960"/>
                </a:lnTo>
                <a:lnTo>
                  <a:pt x="416" y="888"/>
                </a:lnTo>
                <a:lnTo>
                  <a:pt x="434" y="816"/>
                </a:lnTo>
                <a:lnTo>
                  <a:pt x="460" y="742"/>
                </a:lnTo>
                <a:lnTo>
                  <a:pt x="496" y="668"/>
                </a:lnTo>
                <a:lnTo>
                  <a:pt x="544" y="592"/>
                </a:lnTo>
                <a:lnTo>
                  <a:pt x="602" y="518"/>
                </a:lnTo>
                <a:lnTo>
                  <a:pt x="670" y="444"/>
                </a:lnTo>
                <a:lnTo>
                  <a:pt x="752" y="370"/>
                </a:lnTo>
                <a:lnTo>
                  <a:pt x="844" y="298"/>
                </a:lnTo>
                <a:lnTo>
                  <a:pt x="950" y="226"/>
                </a:lnTo>
                <a:lnTo>
                  <a:pt x="1070" y="154"/>
                </a:lnTo>
                <a:lnTo>
                  <a:pt x="1202" y="84"/>
                </a:lnTo>
                <a:lnTo>
                  <a:pt x="1348" y="16"/>
                </a:lnTo>
                <a:lnTo>
                  <a:pt x="1244" y="0"/>
                </a:lnTo>
                <a:lnTo>
                  <a:pt x="1244" y="0"/>
                </a:lnTo>
                <a:lnTo>
                  <a:pt x="1244" y="0"/>
                </a:lnTo>
                <a:close/>
                <a:moveTo>
                  <a:pt x="2820" y="1934"/>
                </a:moveTo>
                <a:lnTo>
                  <a:pt x="2820" y="1934"/>
                </a:lnTo>
                <a:lnTo>
                  <a:pt x="2820" y="1934"/>
                </a:lnTo>
                <a:close/>
              </a:path>
            </a:pathLst>
          </a:custGeom>
          <a:gradFill rotWithShape="1">
            <a:gsLst>
              <a:gs pos="0">
                <a:schemeClr val="accent1"/>
              </a:gs>
              <a:gs pos="100000">
                <a:schemeClr val="hlink"/>
              </a:gs>
            </a:gsLst>
            <a:lin ang="5400000" scaled="1"/>
          </a:gradFill>
          <a:ln w="0">
            <a:noFill/>
            <a:prstDash val="solid"/>
            <a:round/>
            <a:headEnd/>
            <a:tailEnd/>
          </a:ln>
          <a:effectLst>
            <a:outerShdw dist="206741" dir="8249373" algn="ctr" rotWithShape="0">
              <a:srgbClr val="C1D1D3">
                <a:alpha val="50000"/>
              </a:srgbClr>
            </a:outerShdw>
          </a:effectLst>
        </p:spPr>
        <p:txBody>
          <a:bodyPr/>
          <a:lstStyle/>
          <a:p>
            <a:pPr>
              <a:defRPr/>
            </a:pPr>
            <a:endParaRPr lang="en-US"/>
          </a:p>
        </p:txBody>
      </p:sp>
      <p:sp>
        <p:nvSpPr>
          <p:cNvPr id="86048" name="Text Box 32"/>
          <p:cNvSpPr txBox="1">
            <a:spLocks noChangeArrowheads="1"/>
          </p:cNvSpPr>
          <p:nvPr/>
        </p:nvSpPr>
        <p:spPr bwMode="auto">
          <a:xfrm>
            <a:off x="6172200" y="3429000"/>
            <a:ext cx="2667000" cy="954088"/>
          </a:xfrm>
          <a:prstGeom prst="rect">
            <a:avLst/>
          </a:prstGeom>
          <a:noFill/>
          <a:ln w="9525" algn="ctr">
            <a:noFill/>
            <a:miter lim="800000"/>
            <a:headEnd/>
            <a:tailEnd/>
          </a:ln>
          <a:effectLst/>
        </p:spPr>
        <p:txBody>
          <a:bodyPr>
            <a:spAutoFit/>
          </a:bodyPr>
          <a:lstStyle/>
          <a:p>
            <a:pPr>
              <a:defRPr/>
            </a:pPr>
            <a:r>
              <a:rPr lang="en-US" sz="2800" dirty="0">
                <a:solidFill>
                  <a:schemeClr val="tx2"/>
                </a:solidFill>
                <a:effectLst>
                  <a:outerShdw blurRad="38100" dist="38100" dir="2700000" algn="tl">
                    <a:srgbClr val="C0C0C0"/>
                  </a:outerShdw>
                </a:effectLst>
              </a:rPr>
              <a:t>E-Government Phase</a:t>
            </a:r>
            <a:endParaRPr lang="en-US" sz="2800" dirty="0">
              <a:solidFill>
                <a:schemeClr val="tx2"/>
              </a:solidFill>
            </a:endParaRPr>
          </a:p>
        </p:txBody>
      </p:sp>
      <p:sp>
        <p:nvSpPr>
          <p:cNvPr id="28677" name="Oval 33"/>
          <p:cNvSpPr>
            <a:spLocks noChangeArrowheads="1"/>
          </p:cNvSpPr>
          <p:nvPr/>
        </p:nvSpPr>
        <p:spPr bwMode="gray">
          <a:xfrm rot="-723406">
            <a:off x="3621088" y="5048250"/>
            <a:ext cx="1438275" cy="666750"/>
          </a:xfrm>
          <a:prstGeom prst="ellipse">
            <a:avLst/>
          </a:prstGeom>
          <a:solidFill>
            <a:srgbClr val="0F2145">
              <a:alpha val="30196"/>
            </a:srgbClr>
          </a:solidFill>
          <a:ln w="9525">
            <a:noFill/>
            <a:round/>
            <a:headEnd/>
            <a:tailEnd/>
          </a:ln>
        </p:spPr>
        <p:txBody>
          <a:bodyPr wrap="none" anchor="ctr"/>
          <a:lstStyle/>
          <a:p>
            <a:endParaRPr lang="en-GB"/>
          </a:p>
        </p:txBody>
      </p:sp>
      <p:sp>
        <p:nvSpPr>
          <p:cNvPr id="28678" name="Oval 34"/>
          <p:cNvSpPr>
            <a:spLocks noChangeArrowheads="1"/>
          </p:cNvSpPr>
          <p:nvPr/>
        </p:nvSpPr>
        <p:spPr bwMode="gray">
          <a:xfrm>
            <a:off x="3552825" y="3829050"/>
            <a:ext cx="1704975" cy="1706563"/>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en-GB"/>
          </a:p>
        </p:txBody>
      </p:sp>
      <p:sp>
        <p:nvSpPr>
          <p:cNvPr id="28679" name="Oval 35"/>
          <p:cNvSpPr>
            <a:spLocks noChangeArrowheads="1"/>
          </p:cNvSpPr>
          <p:nvPr/>
        </p:nvSpPr>
        <p:spPr bwMode="gray">
          <a:xfrm>
            <a:off x="3573463" y="3838575"/>
            <a:ext cx="1665287" cy="1663700"/>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en-GB"/>
          </a:p>
        </p:txBody>
      </p:sp>
      <p:sp>
        <p:nvSpPr>
          <p:cNvPr id="28680" name="Oval 36"/>
          <p:cNvSpPr>
            <a:spLocks noChangeArrowheads="1"/>
          </p:cNvSpPr>
          <p:nvPr/>
        </p:nvSpPr>
        <p:spPr bwMode="gray">
          <a:xfrm>
            <a:off x="3590925" y="3854450"/>
            <a:ext cx="1584325" cy="1555750"/>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en-GB"/>
          </a:p>
        </p:txBody>
      </p:sp>
      <p:sp>
        <p:nvSpPr>
          <p:cNvPr id="28681" name="Oval 37"/>
          <p:cNvSpPr>
            <a:spLocks noChangeArrowheads="1"/>
          </p:cNvSpPr>
          <p:nvPr/>
        </p:nvSpPr>
        <p:spPr bwMode="gray">
          <a:xfrm>
            <a:off x="3683000" y="3898900"/>
            <a:ext cx="1409700" cy="1262063"/>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en-GB"/>
          </a:p>
        </p:txBody>
      </p:sp>
      <p:sp>
        <p:nvSpPr>
          <p:cNvPr id="28682" name="Text Box 38"/>
          <p:cNvSpPr txBox="1">
            <a:spLocks noChangeArrowheads="1"/>
          </p:cNvSpPr>
          <p:nvPr/>
        </p:nvSpPr>
        <p:spPr bwMode="gray">
          <a:xfrm>
            <a:off x="3968750" y="4456113"/>
            <a:ext cx="1811338" cy="523875"/>
          </a:xfrm>
          <a:prstGeom prst="rect">
            <a:avLst/>
          </a:prstGeom>
          <a:noFill/>
          <a:ln w="9525" algn="ctr">
            <a:noFill/>
            <a:miter lim="800000"/>
            <a:headEnd/>
            <a:tailEnd/>
          </a:ln>
        </p:spPr>
        <p:txBody>
          <a:bodyPr wrap="none">
            <a:spAutoFit/>
          </a:bodyPr>
          <a:lstStyle/>
          <a:p>
            <a:pPr algn="ctr"/>
            <a:r>
              <a:rPr lang="en-US" sz="2800">
                <a:solidFill>
                  <a:srgbClr val="000000"/>
                </a:solidFill>
              </a:rPr>
              <a:t>Transform</a:t>
            </a:r>
            <a:endParaRPr lang="en-US"/>
          </a:p>
        </p:txBody>
      </p:sp>
      <p:sp>
        <p:nvSpPr>
          <p:cNvPr id="28683" name="Oval 39"/>
          <p:cNvSpPr>
            <a:spLocks noChangeArrowheads="1"/>
          </p:cNvSpPr>
          <p:nvPr/>
        </p:nvSpPr>
        <p:spPr bwMode="gray">
          <a:xfrm rot="-772996">
            <a:off x="1778000" y="4438650"/>
            <a:ext cx="1133475" cy="609600"/>
          </a:xfrm>
          <a:prstGeom prst="ellipse">
            <a:avLst/>
          </a:prstGeom>
          <a:solidFill>
            <a:srgbClr val="0F2145">
              <a:alpha val="30196"/>
            </a:srgbClr>
          </a:solidFill>
          <a:ln w="9525">
            <a:noFill/>
            <a:round/>
            <a:headEnd/>
            <a:tailEnd/>
          </a:ln>
        </p:spPr>
        <p:txBody>
          <a:bodyPr wrap="none" anchor="ctr"/>
          <a:lstStyle/>
          <a:p>
            <a:endParaRPr lang="en-GB"/>
          </a:p>
        </p:txBody>
      </p:sp>
      <p:grpSp>
        <p:nvGrpSpPr>
          <p:cNvPr id="2" name="Group 40"/>
          <p:cNvGrpSpPr>
            <a:grpSpLocks/>
          </p:cNvGrpSpPr>
          <p:nvPr/>
        </p:nvGrpSpPr>
        <p:grpSpPr bwMode="auto">
          <a:xfrm>
            <a:off x="1701800" y="3448050"/>
            <a:ext cx="1649413" cy="1441450"/>
            <a:chOff x="732" y="2112"/>
            <a:chExt cx="1013" cy="860"/>
          </a:xfrm>
        </p:grpSpPr>
        <p:sp>
          <p:nvSpPr>
            <p:cNvPr id="28697" name="Oval 41"/>
            <p:cNvSpPr>
              <a:spLocks noChangeArrowheads="1"/>
            </p:cNvSpPr>
            <p:nvPr/>
          </p:nvSpPr>
          <p:spPr bwMode="gray">
            <a:xfrm>
              <a:off x="732" y="2112"/>
              <a:ext cx="842" cy="860"/>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en-GB"/>
            </a:p>
          </p:txBody>
        </p:sp>
        <p:sp>
          <p:nvSpPr>
            <p:cNvPr id="28698" name="Oval 42"/>
            <p:cNvSpPr>
              <a:spLocks noChangeArrowheads="1"/>
            </p:cNvSpPr>
            <p:nvPr/>
          </p:nvSpPr>
          <p:spPr bwMode="gray">
            <a:xfrm>
              <a:off x="743" y="2117"/>
              <a:ext cx="821" cy="838"/>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en-GB"/>
            </a:p>
          </p:txBody>
        </p:sp>
        <p:sp>
          <p:nvSpPr>
            <p:cNvPr id="28699" name="Oval 43"/>
            <p:cNvSpPr>
              <a:spLocks noChangeArrowheads="1"/>
            </p:cNvSpPr>
            <p:nvPr/>
          </p:nvSpPr>
          <p:spPr bwMode="gray">
            <a:xfrm>
              <a:off x="751" y="2125"/>
              <a:ext cx="781" cy="784"/>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en-GB"/>
            </a:p>
          </p:txBody>
        </p:sp>
        <p:sp>
          <p:nvSpPr>
            <p:cNvPr id="28700" name="Oval 44"/>
            <p:cNvSpPr>
              <a:spLocks noChangeArrowheads="1"/>
            </p:cNvSpPr>
            <p:nvPr/>
          </p:nvSpPr>
          <p:spPr bwMode="gray">
            <a:xfrm>
              <a:off x="795" y="2147"/>
              <a:ext cx="695" cy="636"/>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en-GB"/>
            </a:p>
          </p:txBody>
        </p:sp>
        <p:sp>
          <p:nvSpPr>
            <p:cNvPr id="28701" name="Text Box 45"/>
            <p:cNvSpPr txBox="1">
              <a:spLocks noChangeArrowheads="1"/>
            </p:cNvSpPr>
            <p:nvPr/>
          </p:nvSpPr>
          <p:spPr bwMode="gray">
            <a:xfrm>
              <a:off x="904" y="2414"/>
              <a:ext cx="841" cy="275"/>
            </a:xfrm>
            <a:prstGeom prst="rect">
              <a:avLst/>
            </a:prstGeom>
            <a:noFill/>
            <a:ln w="9525" algn="ctr">
              <a:noFill/>
              <a:miter lim="800000"/>
              <a:headEnd/>
              <a:tailEnd/>
            </a:ln>
          </p:spPr>
          <p:txBody>
            <a:bodyPr wrap="none">
              <a:spAutoFit/>
            </a:bodyPr>
            <a:lstStyle/>
            <a:p>
              <a:pPr algn="ctr"/>
              <a:r>
                <a:rPr lang="en-US" sz="2400">
                  <a:solidFill>
                    <a:srgbClr val="000000"/>
                  </a:solidFill>
                </a:rPr>
                <a:t>Transact</a:t>
              </a:r>
              <a:endParaRPr lang="en-US"/>
            </a:p>
          </p:txBody>
        </p:sp>
      </p:grpSp>
      <p:sp>
        <p:nvSpPr>
          <p:cNvPr id="28685" name="Oval 46"/>
          <p:cNvSpPr>
            <a:spLocks noChangeArrowheads="1"/>
          </p:cNvSpPr>
          <p:nvPr/>
        </p:nvSpPr>
        <p:spPr bwMode="gray">
          <a:xfrm>
            <a:off x="1600200" y="2682875"/>
            <a:ext cx="914400" cy="533400"/>
          </a:xfrm>
          <a:prstGeom prst="ellipse">
            <a:avLst/>
          </a:prstGeom>
          <a:solidFill>
            <a:srgbClr val="0F2145">
              <a:alpha val="30196"/>
            </a:srgbClr>
          </a:solidFill>
          <a:ln w="9525">
            <a:noFill/>
            <a:round/>
            <a:headEnd/>
            <a:tailEnd/>
          </a:ln>
        </p:spPr>
        <p:txBody>
          <a:bodyPr wrap="none" anchor="ctr"/>
          <a:lstStyle/>
          <a:p>
            <a:endParaRPr lang="en-GB"/>
          </a:p>
        </p:txBody>
      </p:sp>
      <p:sp>
        <p:nvSpPr>
          <p:cNvPr id="28686" name="Oval 47"/>
          <p:cNvSpPr>
            <a:spLocks noChangeArrowheads="1"/>
          </p:cNvSpPr>
          <p:nvPr/>
        </p:nvSpPr>
        <p:spPr bwMode="gray">
          <a:xfrm>
            <a:off x="1676400" y="2076450"/>
            <a:ext cx="1023938" cy="1023938"/>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en-GB"/>
          </a:p>
        </p:txBody>
      </p:sp>
      <p:sp>
        <p:nvSpPr>
          <p:cNvPr id="28687" name="Oval 48"/>
          <p:cNvSpPr>
            <a:spLocks noChangeArrowheads="1"/>
          </p:cNvSpPr>
          <p:nvPr/>
        </p:nvSpPr>
        <p:spPr bwMode="gray">
          <a:xfrm>
            <a:off x="1689100" y="2081213"/>
            <a:ext cx="1000125" cy="1000125"/>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en-GB"/>
          </a:p>
        </p:txBody>
      </p:sp>
      <p:sp>
        <p:nvSpPr>
          <p:cNvPr id="28688" name="Oval 49"/>
          <p:cNvSpPr>
            <a:spLocks noChangeArrowheads="1"/>
          </p:cNvSpPr>
          <p:nvPr/>
        </p:nvSpPr>
        <p:spPr bwMode="gray">
          <a:xfrm>
            <a:off x="1700213" y="2092325"/>
            <a:ext cx="950912" cy="933450"/>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en-GB"/>
          </a:p>
        </p:txBody>
      </p:sp>
      <p:sp>
        <p:nvSpPr>
          <p:cNvPr id="28689" name="Oval 50"/>
          <p:cNvSpPr>
            <a:spLocks noChangeArrowheads="1"/>
          </p:cNvSpPr>
          <p:nvPr/>
        </p:nvSpPr>
        <p:spPr bwMode="gray">
          <a:xfrm>
            <a:off x="1754188" y="2117725"/>
            <a:ext cx="847725" cy="757238"/>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en-GB"/>
          </a:p>
        </p:txBody>
      </p:sp>
      <p:sp>
        <p:nvSpPr>
          <p:cNvPr id="28690" name="Text Box 51"/>
          <p:cNvSpPr txBox="1">
            <a:spLocks noChangeArrowheads="1"/>
          </p:cNvSpPr>
          <p:nvPr/>
        </p:nvSpPr>
        <p:spPr bwMode="gray">
          <a:xfrm>
            <a:off x="1871663" y="2425700"/>
            <a:ext cx="1017587" cy="369888"/>
          </a:xfrm>
          <a:prstGeom prst="rect">
            <a:avLst/>
          </a:prstGeom>
          <a:noFill/>
          <a:ln w="9525" algn="ctr">
            <a:noFill/>
            <a:miter lim="800000"/>
            <a:headEnd/>
            <a:tailEnd/>
          </a:ln>
        </p:spPr>
        <p:txBody>
          <a:bodyPr wrap="none">
            <a:spAutoFit/>
          </a:bodyPr>
          <a:lstStyle/>
          <a:p>
            <a:pPr algn="ctr"/>
            <a:r>
              <a:rPr lang="en-US" b="1">
                <a:solidFill>
                  <a:srgbClr val="000000"/>
                </a:solidFill>
              </a:rPr>
              <a:t>Interact</a:t>
            </a:r>
            <a:endParaRPr lang="en-US"/>
          </a:p>
        </p:txBody>
      </p:sp>
      <p:sp>
        <p:nvSpPr>
          <p:cNvPr id="28691" name="Oval 52"/>
          <p:cNvSpPr>
            <a:spLocks noChangeArrowheads="1"/>
          </p:cNvSpPr>
          <p:nvPr/>
        </p:nvSpPr>
        <p:spPr bwMode="gray">
          <a:xfrm>
            <a:off x="2867025" y="2152650"/>
            <a:ext cx="685800" cy="228600"/>
          </a:xfrm>
          <a:prstGeom prst="ellipse">
            <a:avLst/>
          </a:prstGeom>
          <a:solidFill>
            <a:srgbClr val="0F2145">
              <a:alpha val="30196"/>
            </a:srgbClr>
          </a:solidFill>
          <a:ln w="9525">
            <a:noFill/>
            <a:round/>
            <a:headEnd/>
            <a:tailEnd/>
          </a:ln>
        </p:spPr>
        <p:txBody>
          <a:bodyPr wrap="none" anchor="ctr"/>
          <a:lstStyle/>
          <a:p>
            <a:endParaRPr lang="en-GB"/>
          </a:p>
        </p:txBody>
      </p:sp>
      <p:sp>
        <p:nvSpPr>
          <p:cNvPr id="28692" name="Oval 53"/>
          <p:cNvSpPr>
            <a:spLocks noChangeArrowheads="1"/>
          </p:cNvSpPr>
          <p:nvPr/>
        </p:nvSpPr>
        <p:spPr bwMode="gray">
          <a:xfrm>
            <a:off x="2989263" y="1619250"/>
            <a:ext cx="682625" cy="682625"/>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en-GB"/>
          </a:p>
        </p:txBody>
      </p:sp>
      <p:sp>
        <p:nvSpPr>
          <p:cNvPr id="28693" name="Oval 54"/>
          <p:cNvSpPr>
            <a:spLocks noChangeArrowheads="1"/>
          </p:cNvSpPr>
          <p:nvPr/>
        </p:nvSpPr>
        <p:spPr bwMode="gray">
          <a:xfrm>
            <a:off x="2998788" y="1622425"/>
            <a:ext cx="665162" cy="666750"/>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en-GB"/>
          </a:p>
        </p:txBody>
      </p:sp>
      <p:sp>
        <p:nvSpPr>
          <p:cNvPr id="28694" name="Oval 55"/>
          <p:cNvSpPr>
            <a:spLocks noChangeArrowheads="1"/>
          </p:cNvSpPr>
          <p:nvPr/>
        </p:nvSpPr>
        <p:spPr bwMode="gray">
          <a:xfrm>
            <a:off x="3005138" y="1628775"/>
            <a:ext cx="633412" cy="622300"/>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en-GB"/>
          </a:p>
        </p:txBody>
      </p:sp>
      <p:sp>
        <p:nvSpPr>
          <p:cNvPr id="28695" name="Oval 56"/>
          <p:cNvSpPr>
            <a:spLocks noChangeArrowheads="1"/>
          </p:cNvSpPr>
          <p:nvPr/>
        </p:nvSpPr>
        <p:spPr bwMode="gray">
          <a:xfrm>
            <a:off x="3041650" y="1647825"/>
            <a:ext cx="563563" cy="503238"/>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en-GB"/>
          </a:p>
        </p:txBody>
      </p:sp>
      <p:sp>
        <p:nvSpPr>
          <p:cNvPr id="28696" name="Text Box 57"/>
          <p:cNvSpPr txBox="1">
            <a:spLocks noChangeArrowheads="1"/>
          </p:cNvSpPr>
          <p:nvPr/>
        </p:nvSpPr>
        <p:spPr bwMode="gray">
          <a:xfrm>
            <a:off x="3059113" y="1843088"/>
            <a:ext cx="1406525" cy="307975"/>
          </a:xfrm>
          <a:prstGeom prst="rect">
            <a:avLst/>
          </a:prstGeom>
          <a:noFill/>
          <a:ln w="9525" algn="ctr">
            <a:noFill/>
            <a:miter lim="800000"/>
            <a:headEnd/>
            <a:tailEnd/>
          </a:ln>
        </p:spPr>
        <p:txBody>
          <a:bodyPr wrap="none">
            <a:spAutoFit/>
          </a:bodyPr>
          <a:lstStyle/>
          <a:p>
            <a:pPr algn="ctr"/>
            <a:r>
              <a:rPr lang="en-US" sz="1400" b="1">
                <a:solidFill>
                  <a:srgbClr val="000000"/>
                </a:solidFill>
              </a:rPr>
              <a:t>Web Presence</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3"/>
          <p:cNvSpPr>
            <a:spLocks noChangeArrowheads="1"/>
          </p:cNvSpPr>
          <p:nvPr/>
        </p:nvSpPr>
        <p:spPr bwMode="auto">
          <a:xfrm>
            <a:off x="6151563" y="3433763"/>
            <a:ext cx="1620837" cy="2738437"/>
          </a:xfrm>
          <a:prstGeom prst="roundRect">
            <a:avLst>
              <a:gd name="adj" fmla="val 13745"/>
            </a:avLst>
          </a:prstGeom>
          <a:noFill/>
          <a:ln w="38100">
            <a:solidFill>
              <a:schemeClr val="bg2"/>
            </a:solidFill>
            <a:round/>
            <a:headEnd/>
            <a:tailEnd/>
          </a:ln>
        </p:spPr>
        <p:txBody>
          <a:bodyPr wrap="none" anchor="ctr"/>
          <a:lstStyle/>
          <a:p>
            <a:endParaRPr lang="en-GB"/>
          </a:p>
        </p:txBody>
      </p:sp>
      <p:sp>
        <p:nvSpPr>
          <p:cNvPr id="29699" name="AutoShape 4"/>
          <p:cNvSpPr>
            <a:spLocks noChangeArrowheads="1"/>
          </p:cNvSpPr>
          <p:nvPr/>
        </p:nvSpPr>
        <p:spPr bwMode="auto">
          <a:xfrm>
            <a:off x="4456113" y="3433763"/>
            <a:ext cx="1611312" cy="2738437"/>
          </a:xfrm>
          <a:prstGeom prst="roundRect">
            <a:avLst>
              <a:gd name="adj" fmla="val 13745"/>
            </a:avLst>
          </a:prstGeom>
          <a:noFill/>
          <a:ln w="38100">
            <a:solidFill>
              <a:schemeClr val="bg2"/>
            </a:solidFill>
            <a:round/>
            <a:headEnd/>
            <a:tailEnd/>
          </a:ln>
        </p:spPr>
        <p:txBody>
          <a:bodyPr wrap="none" anchor="ctr"/>
          <a:lstStyle/>
          <a:p>
            <a:endParaRPr lang="en-GB"/>
          </a:p>
        </p:txBody>
      </p:sp>
      <p:sp>
        <p:nvSpPr>
          <p:cNvPr id="29700" name="AutoShape 5"/>
          <p:cNvSpPr>
            <a:spLocks noChangeArrowheads="1"/>
          </p:cNvSpPr>
          <p:nvPr/>
        </p:nvSpPr>
        <p:spPr bwMode="auto">
          <a:xfrm>
            <a:off x="2773363" y="3433763"/>
            <a:ext cx="1563687" cy="2738437"/>
          </a:xfrm>
          <a:prstGeom prst="roundRect">
            <a:avLst>
              <a:gd name="adj" fmla="val 13745"/>
            </a:avLst>
          </a:prstGeom>
          <a:noFill/>
          <a:ln w="38100">
            <a:solidFill>
              <a:schemeClr val="bg2"/>
            </a:solidFill>
            <a:round/>
            <a:headEnd/>
            <a:tailEnd/>
          </a:ln>
        </p:spPr>
        <p:txBody>
          <a:bodyPr wrap="none" anchor="ctr"/>
          <a:lstStyle/>
          <a:p>
            <a:endParaRPr lang="en-GB"/>
          </a:p>
        </p:txBody>
      </p:sp>
      <p:sp>
        <p:nvSpPr>
          <p:cNvPr id="29701" name="AutoShape 6"/>
          <p:cNvSpPr>
            <a:spLocks noChangeArrowheads="1"/>
          </p:cNvSpPr>
          <p:nvPr/>
        </p:nvSpPr>
        <p:spPr bwMode="auto">
          <a:xfrm>
            <a:off x="1066800" y="3433763"/>
            <a:ext cx="1620838" cy="2738437"/>
          </a:xfrm>
          <a:prstGeom prst="roundRect">
            <a:avLst>
              <a:gd name="adj" fmla="val 13745"/>
            </a:avLst>
          </a:prstGeom>
          <a:noFill/>
          <a:ln w="38100">
            <a:solidFill>
              <a:schemeClr val="bg2"/>
            </a:solidFill>
            <a:round/>
            <a:headEnd/>
            <a:tailEnd/>
          </a:ln>
        </p:spPr>
        <p:txBody>
          <a:bodyPr wrap="none" anchor="ctr"/>
          <a:lstStyle/>
          <a:p>
            <a:endParaRPr lang="en-GB"/>
          </a:p>
        </p:txBody>
      </p:sp>
      <p:grpSp>
        <p:nvGrpSpPr>
          <p:cNvPr id="2" name="Group 7"/>
          <p:cNvGrpSpPr>
            <a:grpSpLocks/>
          </p:cNvGrpSpPr>
          <p:nvPr/>
        </p:nvGrpSpPr>
        <p:grpSpPr bwMode="auto">
          <a:xfrm>
            <a:off x="1287463" y="2057400"/>
            <a:ext cx="5895975" cy="936625"/>
            <a:chOff x="624" y="1152"/>
            <a:chExt cx="4080" cy="720"/>
          </a:xfrm>
        </p:grpSpPr>
        <p:sp>
          <p:nvSpPr>
            <p:cNvPr id="80904" name="Rectangle 8"/>
            <p:cNvSpPr>
              <a:spLocks noChangeArrowheads="1"/>
            </p:cNvSpPr>
            <p:nvPr/>
          </p:nvSpPr>
          <p:spPr bwMode="gray">
            <a:xfrm rot="3419336">
              <a:off x="624" y="1200"/>
              <a:ext cx="672" cy="672"/>
            </a:xfrm>
            <a:prstGeom prst="rect">
              <a:avLst/>
            </a:prstGeom>
            <a:gradFill rotWithShape="1">
              <a:gsLst>
                <a:gs pos="0">
                  <a:schemeClr val="hlink"/>
                </a:gs>
                <a:gs pos="100000">
                  <a:schemeClr val="hlink">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chemeClr val="hlink"/>
              </a:extrusionClr>
            </a:sp3d>
          </p:spPr>
          <p:txBody>
            <a:bodyPr wrap="none" anchor="ctr">
              <a:flatTx/>
            </a:bodyPr>
            <a:lstStyle/>
            <a:p>
              <a:pPr>
                <a:defRPr/>
              </a:pPr>
              <a:endParaRPr lang="en-US"/>
            </a:p>
          </p:txBody>
        </p:sp>
        <p:grpSp>
          <p:nvGrpSpPr>
            <p:cNvPr id="3" name="Group 9"/>
            <p:cNvGrpSpPr>
              <a:grpSpLocks/>
            </p:cNvGrpSpPr>
            <p:nvPr/>
          </p:nvGrpSpPr>
          <p:grpSpPr bwMode="auto">
            <a:xfrm>
              <a:off x="1296" y="1296"/>
              <a:ext cx="624" cy="96"/>
              <a:chOff x="2003" y="3439"/>
              <a:chExt cx="468" cy="244"/>
            </a:xfrm>
          </p:grpSpPr>
          <p:sp>
            <p:nvSpPr>
              <p:cNvPr id="29726" name="Oval 10"/>
              <p:cNvSpPr>
                <a:spLocks noChangeArrowheads="1"/>
              </p:cNvSpPr>
              <p:nvPr/>
            </p:nvSpPr>
            <p:spPr bwMode="gray">
              <a:xfrm>
                <a:off x="2003" y="3439"/>
                <a:ext cx="79" cy="242"/>
              </a:xfrm>
              <a:prstGeom prst="ellipse">
                <a:avLst/>
              </a:prstGeom>
              <a:gradFill rotWithShape="0">
                <a:gsLst>
                  <a:gs pos="0">
                    <a:srgbClr val="767676"/>
                  </a:gs>
                  <a:gs pos="50000">
                    <a:srgbClr val="FFFFFF"/>
                  </a:gs>
                  <a:gs pos="100000">
                    <a:srgbClr val="767676"/>
                  </a:gs>
                </a:gsLst>
                <a:lin ang="5400000" scaled="1"/>
              </a:gradFill>
              <a:ln w="9525">
                <a:noFill/>
                <a:round/>
                <a:headEnd/>
                <a:tailEnd/>
              </a:ln>
            </p:spPr>
            <p:txBody>
              <a:bodyPr wrap="none" anchor="ctr"/>
              <a:lstStyle/>
              <a:p>
                <a:endParaRPr lang="en-GB"/>
              </a:p>
            </p:txBody>
          </p:sp>
          <p:sp>
            <p:nvSpPr>
              <p:cNvPr id="29727" name="Rectangle 11"/>
              <p:cNvSpPr>
                <a:spLocks noChangeArrowheads="1"/>
              </p:cNvSpPr>
              <p:nvPr/>
            </p:nvSpPr>
            <p:spPr bwMode="gray">
              <a:xfrm>
                <a:off x="2048" y="3441"/>
                <a:ext cx="388" cy="242"/>
              </a:xfrm>
              <a:prstGeom prst="rect">
                <a:avLst/>
              </a:prstGeom>
              <a:gradFill rotWithShape="0">
                <a:gsLst>
                  <a:gs pos="0">
                    <a:srgbClr val="767676"/>
                  </a:gs>
                  <a:gs pos="50000">
                    <a:srgbClr val="FFFFFF"/>
                  </a:gs>
                  <a:gs pos="100000">
                    <a:srgbClr val="767676"/>
                  </a:gs>
                </a:gsLst>
                <a:lin ang="5400000" scaled="1"/>
              </a:gradFill>
              <a:ln w="9525">
                <a:noFill/>
                <a:miter lim="800000"/>
                <a:headEnd/>
                <a:tailEnd/>
              </a:ln>
            </p:spPr>
            <p:txBody>
              <a:bodyPr wrap="none" anchor="ctr"/>
              <a:lstStyle/>
              <a:p>
                <a:endParaRPr lang="en-GB"/>
              </a:p>
            </p:txBody>
          </p:sp>
          <p:sp>
            <p:nvSpPr>
              <p:cNvPr id="80908" name="Oval 12"/>
              <p:cNvSpPr>
                <a:spLocks noChangeArrowheads="1"/>
              </p:cNvSpPr>
              <p:nvPr/>
            </p:nvSpPr>
            <p:spPr bwMode="gray">
              <a:xfrm>
                <a:off x="2400" y="3442"/>
                <a:ext cx="71" cy="236"/>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chemeClr val="bg1"/>
                </a:solidFill>
                <a:round/>
                <a:headEnd/>
                <a:tailEnd/>
              </a:ln>
              <a:effectLst/>
            </p:spPr>
            <p:txBody>
              <a:bodyPr wrap="none" anchor="ctr"/>
              <a:lstStyle/>
              <a:p>
                <a:pPr>
                  <a:defRPr/>
                </a:pPr>
                <a:endParaRPr lang="en-US"/>
              </a:p>
            </p:txBody>
          </p:sp>
          <p:sp>
            <p:nvSpPr>
              <p:cNvPr id="80909" name="Oval 13"/>
              <p:cNvSpPr>
                <a:spLocks noChangeArrowheads="1"/>
              </p:cNvSpPr>
              <p:nvPr/>
            </p:nvSpPr>
            <p:spPr bwMode="gray">
              <a:xfrm>
                <a:off x="2438" y="3520"/>
                <a:ext cx="20" cy="68"/>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9525">
                <a:noFill/>
                <a:round/>
                <a:headEnd/>
                <a:tailEnd/>
              </a:ln>
              <a:effectLst/>
            </p:spPr>
            <p:txBody>
              <a:bodyPr wrap="none" anchor="ctr"/>
              <a:lstStyle/>
              <a:p>
                <a:pPr>
                  <a:defRPr/>
                </a:pPr>
                <a:endParaRPr lang="en-US"/>
              </a:p>
            </p:txBody>
          </p:sp>
        </p:grpSp>
        <p:sp>
          <p:nvSpPr>
            <p:cNvPr id="29713" name="Rectangle 14"/>
            <p:cNvSpPr>
              <a:spLocks noChangeArrowheads="1"/>
            </p:cNvSpPr>
            <p:nvPr/>
          </p:nvSpPr>
          <p:spPr bwMode="gray">
            <a:xfrm rot="3419336">
              <a:off x="1776" y="1152"/>
              <a:ext cx="672" cy="672"/>
            </a:xfrm>
            <a:prstGeom prst="rect">
              <a:avLst/>
            </a:prstGeom>
            <a:solidFill>
              <a:schemeClr val="accent1"/>
            </a:solidFill>
            <a:ln w="9525">
              <a:miter lim="800000"/>
              <a:headEnd/>
              <a:tailEnd/>
            </a:ln>
            <a:scene3d>
              <a:camera prst="legacyPerspectiveFront">
                <a:rot lat="0" lon="1500000" rev="0"/>
              </a:camera>
              <a:lightRig rig="legacyFlat4" dir="b"/>
            </a:scene3d>
            <a:sp3d extrusionH="887400" prstMaterial="legacyMatte">
              <a:bevelT w="13500" h="13500" prst="angle"/>
              <a:bevelB w="13500" h="13500" prst="angle"/>
              <a:extrusionClr>
                <a:schemeClr val="accent1"/>
              </a:extrusionClr>
            </a:sp3d>
          </p:spPr>
          <p:txBody>
            <a:bodyPr wrap="none" anchor="ctr">
              <a:flatTx/>
            </a:bodyPr>
            <a:lstStyle/>
            <a:p>
              <a:endParaRPr lang="en-GB"/>
            </a:p>
          </p:txBody>
        </p:sp>
        <p:grpSp>
          <p:nvGrpSpPr>
            <p:cNvPr id="4" name="Group 15"/>
            <p:cNvGrpSpPr>
              <a:grpSpLocks/>
            </p:cNvGrpSpPr>
            <p:nvPr/>
          </p:nvGrpSpPr>
          <p:grpSpPr bwMode="auto">
            <a:xfrm>
              <a:off x="2448" y="1296"/>
              <a:ext cx="624" cy="96"/>
              <a:chOff x="2003" y="3439"/>
              <a:chExt cx="468" cy="244"/>
            </a:xfrm>
          </p:grpSpPr>
          <p:sp>
            <p:nvSpPr>
              <p:cNvPr id="29722" name="Oval 16"/>
              <p:cNvSpPr>
                <a:spLocks noChangeArrowheads="1"/>
              </p:cNvSpPr>
              <p:nvPr/>
            </p:nvSpPr>
            <p:spPr bwMode="gray">
              <a:xfrm>
                <a:off x="2003" y="3439"/>
                <a:ext cx="79" cy="242"/>
              </a:xfrm>
              <a:prstGeom prst="ellipse">
                <a:avLst/>
              </a:prstGeom>
              <a:gradFill rotWithShape="0">
                <a:gsLst>
                  <a:gs pos="0">
                    <a:srgbClr val="767676"/>
                  </a:gs>
                  <a:gs pos="50000">
                    <a:srgbClr val="FFFFFF"/>
                  </a:gs>
                  <a:gs pos="100000">
                    <a:srgbClr val="767676"/>
                  </a:gs>
                </a:gsLst>
                <a:lin ang="5400000" scaled="1"/>
              </a:gradFill>
              <a:ln w="9525">
                <a:noFill/>
                <a:round/>
                <a:headEnd/>
                <a:tailEnd/>
              </a:ln>
            </p:spPr>
            <p:txBody>
              <a:bodyPr wrap="none" anchor="ctr"/>
              <a:lstStyle/>
              <a:p>
                <a:endParaRPr lang="en-GB"/>
              </a:p>
            </p:txBody>
          </p:sp>
          <p:sp>
            <p:nvSpPr>
              <p:cNvPr id="29723" name="Rectangle 17"/>
              <p:cNvSpPr>
                <a:spLocks noChangeArrowheads="1"/>
              </p:cNvSpPr>
              <p:nvPr/>
            </p:nvSpPr>
            <p:spPr bwMode="gray">
              <a:xfrm>
                <a:off x="2048" y="3441"/>
                <a:ext cx="388" cy="242"/>
              </a:xfrm>
              <a:prstGeom prst="rect">
                <a:avLst/>
              </a:prstGeom>
              <a:gradFill rotWithShape="0">
                <a:gsLst>
                  <a:gs pos="0">
                    <a:srgbClr val="767676"/>
                  </a:gs>
                  <a:gs pos="50000">
                    <a:srgbClr val="FFFFFF"/>
                  </a:gs>
                  <a:gs pos="100000">
                    <a:srgbClr val="767676"/>
                  </a:gs>
                </a:gsLst>
                <a:lin ang="5400000" scaled="1"/>
              </a:gradFill>
              <a:ln w="9525">
                <a:noFill/>
                <a:miter lim="800000"/>
                <a:headEnd/>
                <a:tailEnd/>
              </a:ln>
            </p:spPr>
            <p:txBody>
              <a:bodyPr wrap="none" anchor="ctr"/>
              <a:lstStyle/>
              <a:p>
                <a:endParaRPr lang="en-GB"/>
              </a:p>
            </p:txBody>
          </p:sp>
          <p:sp>
            <p:nvSpPr>
              <p:cNvPr id="80914" name="Oval 18"/>
              <p:cNvSpPr>
                <a:spLocks noChangeArrowheads="1"/>
              </p:cNvSpPr>
              <p:nvPr/>
            </p:nvSpPr>
            <p:spPr bwMode="gray">
              <a:xfrm>
                <a:off x="2400" y="3442"/>
                <a:ext cx="71" cy="236"/>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chemeClr val="bg1"/>
                </a:solidFill>
                <a:round/>
                <a:headEnd/>
                <a:tailEnd/>
              </a:ln>
              <a:effectLst/>
            </p:spPr>
            <p:txBody>
              <a:bodyPr wrap="none" anchor="ctr"/>
              <a:lstStyle/>
              <a:p>
                <a:pPr>
                  <a:defRPr/>
                </a:pPr>
                <a:endParaRPr lang="en-US"/>
              </a:p>
            </p:txBody>
          </p:sp>
          <p:sp>
            <p:nvSpPr>
              <p:cNvPr id="80915" name="Oval 19"/>
              <p:cNvSpPr>
                <a:spLocks noChangeArrowheads="1"/>
              </p:cNvSpPr>
              <p:nvPr/>
            </p:nvSpPr>
            <p:spPr bwMode="gray">
              <a:xfrm>
                <a:off x="2438" y="3520"/>
                <a:ext cx="20" cy="68"/>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9525">
                <a:noFill/>
                <a:round/>
                <a:headEnd/>
                <a:tailEnd/>
              </a:ln>
              <a:effectLst/>
            </p:spPr>
            <p:txBody>
              <a:bodyPr wrap="none" anchor="ctr"/>
              <a:lstStyle/>
              <a:p>
                <a:pPr>
                  <a:defRPr/>
                </a:pPr>
                <a:endParaRPr lang="en-US"/>
              </a:p>
            </p:txBody>
          </p:sp>
        </p:grpSp>
        <p:sp>
          <p:nvSpPr>
            <p:cNvPr id="80916" name="Rectangle 20"/>
            <p:cNvSpPr>
              <a:spLocks noChangeArrowheads="1"/>
            </p:cNvSpPr>
            <p:nvPr/>
          </p:nvSpPr>
          <p:spPr bwMode="gray">
            <a:xfrm rot="3419336">
              <a:off x="2880" y="1154"/>
              <a:ext cx="671" cy="669"/>
            </a:xfrm>
            <a:prstGeom prst="rect">
              <a:avLst/>
            </a:prstGeom>
            <a:gradFill rotWithShape="1">
              <a:gsLst>
                <a:gs pos="0">
                  <a:schemeClr val="hlink"/>
                </a:gs>
                <a:gs pos="100000">
                  <a:schemeClr val="hlink">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chemeClr val="hlink"/>
              </a:extrusionClr>
            </a:sp3d>
          </p:spPr>
          <p:txBody>
            <a:bodyPr wrap="none" anchor="ctr">
              <a:flatTx/>
            </a:bodyPr>
            <a:lstStyle/>
            <a:p>
              <a:pPr>
                <a:defRPr/>
              </a:pPr>
              <a:endParaRPr lang="en-US"/>
            </a:p>
          </p:txBody>
        </p:sp>
        <p:grpSp>
          <p:nvGrpSpPr>
            <p:cNvPr id="5" name="Group 21"/>
            <p:cNvGrpSpPr>
              <a:grpSpLocks/>
            </p:cNvGrpSpPr>
            <p:nvPr/>
          </p:nvGrpSpPr>
          <p:grpSpPr bwMode="auto">
            <a:xfrm>
              <a:off x="3600" y="1296"/>
              <a:ext cx="816" cy="96"/>
              <a:chOff x="2003" y="3439"/>
              <a:chExt cx="468" cy="244"/>
            </a:xfrm>
          </p:grpSpPr>
          <p:sp>
            <p:nvSpPr>
              <p:cNvPr id="29718" name="Oval 22"/>
              <p:cNvSpPr>
                <a:spLocks noChangeArrowheads="1"/>
              </p:cNvSpPr>
              <p:nvPr/>
            </p:nvSpPr>
            <p:spPr bwMode="gray">
              <a:xfrm>
                <a:off x="2003" y="3439"/>
                <a:ext cx="79" cy="242"/>
              </a:xfrm>
              <a:prstGeom prst="ellipse">
                <a:avLst/>
              </a:prstGeom>
              <a:gradFill rotWithShape="0">
                <a:gsLst>
                  <a:gs pos="0">
                    <a:srgbClr val="767676"/>
                  </a:gs>
                  <a:gs pos="50000">
                    <a:srgbClr val="FFFFFF"/>
                  </a:gs>
                  <a:gs pos="100000">
                    <a:srgbClr val="767676"/>
                  </a:gs>
                </a:gsLst>
                <a:lin ang="5400000" scaled="1"/>
              </a:gradFill>
              <a:ln w="9525">
                <a:noFill/>
                <a:round/>
                <a:headEnd/>
                <a:tailEnd/>
              </a:ln>
            </p:spPr>
            <p:txBody>
              <a:bodyPr wrap="none" anchor="ctr"/>
              <a:lstStyle/>
              <a:p>
                <a:endParaRPr lang="en-GB"/>
              </a:p>
            </p:txBody>
          </p:sp>
          <p:sp>
            <p:nvSpPr>
              <p:cNvPr id="29719" name="Rectangle 23"/>
              <p:cNvSpPr>
                <a:spLocks noChangeArrowheads="1"/>
              </p:cNvSpPr>
              <p:nvPr/>
            </p:nvSpPr>
            <p:spPr bwMode="gray">
              <a:xfrm>
                <a:off x="2048" y="3441"/>
                <a:ext cx="388" cy="242"/>
              </a:xfrm>
              <a:prstGeom prst="rect">
                <a:avLst/>
              </a:prstGeom>
              <a:gradFill rotWithShape="0">
                <a:gsLst>
                  <a:gs pos="0">
                    <a:srgbClr val="767676"/>
                  </a:gs>
                  <a:gs pos="50000">
                    <a:srgbClr val="FFFFFF"/>
                  </a:gs>
                  <a:gs pos="100000">
                    <a:srgbClr val="767676"/>
                  </a:gs>
                </a:gsLst>
                <a:lin ang="5400000" scaled="1"/>
              </a:gradFill>
              <a:ln w="9525">
                <a:noFill/>
                <a:miter lim="800000"/>
                <a:headEnd/>
                <a:tailEnd/>
              </a:ln>
            </p:spPr>
            <p:txBody>
              <a:bodyPr wrap="none" anchor="ctr"/>
              <a:lstStyle/>
              <a:p>
                <a:endParaRPr lang="en-GB"/>
              </a:p>
            </p:txBody>
          </p:sp>
          <p:sp>
            <p:nvSpPr>
              <p:cNvPr id="80920" name="Oval 24"/>
              <p:cNvSpPr>
                <a:spLocks noChangeArrowheads="1"/>
              </p:cNvSpPr>
              <p:nvPr/>
            </p:nvSpPr>
            <p:spPr bwMode="gray">
              <a:xfrm>
                <a:off x="2400" y="3442"/>
                <a:ext cx="71" cy="236"/>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chemeClr val="bg1"/>
                </a:solidFill>
                <a:round/>
                <a:headEnd/>
                <a:tailEnd/>
              </a:ln>
              <a:effectLst/>
            </p:spPr>
            <p:txBody>
              <a:bodyPr wrap="none" anchor="ctr"/>
              <a:lstStyle/>
              <a:p>
                <a:pPr>
                  <a:defRPr/>
                </a:pPr>
                <a:endParaRPr lang="en-US"/>
              </a:p>
            </p:txBody>
          </p:sp>
          <p:sp>
            <p:nvSpPr>
              <p:cNvPr id="80921" name="Oval 25"/>
              <p:cNvSpPr>
                <a:spLocks noChangeArrowheads="1"/>
              </p:cNvSpPr>
              <p:nvPr/>
            </p:nvSpPr>
            <p:spPr bwMode="gray">
              <a:xfrm>
                <a:off x="2438" y="3520"/>
                <a:ext cx="20" cy="68"/>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9525">
                <a:noFill/>
                <a:round/>
                <a:headEnd/>
                <a:tailEnd/>
              </a:ln>
              <a:effectLst/>
            </p:spPr>
            <p:txBody>
              <a:bodyPr wrap="none" anchor="ctr"/>
              <a:lstStyle/>
              <a:p>
                <a:pPr>
                  <a:defRPr/>
                </a:pPr>
                <a:endParaRPr lang="en-US"/>
              </a:p>
            </p:txBody>
          </p:sp>
        </p:grpSp>
        <p:sp>
          <p:nvSpPr>
            <p:cNvPr id="29717" name="Rectangle 26"/>
            <p:cNvSpPr>
              <a:spLocks noChangeArrowheads="1"/>
            </p:cNvSpPr>
            <p:nvPr/>
          </p:nvSpPr>
          <p:spPr bwMode="gray">
            <a:xfrm rot="3419336">
              <a:off x="4032" y="1152"/>
              <a:ext cx="672" cy="672"/>
            </a:xfrm>
            <a:prstGeom prst="rect">
              <a:avLst/>
            </a:prstGeom>
            <a:solidFill>
              <a:schemeClr val="accent1"/>
            </a:solidFill>
            <a:ln w="9525">
              <a:miter lim="800000"/>
              <a:headEnd/>
              <a:tailEnd/>
            </a:ln>
            <a:scene3d>
              <a:camera prst="legacyPerspectiveFront">
                <a:rot lat="0" lon="1500000" rev="0"/>
              </a:camera>
              <a:lightRig rig="legacyFlat4" dir="b"/>
            </a:scene3d>
            <a:sp3d extrusionH="887400" prstMaterial="legacyMatte">
              <a:bevelT w="13500" h="13500" prst="angle"/>
              <a:bevelB w="13500" h="13500" prst="angle"/>
              <a:extrusionClr>
                <a:schemeClr val="accent1"/>
              </a:extrusionClr>
            </a:sp3d>
          </p:spPr>
          <p:txBody>
            <a:bodyPr wrap="none" anchor="ctr">
              <a:flatTx/>
            </a:bodyPr>
            <a:lstStyle/>
            <a:p>
              <a:endParaRPr lang="en-GB"/>
            </a:p>
          </p:txBody>
        </p:sp>
      </p:grpSp>
      <p:sp>
        <p:nvSpPr>
          <p:cNvPr id="29703" name="Rectangle 27"/>
          <p:cNvSpPr>
            <a:spLocks noChangeArrowheads="1"/>
          </p:cNvSpPr>
          <p:nvPr/>
        </p:nvSpPr>
        <p:spPr bwMode="gray">
          <a:xfrm>
            <a:off x="1295400" y="2359025"/>
            <a:ext cx="1158875" cy="369888"/>
          </a:xfrm>
          <a:prstGeom prst="rect">
            <a:avLst/>
          </a:prstGeom>
          <a:noFill/>
          <a:ln w="9525">
            <a:noFill/>
            <a:miter lim="800000"/>
            <a:headEnd/>
            <a:tailEnd/>
          </a:ln>
        </p:spPr>
        <p:txBody>
          <a:bodyPr wrap="none">
            <a:spAutoFit/>
          </a:bodyPr>
          <a:lstStyle/>
          <a:p>
            <a:r>
              <a:rPr lang="en-US">
                <a:solidFill>
                  <a:schemeClr val="bg1"/>
                </a:solidFill>
              </a:rPr>
              <a:t>PHASE 1</a:t>
            </a:r>
          </a:p>
        </p:txBody>
      </p:sp>
      <p:sp>
        <p:nvSpPr>
          <p:cNvPr id="29704" name="Rectangle 28"/>
          <p:cNvSpPr>
            <a:spLocks noChangeArrowheads="1"/>
          </p:cNvSpPr>
          <p:nvPr/>
        </p:nvSpPr>
        <p:spPr bwMode="gray">
          <a:xfrm>
            <a:off x="2971800" y="2359025"/>
            <a:ext cx="1158875" cy="369888"/>
          </a:xfrm>
          <a:prstGeom prst="rect">
            <a:avLst/>
          </a:prstGeom>
          <a:noFill/>
          <a:ln w="9525">
            <a:noFill/>
            <a:miter lim="800000"/>
            <a:headEnd/>
            <a:tailEnd/>
          </a:ln>
        </p:spPr>
        <p:txBody>
          <a:bodyPr wrap="none">
            <a:spAutoFit/>
          </a:bodyPr>
          <a:lstStyle/>
          <a:p>
            <a:r>
              <a:rPr lang="en-US">
                <a:solidFill>
                  <a:schemeClr val="bg1"/>
                </a:solidFill>
              </a:rPr>
              <a:t>PHASE 2</a:t>
            </a:r>
          </a:p>
        </p:txBody>
      </p:sp>
      <p:sp>
        <p:nvSpPr>
          <p:cNvPr id="29705" name="Rectangle 29"/>
          <p:cNvSpPr>
            <a:spLocks noChangeArrowheads="1"/>
          </p:cNvSpPr>
          <p:nvPr/>
        </p:nvSpPr>
        <p:spPr bwMode="gray">
          <a:xfrm>
            <a:off x="4572000" y="2359025"/>
            <a:ext cx="1158875" cy="369888"/>
          </a:xfrm>
          <a:prstGeom prst="rect">
            <a:avLst/>
          </a:prstGeom>
          <a:noFill/>
          <a:ln w="9525">
            <a:noFill/>
            <a:miter lim="800000"/>
            <a:headEnd/>
            <a:tailEnd/>
          </a:ln>
        </p:spPr>
        <p:txBody>
          <a:bodyPr wrap="none">
            <a:spAutoFit/>
          </a:bodyPr>
          <a:lstStyle/>
          <a:p>
            <a:r>
              <a:rPr lang="en-US">
                <a:solidFill>
                  <a:schemeClr val="bg1"/>
                </a:solidFill>
              </a:rPr>
              <a:t>PHASE 3</a:t>
            </a:r>
          </a:p>
        </p:txBody>
      </p:sp>
      <p:sp>
        <p:nvSpPr>
          <p:cNvPr id="29706" name="Rectangle 30"/>
          <p:cNvSpPr>
            <a:spLocks noChangeArrowheads="1"/>
          </p:cNvSpPr>
          <p:nvPr/>
        </p:nvSpPr>
        <p:spPr bwMode="gray">
          <a:xfrm>
            <a:off x="6172200" y="2359025"/>
            <a:ext cx="1158875" cy="369888"/>
          </a:xfrm>
          <a:prstGeom prst="rect">
            <a:avLst/>
          </a:prstGeom>
          <a:noFill/>
          <a:ln w="9525">
            <a:noFill/>
            <a:miter lim="800000"/>
            <a:headEnd/>
            <a:tailEnd/>
          </a:ln>
        </p:spPr>
        <p:txBody>
          <a:bodyPr wrap="none">
            <a:spAutoFit/>
          </a:bodyPr>
          <a:lstStyle/>
          <a:p>
            <a:r>
              <a:rPr lang="en-US">
                <a:solidFill>
                  <a:schemeClr val="bg1"/>
                </a:solidFill>
              </a:rPr>
              <a:t>PHASE 4</a:t>
            </a:r>
          </a:p>
        </p:txBody>
      </p:sp>
      <p:sp>
        <p:nvSpPr>
          <p:cNvPr id="29707" name="Rectangle 31"/>
          <p:cNvSpPr>
            <a:spLocks noChangeArrowheads="1"/>
          </p:cNvSpPr>
          <p:nvPr/>
        </p:nvSpPr>
        <p:spPr bwMode="auto">
          <a:xfrm>
            <a:off x="1295400" y="3733800"/>
            <a:ext cx="1295400" cy="1790700"/>
          </a:xfrm>
          <a:prstGeom prst="rect">
            <a:avLst/>
          </a:prstGeom>
          <a:noFill/>
          <a:ln w="9525">
            <a:noFill/>
            <a:miter lim="800000"/>
            <a:headEnd/>
            <a:tailEnd/>
          </a:ln>
        </p:spPr>
        <p:txBody>
          <a:bodyPr>
            <a:spAutoFit/>
          </a:bodyPr>
          <a:lstStyle/>
          <a:p>
            <a:pPr>
              <a:spcBef>
                <a:spcPct val="20000"/>
              </a:spcBef>
              <a:buClr>
                <a:schemeClr val="hlink"/>
              </a:buClr>
              <a:buSzPct val="120000"/>
            </a:pPr>
            <a:r>
              <a:rPr lang="en-US" sz="1200" b="1"/>
              <a:t>Web Presence</a:t>
            </a:r>
            <a:endParaRPr lang="en-US" sz="1200">
              <a:cs typeface="Times New Roman" pitchFamily="18" charset="0"/>
            </a:endParaRPr>
          </a:p>
          <a:p>
            <a:pPr>
              <a:spcBef>
                <a:spcPct val="20000"/>
              </a:spcBef>
              <a:buClr>
                <a:schemeClr val="bg2"/>
              </a:buClr>
              <a:buSzPct val="50000"/>
            </a:pPr>
            <a:r>
              <a:rPr lang="en-US" sz="1200"/>
              <a:t>Informasi dasar yang dibutuhkan masyarakat ditampilkan dalam website pemerintah.</a:t>
            </a:r>
            <a:endParaRPr lang="en-US" sz="1200">
              <a:cs typeface="Times New Roman" pitchFamily="18" charset="0"/>
            </a:endParaRPr>
          </a:p>
          <a:p>
            <a:endParaRPr lang="en-US" sz="1200" b="1">
              <a:solidFill>
                <a:schemeClr val="tx2"/>
              </a:solidFill>
            </a:endParaRPr>
          </a:p>
        </p:txBody>
      </p:sp>
      <p:sp>
        <p:nvSpPr>
          <p:cNvPr id="29708" name="Rectangle 32"/>
          <p:cNvSpPr>
            <a:spLocks noChangeArrowheads="1"/>
          </p:cNvSpPr>
          <p:nvPr/>
        </p:nvSpPr>
        <p:spPr bwMode="auto">
          <a:xfrm>
            <a:off x="2913063" y="3733800"/>
            <a:ext cx="1277937" cy="1790700"/>
          </a:xfrm>
          <a:prstGeom prst="rect">
            <a:avLst/>
          </a:prstGeom>
          <a:noFill/>
          <a:ln w="9525">
            <a:noFill/>
            <a:miter lim="800000"/>
            <a:headEnd/>
            <a:tailEnd/>
          </a:ln>
        </p:spPr>
        <p:txBody>
          <a:bodyPr>
            <a:spAutoFit/>
          </a:bodyPr>
          <a:lstStyle/>
          <a:p>
            <a:pPr>
              <a:spcBef>
                <a:spcPct val="20000"/>
              </a:spcBef>
              <a:buClr>
                <a:schemeClr val="hlink"/>
              </a:buClr>
              <a:buSzPct val="120000"/>
            </a:pPr>
            <a:r>
              <a:rPr lang="en-US" sz="1200" b="1"/>
              <a:t>Interaction</a:t>
            </a:r>
            <a:r>
              <a:rPr lang="en-US" sz="1200"/>
              <a:t> </a:t>
            </a:r>
            <a:endParaRPr lang="en-US" sz="1200">
              <a:cs typeface="Times New Roman" pitchFamily="18" charset="0"/>
            </a:endParaRPr>
          </a:p>
          <a:p>
            <a:pPr>
              <a:spcBef>
                <a:spcPct val="20000"/>
              </a:spcBef>
              <a:buClr>
                <a:schemeClr val="bg2"/>
              </a:buClr>
              <a:buSzPct val="50000"/>
            </a:pPr>
            <a:r>
              <a:rPr lang="en-US" sz="1200"/>
              <a:t>Terjadi komunikasi dua arah dalam layanan publik. Misal forum, layanan pengaduan.</a:t>
            </a:r>
            <a:endParaRPr lang="en-US" sz="1200">
              <a:cs typeface="Times New Roman" pitchFamily="18" charset="0"/>
            </a:endParaRPr>
          </a:p>
          <a:p>
            <a:endParaRPr lang="en-US" sz="1200" b="1">
              <a:solidFill>
                <a:schemeClr val="tx2"/>
              </a:solidFill>
            </a:endParaRPr>
          </a:p>
        </p:txBody>
      </p:sp>
      <p:sp>
        <p:nvSpPr>
          <p:cNvPr id="29709" name="Rectangle 33"/>
          <p:cNvSpPr>
            <a:spLocks noChangeArrowheads="1"/>
          </p:cNvSpPr>
          <p:nvPr/>
        </p:nvSpPr>
        <p:spPr bwMode="auto">
          <a:xfrm>
            <a:off x="4648200" y="3733800"/>
            <a:ext cx="1295400" cy="1606550"/>
          </a:xfrm>
          <a:prstGeom prst="rect">
            <a:avLst/>
          </a:prstGeom>
          <a:noFill/>
          <a:ln w="9525">
            <a:noFill/>
            <a:miter lim="800000"/>
            <a:headEnd/>
            <a:tailEnd/>
          </a:ln>
        </p:spPr>
        <p:txBody>
          <a:bodyPr>
            <a:spAutoFit/>
          </a:bodyPr>
          <a:lstStyle/>
          <a:p>
            <a:pPr>
              <a:spcBef>
                <a:spcPct val="20000"/>
              </a:spcBef>
              <a:buClr>
                <a:schemeClr val="hlink"/>
              </a:buClr>
              <a:buSzPct val="120000"/>
            </a:pPr>
            <a:r>
              <a:rPr lang="en-US" sz="1200" b="1"/>
              <a:t>Transaction </a:t>
            </a:r>
            <a:endParaRPr lang="en-US" sz="1200">
              <a:cs typeface="Times New Roman" pitchFamily="18" charset="0"/>
            </a:endParaRPr>
          </a:p>
          <a:p>
            <a:pPr>
              <a:spcBef>
                <a:spcPct val="20000"/>
              </a:spcBef>
              <a:buClr>
                <a:schemeClr val="bg2"/>
              </a:buClr>
              <a:buSzPct val="50000"/>
            </a:pPr>
            <a:r>
              <a:rPr lang="en-US" sz="1200"/>
              <a:t>Layanan  transaksi bagi masyarakat secara online mulai diterapkan.</a:t>
            </a:r>
            <a:endParaRPr lang="en-US" sz="1200">
              <a:cs typeface="Times New Roman" pitchFamily="18" charset="0"/>
            </a:endParaRPr>
          </a:p>
          <a:p>
            <a:endParaRPr lang="en-US" sz="1200" b="1">
              <a:solidFill>
                <a:schemeClr val="tx2"/>
              </a:solidFill>
            </a:endParaRPr>
          </a:p>
        </p:txBody>
      </p:sp>
      <p:sp>
        <p:nvSpPr>
          <p:cNvPr id="29710" name="Rectangle 34"/>
          <p:cNvSpPr>
            <a:spLocks noChangeArrowheads="1"/>
          </p:cNvSpPr>
          <p:nvPr/>
        </p:nvSpPr>
        <p:spPr bwMode="auto">
          <a:xfrm>
            <a:off x="6324600" y="3733800"/>
            <a:ext cx="1371600" cy="2344738"/>
          </a:xfrm>
          <a:prstGeom prst="rect">
            <a:avLst/>
          </a:prstGeom>
          <a:noFill/>
          <a:ln w="9525">
            <a:noFill/>
            <a:miter lim="800000"/>
            <a:headEnd/>
            <a:tailEnd/>
          </a:ln>
        </p:spPr>
        <p:txBody>
          <a:bodyPr>
            <a:spAutoFit/>
          </a:bodyPr>
          <a:lstStyle/>
          <a:p>
            <a:pPr>
              <a:spcBef>
                <a:spcPct val="20000"/>
              </a:spcBef>
              <a:buClr>
                <a:schemeClr val="hlink"/>
              </a:buClr>
              <a:buSzPct val="120000"/>
            </a:pPr>
            <a:r>
              <a:rPr lang="en-US" sz="1200" b="1"/>
              <a:t>Transformation</a:t>
            </a:r>
            <a:endParaRPr lang="en-US" sz="1200">
              <a:cs typeface="Times New Roman" pitchFamily="18" charset="0"/>
            </a:endParaRPr>
          </a:p>
          <a:p>
            <a:pPr>
              <a:spcBef>
                <a:spcPct val="20000"/>
              </a:spcBef>
              <a:buClr>
                <a:schemeClr val="bg2"/>
              </a:buClr>
              <a:buSzPct val="50000"/>
            </a:pPr>
            <a:r>
              <a:rPr lang="en-US" sz="1200"/>
              <a:t>Pelayanan terintegrasi. Menghubungkan antar Pemerintah, Pemerintah dengan masyarakat, swasta, dan akademisi.</a:t>
            </a:r>
          </a:p>
          <a:p>
            <a:endParaRPr lang="en-US" sz="1200" b="1">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r>
              <a:rPr lang="en-US" dirty="0" err="1" smtClean="0"/>
              <a:t>Kriteria</a:t>
            </a:r>
            <a:r>
              <a:rPr lang="en-US" dirty="0" smtClean="0"/>
              <a:t> </a:t>
            </a:r>
            <a:r>
              <a:rPr lang="en-US" dirty="0" err="1" smtClean="0"/>
              <a:t>Penilaian</a:t>
            </a:r>
            <a:endParaRPr lang="en-US" sz="2000" dirty="0" smtClean="0"/>
          </a:p>
        </p:txBody>
      </p:sp>
      <p:sp>
        <p:nvSpPr>
          <p:cNvPr id="51203" name="AutoShape 3"/>
          <p:cNvSpPr>
            <a:spLocks noChangeArrowheads="1"/>
          </p:cNvSpPr>
          <p:nvPr/>
        </p:nvSpPr>
        <p:spPr bwMode="gray">
          <a:xfrm rot="39573186">
            <a:off x="5387181" y="2636044"/>
            <a:ext cx="792163" cy="288925"/>
          </a:xfrm>
          <a:prstGeom prst="rightArrow">
            <a:avLst>
              <a:gd name="adj1" fmla="val 35167"/>
              <a:gd name="adj2" fmla="val 111029"/>
            </a:avLst>
          </a:prstGeom>
          <a:gradFill rotWithShape="1">
            <a:gsLst>
              <a:gs pos="0">
                <a:schemeClr val="accent1">
                  <a:gamma/>
                  <a:shade val="89020"/>
                  <a:invGamma/>
                  <a:alpha val="0"/>
                </a:schemeClr>
              </a:gs>
              <a:gs pos="100000">
                <a:schemeClr val="accent1"/>
              </a:gs>
            </a:gsLst>
            <a:lin ang="0" scaled="1"/>
          </a:gradFill>
          <a:ln w="0" algn="ctr">
            <a:noFill/>
            <a:miter lim="800000"/>
            <a:headEnd/>
            <a:tailEnd/>
          </a:ln>
          <a:effectLst/>
        </p:spPr>
        <p:txBody>
          <a:bodyPr wrap="none" anchor="ctr"/>
          <a:lstStyle/>
          <a:p>
            <a:pPr>
              <a:defRPr/>
            </a:pPr>
            <a:endParaRPr lang="en-US"/>
          </a:p>
        </p:txBody>
      </p:sp>
      <p:sp>
        <p:nvSpPr>
          <p:cNvPr id="51204" name="AutoShape 4"/>
          <p:cNvSpPr>
            <a:spLocks noChangeArrowheads="1"/>
          </p:cNvSpPr>
          <p:nvPr/>
        </p:nvSpPr>
        <p:spPr bwMode="gray">
          <a:xfrm rot="3465783">
            <a:off x="5387182" y="4799806"/>
            <a:ext cx="792162" cy="288925"/>
          </a:xfrm>
          <a:prstGeom prst="rightArrow">
            <a:avLst>
              <a:gd name="adj1" fmla="val 35167"/>
              <a:gd name="adj2" fmla="val 111028"/>
            </a:avLst>
          </a:prstGeom>
          <a:gradFill rotWithShape="1">
            <a:gsLst>
              <a:gs pos="0">
                <a:schemeClr val="accent1">
                  <a:gamma/>
                  <a:shade val="89020"/>
                  <a:invGamma/>
                  <a:alpha val="0"/>
                </a:schemeClr>
              </a:gs>
              <a:gs pos="100000">
                <a:schemeClr val="accent1"/>
              </a:gs>
            </a:gsLst>
            <a:lin ang="0" scaled="1"/>
          </a:gradFill>
          <a:ln w="0" algn="ctr">
            <a:noFill/>
            <a:miter lim="800000"/>
            <a:headEnd/>
            <a:tailEnd/>
          </a:ln>
          <a:effectLst/>
        </p:spPr>
        <p:txBody>
          <a:bodyPr wrap="none" anchor="ctr"/>
          <a:lstStyle/>
          <a:p>
            <a:pPr>
              <a:defRPr/>
            </a:pPr>
            <a:endParaRPr lang="en-US"/>
          </a:p>
        </p:txBody>
      </p:sp>
      <p:sp>
        <p:nvSpPr>
          <p:cNvPr id="51205" name="AutoShape 5"/>
          <p:cNvSpPr>
            <a:spLocks noChangeArrowheads="1"/>
          </p:cNvSpPr>
          <p:nvPr/>
        </p:nvSpPr>
        <p:spPr bwMode="gray">
          <a:xfrm rot="35969022">
            <a:off x="4167981" y="2712244"/>
            <a:ext cx="792163" cy="288925"/>
          </a:xfrm>
          <a:prstGeom prst="rightArrow">
            <a:avLst>
              <a:gd name="adj1" fmla="val 35167"/>
              <a:gd name="adj2" fmla="val 111029"/>
            </a:avLst>
          </a:prstGeom>
          <a:gradFill rotWithShape="1">
            <a:gsLst>
              <a:gs pos="0">
                <a:schemeClr val="accent1">
                  <a:gamma/>
                  <a:shade val="89020"/>
                  <a:invGamma/>
                  <a:alpha val="0"/>
                </a:schemeClr>
              </a:gs>
              <a:gs pos="100000">
                <a:schemeClr val="accent1"/>
              </a:gs>
            </a:gsLst>
            <a:lin ang="0" scaled="1"/>
          </a:gradFill>
          <a:ln w="0" algn="ctr">
            <a:noFill/>
            <a:miter lim="800000"/>
            <a:headEnd/>
            <a:tailEnd/>
          </a:ln>
          <a:effectLst/>
        </p:spPr>
        <p:txBody>
          <a:bodyPr wrap="none" anchor="ctr"/>
          <a:lstStyle/>
          <a:p>
            <a:pPr>
              <a:defRPr/>
            </a:pPr>
            <a:endParaRPr lang="en-US"/>
          </a:p>
        </p:txBody>
      </p:sp>
      <p:sp>
        <p:nvSpPr>
          <p:cNvPr id="51206" name="AutoShape 6"/>
          <p:cNvSpPr>
            <a:spLocks noChangeArrowheads="1"/>
          </p:cNvSpPr>
          <p:nvPr/>
        </p:nvSpPr>
        <p:spPr bwMode="gray">
          <a:xfrm rot="7535209">
            <a:off x="4129881" y="4766469"/>
            <a:ext cx="792163" cy="288925"/>
          </a:xfrm>
          <a:prstGeom prst="rightArrow">
            <a:avLst>
              <a:gd name="adj1" fmla="val 35167"/>
              <a:gd name="adj2" fmla="val 111029"/>
            </a:avLst>
          </a:prstGeom>
          <a:gradFill rotWithShape="1">
            <a:gsLst>
              <a:gs pos="0">
                <a:schemeClr val="accent1">
                  <a:gamma/>
                  <a:shade val="89020"/>
                  <a:invGamma/>
                  <a:alpha val="0"/>
                </a:schemeClr>
              </a:gs>
              <a:gs pos="100000">
                <a:schemeClr val="accent1"/>
              </a:gs>
            </a:gsLst>
            <a:lin ang="0" scaled="1"/>
          </a:gradFill>
          <a:ln w="0" algn="ctr">
            <a:noFill/>
            <a:miter lim="800000"/>
            <a:headEnd/>
            <a:tailEnd/>
          </a:ln>
          <a:effectLst/>
        </p:spPr>
        <p:txBody>
          <a:bodyPr wrap="none" anchor="ctr"/>
          <a:lstStyle/>
          <a:p>
            <a:pPr>
              <a:defRPr/>
            </a:pPr>
            <a:endParaRPr lang="en-US"/>
          </a:p>
        </p:txBody>
      </p:sp>
      <p:sp>
        <p:nvSpPr>
          <p:cNvPr id="51207" name="AutoShape 7"/>
          <p:cNvSpPr>
            <a:spLocks noChangeArrowheads="1"/>
          </p:cNvSpPr>
          <p:nvPr/>
        </p:nvSpPr>
        <p:spPr bwMode="gray">
          <a:xfrm>
            <a:off x="5965825" y="3763963"/>
            <a:ext cx="792163" cy="288925"/>
          </a:xfrm>
          <a:prstGeom prst="rightArrow">
            <a:avLst>
              <a:gd name="adj1" fmla="val 35167"/>
              <a:gd name="adj2" fmla="val 111029"/>
            </a:avLst>
          </a:prstGeom>
          <a:gradFill rotWithShape="1">
            <a:gsLst>
              <a:gs pos="0">
                <a:schemeClr val="accent1">
                  <a:gamma/>
                  <a:shade val="89020"/>
                  <a:invGamma/>
                  <a:alpha val="0"/>
                </a:schemeClr>
              </a:gs>
              <a:gs pos="100000">
                <a:schemeClr val="accent1"/>
              </a:gs>
            </a:gsLst>
            <a:lin ang="0" scaled="1"/>
          </a:gradFill>
          <a:ln w="0" algn="ctr">
            <a:noFill/>
            <a:miter lim="800000"/>
            <a:headEnd/>
            <a:tailEnd/>
          </a:ln>
          <a:effectLst/>
        </p:spPr>
        <p:txBody>
          <a:bodyPr wrap="none" anchor="ctr"/>
          <a:lstStyle/>
          <a:p>
            <a:pPr>
              <a:defRPr/>
            </a:pPr>
            <a:endParaRPr lang="en-US"/>
          </a:p>
        </p:txBody>
      </p:sp>
      <p:sp>
        <p:nvSpPr>
          <p:cNvPr id="51208" name="AutoShape 8"/>
          <p:cNvSpPr>
            <a:spLocks noChangeArrowheads="1"/>
          </p:cNvSpPr>
          <p:nvPr/>
        </p:nvSpPr>
        <p:spPr bwMode="gray">
          <a:xfrm rot="-10800000">
            <a:off x="3556000" y="3757613"/>
            <a:ext cx="863600" cy="288925"/>
          </a:xfrm>
          <a:prstGeom prst="rightArrow">
            <a:avLst>
              <a:gd name="adj1" fmla="val 35167"/>
              <a:gd name="adj2" fmla="val 121041"/>
            </a:avLst>
          </a:prstGeom>
          <a:gradFill rotWithShape="1">
            <a:gsLst>
              <a:gs pos="0">
                <a:schemeClr val="accent1">
                  <a:gamma/>
                  <a:shade val="89020"/>
                  <a:invGamma/>
                  <a:alpha val="0"/>
                </a:schemeClr>
              </a:gs>
              <a:gs pos="100000">
                <a:schemeClr val="accent1"/>
              </a:gs>
            </a:gsLst>
            <a:lin ang="0" scaled="1"/>
          </a:gradFill>
          <a:ln w="0" algn="ctr">
            <a:noFill/>
            <a:miter lim="800000"/>
            <a:headEnd/>
            <a:tailEnd/>
          </a:ln>
          <a:effectLst/>
        </p:spPr>
        <p:txBody>
          <a:bodyPr wrap="none" anchor="ctr"/>
          <a:lstStyle/>
          <a:p>
            <a:pPr>
              <a:defRPr/>
            </a:pPr>
            <a:endParaRPr lang="en-US"/>
          </a:p>
        </p:txBody>
      </p:sp>
      <p:sp>
        <p:nvSpPr>
          <p:cNvPr id="31753" name="Oval 9"/>
          <p:cNvSpPr>
            <a:spLocks noChangeArrowheads="1"/>
          </p:cNvSpPr>
          <p:nvPr/>
        </p:nvSpPr>
        <p:spPr bwMode="auto">
          <a:xfrm>
            <a:off x="3276600" y="2006600"/>
            <a:ext cx="3743325" cy="3744913"/>
          </a:xfrm>
          <a:prstGeom prst="ellipse">
            <a:avLst/>
          </a:prstGeom>
          <a:noFill/>
          <a:ln w="38100" algn="ctr">
            <a:solidFill>
              <a:schemeClr val="bg2"/>
            </a:solidFill>
            <a:round/>
            <a:headEnd/>
            <a:tailEnd/>
          </a:ln>
        </p:spPr>
        <p:txBody>
          <a:bodyPr anchor="ctr">
            <a:spAutoFit/>
          </a:bodyPr>
          <a:lstStyle/>
          <a:p>
            <a:endParaRPr lang="en-GB"/>
          </a:p>
        </p:txBody>
      </p:sp>
      <p:grpSp>
        <p:nvGrpSpPr>
          <p:cNvPr id="2" name="Group 10"/>
          <p:cNvGrpSpPr>
            <a:grpSpLocks/>
          </p:cNvGrpSpPr>
          <p:nvPr/>
        </p:nvGrpSpPr>
        <p:grpSpPr bwMode="auto">
          <a:xfrm>
            <a:off x="4038600" y="2054225"/>
            <a:ext cx="360363" cy="360363"/>
            <a:chOff x="1973" y="1706"/>
            <a:chExt cx="227" cy="227"/>
          </a:xfrm>
        </p:grpSpPr>
        <p:sp>
          <p:nvSpPr>
            <p:cNvPr id="51211" name="Oval 11"/>
            <p:cNvSpPr>
              <a:spLocks noChangeArrowheads="1"/>
            </p:cNvSpPr>
            <p:nvPr/>
          </p:nvSpPr>
          <p:spPr bwMode="gray">
            <a:xfrm>
              <a:off x="1973" y="1706"/>
              <a:ext cx="227" cy="227"/>
            </a:xfrm>
            <a:prstGeom prst="ellipse">
              <a:avLst/>
            </a:prstGeom>
            <a:gradFill rotWithShape="1">
              <a:gsLst>
                <a:gs pos="0">
                  <a:schemeClr val="accent2">
                    <a:gamma/>
                    <a:tint val="33725"/>
                    <a:invGamma/>
                  </a:schemeClr>
                </a:gs>
                <a:gs pos="100000">
                  <a:schemeClr val="accent2"/>
                </a:gs>
              </a:gsLst>
              <a:path path="shape">
                <a:fillToRect l="50000" t="50000" r="50000" b="50000"/>
              </a:path>
            </a:gradFill>
            <a:ln w="9525" algn="ctr">
              <a:noFill/>
              <a:round/>
              <a:headEnd/>
              <a:tailEnd/>
            </a:ln>
            <a:effectLst/>
          </p:spPr>
          <p:txBody>
            <a:bodyPr wrap="none" anchor="ctr"/>
            <a:lstStyle/>
            <a:p>
              <a:pPr>
                <a:defRPr/>
              </a:pPr>
              <a:endParaRPr lang="en-US"/>
            </a:p>
          </p:txBody>
        </p:sp>
        <p:sp>
          <p:nvSpPr>
            <p:cNvPr id="51212" name="Oval 12"/>
            <p:cNvSpPr>
              <a:spLocks noChangeArrowheads="1"/>
            </p:cNvSpPr>
            <p:nvPr/>
          </p:nvSpPr>
          <p:spPr bwMode="gray">
            <a:xfrm>
              <a:off x="1983" y="1725"/>
              <a:ext cx="141" cy="142"/>
            </a:xfrm>
            <a:prstGeom prst="ellipse">
              <a:avLst/>
            </a:prstGeom>
            <a:gradFill rotWithShape="1">
              <a:gsLst>
                <a:gs pos="0">
                  <a:schemeClr val="accent2">
                    <a:gamma/>
                    <a:tint val="33725"/>
                    <a:invGamma/>
                  </a:schemeClr>
                </a:gs>
                <a:gs pos="100000">
                  <a:schemeClr val="accent2">
                    <a:alpha val="0"/>
                  </a:schemeClr>
                </a:gs>
              </a:gsLst>
              <a:path path="shape">
                <a:fillToRect l="50000" t="50000" r="50000" b="50000"/>
              </a:path>
            </a:gradFill>
            <a:ln w="9525" algn="ctr">
              <a:noFill/>
              <a:round/>
              <a:headEnd/>
              <a:tailEnd/>
            </a:ln>
            <a:effectLst/>
          </p:spPr>
          <p:txBody>
            <a:bodyPr wrap="none" anchor="ctr"/>
            <a:lstStyle/>
            <a:p>
              <a:pPr>
                <a:defRPr/>
              </a:pPr>
              <a:endParaRPr lang="en-US"/>
            </a:p>
          </p:txBody>
        </p:sp>
      </p:grpSp>
      <p:grpSp>
        <p:nvGrpSpPr>
          <p:cNvPr id="3" name="Group 13"/>
          <p:cNvGrpSpPr>
            <a:grpSpLocks/>
          </p:cNvGrpSpPr>
          <p:nvPr/>
        </p:nvGrpSpPr>
        <p:grpSpPr bwMode="auto">
          <a:xfrm>
            <a:off x="3094038" y="3709988"/>
            <a:ext cx="360362" cy="360362"/>
            <a:chOff x="1565" y="2659"/>
            <a:chExt cx="227" cy="227"/>
          </a:xfrm>
        </p:grpSpPr>
        <p:sp>
          <p:nvSpPr>
            <p:cNvPr id="51214" name="Oval 14"/>
            <p:cNvSpPr>
              <a:spLocks noChangeArrowheads="1"/>
            </p:cNvSpPr>
            <p:nvPr/>
          </p:nvSpPr>
          <p:spPr bwMode="gray">
            <a:xfrm>
              <a:off x="1565" y="2659"/>
              <a:ext cx="227" cy="227"/>
            </a:xfrm>
            <a:prstGeom prst="ellipse">
              <a:avLst/>
            </a:prstGeom>
            <a:gradFill rotWithShape="1">
              <a:gsLst>
                <a:gs pos="0">
                  <a:schemeClr val="accent2">
                    <a:gamma/>
                    <a:tint val="33725"/>
                    <a:invGamma/>
                  </a:schemeClr>
                </a:gs>
                <a:gs pos="100000">
                  <a:schemeClr val="accent2"/>
                </a:gs>
              </a:gsLst>
              <a:path path="shape">
                <a:fillToRect l="50000" t="50000" r="50000" b="50000"/>
              </a:path>
            </a:gradFill>
            <a:ln w="9525" algn="ctr">
              <a:noFill/>
              <a:round/>
              <a:headEnd/>
              <a:tailEnd/>
            </a:ln>
            <a:effectLst/>
          </p:spPr>
          <p:txBody>
            <a:bodyPr wrap="none" anchor="ctr"/>
            <a:lstStyle/>
            <a:p>
              <a:pPr>
                <a:defRPr/>
              </a:pPr>
              <a:endParaRPr lang="en-US"/>
            </a:p>
          </p:txBody>
        </p:sp>
        <p:sp>
          <p:nvSpPr>
            <p:cNvPr id="51215" name="Oval 15"/>
            <p:cNvSpPr>
              <a:spLocks noChangeArrowheads="1"/>
            </p:cNvSpPr>
            <p:nvPr/>
          </p:nvSpPr>
          <p:spPr bwMode="gray">
            <a:xfrm>
              <a:off x="1575" y="2678"/>
              <a:ext cx="141" cy="142"/>
            </a:xfrm>
            <a:prstGeom prst="ellipse">
              <a:avLst/>
            </a:prstGeom>
            <a:gradFill rotWithShape="1">
              <a:gsLst>
                <a:gs pos="0">
                  <a:schemeClr val="accent2">
                    <a:gamma/>
                    <a:tint val="33725"/>
                    <a:invGamma/>
                  </a:schemeClr>
                </a:gs>
                <a:gs pos="100000">
                  <a:schemeClr val="accent2">
                    <a:alpha val="0"/>
                  </a:schemeClr>
                </a:gs>
              </a:gsLst>
              <a:path path="shape">
                <a:fillToRect l="50000" t="50000" r="50000" b="50000"/>
              </a:path>
            </a:gradFill>
            <a:ln w="9525" algn="ctr">
              <a:noFill/>
              <a:round/>
              <a:headEnd/>
              <a:tailEnd/>
            </a:ln>
            <a:effectLst/>
          </p:spPr>
          <p:txBody>
            <a:bodyPr wrap="none" anchor="ctr"/>
            <a:lstStyle/>
            <a:p>
              <a:pPr>
                <a:defRPr/>
              </a:pPr>
              <a:endParaRPr lang="en-US"/>
            </a:p>
          </p:txBody>
        </p:sp>
      </p:grpSp>
      <p:grpSp>
        <p:nvGrpSpPr>
          <p:cNvPr id="4" name="Group 16"/>
          <p:cNvGrpSpPr>
            <a:grpSpLocks/>
          </p:cNvGrpSpPr>
          <p:nvPr/>
        </p:nvGrpSpPr>
        <p:grpSpPr bwMode="auto">
          <a:xfrm>
            <a:off x="3957638" y="5253038"/>
            <a:ext cx="360362" cy="360362"/>
            <a:chOff x="2109" y="3612"/>
            <a:chExt cx="227" cy="227"/>
          </a:xfrm>
        </p:grpSpPr>
        <p:sp>
          <p:nvSpPr>
            <p:cNvPr id="51217" name="Oval 17"/>
            <p:cNvSpPr>
              <a:spLocks noChangeArrowheads="1"/>
            </p:cNvSpPr>
            <p:nvPr/>
          </p:nvSpPr>
          <p:spPr bwMode="gray">
            <a:xfrm>
              <a:off x="2109" y="3612"/>
              <a:ext cx="227" cy="227"/>
            </a:xfrm>
            <a:prstGeom prst="ellipse">
              <a:avLst/>
            </a:prstGeom>
            <a:gradFill rotWithShape="1">
              <a:gsLst>
                <a:gs pos="0">
                  <a:schemeClr val="accent2">
                    <a:gamma/>
                    <a:tint val="33725"/>
                    <a:invGamma/>
                  </a:schemeClr>
                </a:gs>
                <a:gs pos="100000">
                  <a:schemeClr val="accent2"/>
                </a:gs>
              </a:gsLst>
              <a:path path="shape">
                <a:fillToRect l="50000" t="50000" r="50000" b="50000"/>
              </a:path>
            </a:gradFill>
            <a:ln w="9525" algn="ctr">
              <a:noFill/>
              <a:round/>
              <a:headEnd/>
              <a:tailEnd/>
            </a:ln>
            <a:effectLst/>
          </p:spPr>
          <p:txBody>
            <a:bodyPr wrap="none" anchor="ctr"/>
            <a:lstStyle/>
            <a:p>
              <a:pPr>
                <a:defRPr/>
              </a:pPr>
              <a:endParaRPr lang="en-US"/>
            </a:p>
          </p:txBody>
        </p:sp>
        <p:sp>
          <p:nvSpPr>
            <p:cNvPr id="51218" name="Oval 18"/>
            <p:cNvSpPr>
              <a:spLocks noChangeArrowheads="1"/>
            </p:cNvSpPr>
            <p:nvPr/>
          </p:nvSpPr>
          <p:spPr bwMode="gray">
            <a:xfrm>
              <a:off x="2119" y="3631"/>
              <a:ext cx="141" cy="142"/>
            </a:xfrm>
            <a:prstGeom prst="ellipse">
              <a:avLst/>
            </a:prstGeom>
            <a:gradFill rotWithShape="1">
              <a:gsLst>
                <a:gs pos="0">
                  <a:schemeClr val="accent2">
                    <a:gamma/>
                    <a:tint val="33725"/>
                    <a:invGamma/>
                  </a:schemeClr>
                </a:gs>
                <a:gs pos="100000">
                  <a:schemeClr val="accent2">
                    <a:alpha val="0"/>
                  </a:schemeClr>
                </a:gs>
              </a:gsLst>
              <a:path path="shape">
                <a:fillToRect l="50000" t="50000" r="50000" b="50000"/>
              </a:path>
            </a:gradFill>
            <a:ln w="9525" algn="ctr">
              <a:noFill/>
              <a:round/>
              <a:headEnd/>
              <a:tailEnd/>
            </a:ln>
            <a:effectLst/>
          </p:spPr>
          <p:txBody>
            <a:bodyPr wrap="none" anchor="ctr"/>
            <a:lstStyle/>
            <a:p>
              <a:pPr>
                <a:defRPr/>
              </a:pPr>
              <a:endParaRPr lang="en-US"/>
            </a:p>
          </p:txBody>
        </p:sp>
      </p:grpSp>
      <p:grpSp>
        <p:nvGrpSpPr>
          <p:cNvPr id="5" name="Group 19"/>
          <p:cNvGrpSpPr>
            <a:grpSpLocks/>
          </p:cNvGrpSpPr>
          <p:nvPr/>
        </p:nvGrpSpPr>
        <p:grpSpPr bwMode="auto">
          <a:xfrm>
            <a:off x="5888038" y="2033588"/>
            <a:ext cx="360362" cy="360362"/>
            <a:chOff x="3470" y="1706"/>
            <a:chExt cx="227" cy="227"/>
          </a:xfrm>
        </p:grpSpPr>
        <p:sp>
          <p:nvSpPr>
            <p:cNvPr id="51220" name="Oval 20"/>
            <p:cNvSpPr>
              <a:spLocks noChangeArrowheads="1"/>
            </p:cNvSpPr>
            <p:nvPr/>
          </p:nvSpPr>
          <p:spPr bwMode="gray">
            <a:xfrm>
              <a:off x="3470" y="1706"/>
              <a:ext cx="227" cy="227"/>
            </a:xfrm>
            <a:prstGeom prst="ellipse">
              <a:avLst/>
            </a:prstGeom>
            <a:gradFill rotWithShape="1">
              <a:gsLst>
                <a:gs pos="0">
                  <a:schemeClr val="accent2">
                    <a:gamma/>
                    <a:tint val="33725"/>
                    <a:invGamma/>
                  </a:schemeClr>
                </a:gs>
                <a:gs pos="100000">
                  <a:schemeClr val="accent2"/>
                </a:gs>
              </a:gsLst>
              <a:path path="shape">
                <a:fillToRect l="50000" t="50000" r="50000" b="50000"/>
              </a:path>
            </a:gradFill>
            <a:ln w="9525" algn="ctr">
              <a:noFill/>
              <a:round/>
              <a:headEnd/>
              <a:tailEnd/>
            </a:ln>
            <a:effectLst/>
          </p:spPr>
          <p:txBody>
            <a:bodyPr wrap="none" anchor="ctr"/>
            <a:lstStyle/>
            <a:p>
              <a:pPr>
                <a:defRPr/>
              </a:pPr>
              <a:endParaRPr lang="en-US"/>
            </a:p>
          </p:txBody>
        </p:sp>
        <p:sp>
          <p:nvSpPr>
            <p:cNvPr id="51221" name="Oval 21"/>
            <p:cNvSpPr>
              <a:spLocks noChangeArrowheads="1"/>
            </p:cNvSpPr>
            <p:nvPr/>
          </p:nvSpPr>
          <p:spPr bwMode="gray">
            <a:xfrm>
              <a:off x="3480" y="1725"/>
              <a:ext cx="141" cy="142"/>
            </a:xfrm>
            <a:prstGeom prst="ellipse">
              <a:avLst/>
            </a:prstGeom>
            <a:gradFill rotWithShape="1">
              <a:gsLst>
                <a:gs pos="0">
                  <a:schemeClr val="accent2">
                    <a:gamma/>
                    <a:tint val="33725"/>
                    <a:invGamma/>
                  </a:schemeClr>
                </a:gs>
                <a:gs pos="100000">
                  <a:schemeClr val="accent2">
                    <a:alpha val="0"/>
                  </a:schemeClr>
                </a:gs>
              </a:gsLst>
              <a:path path="shape">
                <a:fillToRect l="50000" t="50000" r="50000" b="50000"/>
              </a:path>
            </a:gradFill>
            <a:ln w="9525" algn="ctr">
              <a:noFill/>
              <a:round/>
              <a:headEnd/>
              <a:tailEnd/>
            </a:ln>
            <a:effectLst/>
          </p:spPr>
          <p:txBody>
            <a:bodyPr wrap="none" anchor="ctr"/>
            <a:lstStyle/>
            <a:p>
              <a:pPr>
                <a:defRPr/>
              </a:pPr>
              <a:endParaRPr lang="en-US"/>
            </a:p>
          </p:txBody>
        </p:sp>
      </p:grpSp>
      <p:grpSp>
        <p:nvGrpSpPr>
          <p:cNvPr id="6" name="Group 22"/>
          <p:cNvGrpSpPr>
            <a:grpSpLocks/>
          </p:cNvGrpSpPr>
          <p:nvPr/>
        </p:nvGrpSpPr>
        <p:grpSpPr bwMode="auto">
          <a:xfrm>
            <a:off x="6837363" y="3709988"/>
            <a:ext cx="360362" cy="360362"/>
            <a:chOff x="3923" y="2659"/>
            <a:chExt cx="227" cy="227"/>
          </a:xfrm>
        </p:grpSpPr>
        <p:sp>
          <p:nvSpPr>
            <p:cNvPr id="51223" name="Oval 23"/>
            <p:cNvSpPr>
              <a:spLocks noChangeArrowheads="1"/>
            </p:cNvSpPr>
            <p:nvPr/>
          </p:nvSpPr>
          <p:spPr bwMode="gray">
            <a:xfrm>
              <a:off x="3923" y="2659"/>
              <a:ext cx="227" cy="227"/>
            </a:xfrm>
            <a:prstGeom prst="ellipse">
              <a:avLst/>
            </a:prstGeom>
            <a:gradFill rotWithShape="1">
              <a:gsLst>
                <a:gs pos="0">
                  <a:schemeClr val="accent2">
                    <a:gamma/>
                    <a:tint val="33725"/>
                    <a:invGamma/>
                  </a:schemeClr>
                </a:gs>
                <a:gs pos="100000">
                  <a:schemeClr val="accent2"/>
                </a:gs>
              </a:gsLst>
              <a:path path="shape">
                <a:fillToRect l="50000" t="50000" r="50000" b="50000"/>
              </a:path>
            </a:gradFill>
            <a:ln w="9525" algn="ctr">
              <a:noFill/>
              <a:round/>
              <a:headEnd/>
              <a:tailEnd/>
            </a:ln>
            <a:effectLst/>
          </p:spPr>
          <p:txBody>
            <a:bodyPr wrap="none" anchor="ctr"/>
            <a:lstStyle/>
            <a:p>
              <a:pPr>
                <a:defRPr/>
              </a:pPr>
              <a:endParaRPr lang="en-US"/>
            </a:p>
          </p:txBody>
        </p:sp>
        <p:sp>
          <p:nvSpPr>
            <p:cNvPr id="51224" name="Oval 24"/>
            <p:cNvSpPr>
              <a:spLocks noChangeArrowheads="1"/>
            </p:cNvSpPr>
            <p:nvPr/>
          </p:nvSpPr>
          <p:spPr bwMode="gray">
            <a:xfrm>
              <a:off x="3933" y="2678"/>
              <a:ext cx="141" cy="142"/>
            </a:xfrm>
            <a:prstGeom prst="ellipse">
              <a:avLst/>
            </a:prstGeom>
            <a:gradFill rotWithShape="1">
              <a:gsLst>
                <a:gs pos="0">
                  <a:schemeClr val="accent2">
                    <a:gamma/>
                    <a:tint val="33725"/>
                    <a:invGamma/>
                  </a:schemeClr>
                </a:gs>
                <a:gs pos="100000">
                  <a:schemeClr val="accent2">
                    <a:alpha val="0"/>
                  </a:schemeClr>
                </a:gs>
              </a:gsLst>
              <a:path path="shape">
                <a:fillToRect l="50000" t="50000" r="50000" b="50000"/>
              </a:path>
            </a:gradFill>
            <a:ln w="9525" algn="ctr">
              <a:noFill/>
              <a:round/>
              <a:headEnd/>
              <a:tailEnd/>
            </a:ln>
            <a:effectLst/>
          </p:spPr>
          <p:txBody>
            <a:bodyPr wrap="none" anchor="ctr"/>
            <a:lstStyle/>
            <a:p>
              <a:pPr>
                <a:defRPr/>
              </a:pPr>
              <a:endParaRPr lang="en-US"/>
            </a:p>
          </p:txBody>
        </p:sp>
      </p:grpSp>
      <p:grpSp>
        <p:nvGrpSpPr>
          <p:cNvPr id="7" name="Group 25"/>
          <p:cNvGrpSpPr>
            <a:grpSpLocks/>
          </p:cNvGrpSpPr>
          <p:nvPr/>
        </p:nvGrpSpPr>
        <p:grpSpPr bwMode="auto">
          <a:xfrm>
            <a:off x="5943600" y="5310188"/>
            <a:ext cx="360363" cy="360362"/>
            <a:chOff x="3515" y="3521"/>
            <a:chExt cx="227" cy="227"/>
          </a:xfrm>
        </p:grpSpPr>
        <p:sp>
          <p:nvSpPr>
            <p:cNvPr id="51226" name="Oval 26"/>
            <p:cNvSpPr>
              <a:spLocks noChangeArrowheads="1"/>
            </p:cNvSpPr>
            <p:nvPr/>
          </p:nvSpPr>
          <p:spPr bwMode="gray">
            <a:xfrm>
              <a:off x="3515" y="3521"/>
              <a:ext cx="227" cy="227"/>
            </a:xfrm>
            <a:prstGeom prst="ellipse">
              <a:avLst/>
            </a:prstGeom>
            <a:gradFill rotWithShape="1">
              <a:gsLst>
                <a:gs pos="0">
                  <a:schemeClr val="accent2">
                    <a:gamma/>
                    <a:tint val="33725"/>
                    <a:invGamma/>
                  </a:schemeClr>
                </a:gs>
                <a:gs pos="100000">
                  <a:schemeClr val="accent2"/>
                </a:gs>
              </a:gsLst>
              <a:path path="shape">
                <a:fillToRect l="50000" t="50000" r="50000" b="50000"/>
              </a:path>
            </a:gradFill>
            <a:ln w="9525" algn="ctr">
              <a:noFill/>
              <a:round/>
              <a:headEnd/>
              <a:tailEnd/>
            </a:ln>
            <a:effectLst/>
          </p:spPr>
          <p:txBody>
            <a:bodyPr wrap="none" anchor="ctr"/>
            <a:lstStyle/>
            <a:p>
              <a:pPr>
                <a:defRPr/>
              </a:pPr>
              <a:endParaRPr lang="en-US"/>
            </a:p>
          </p:txBody>
        </p:sp>
        <p:sp>
          <p:nvSpPr>
            <p:cNvPr id="51227" name="Oval 27"/>
            <p:cNvSpPr>
              <a:spLocks noChangeArrowheads="1"/>
            </p:cNvSpPr>
            <p:nvPr/>
          </p:nvSpPr>
          <p:spPr bwMode="gray">
            <a:xfrm>
              <a:off x="3525" y="3540"/>
              <a:ext cx="141" cy="142"/>
            </a:xfrm>
            <a:prstGeom prst="ellipse">
              <a:avLst/>
            </a:prstGeom>
            <a:gradFill rotWithShape="1">
              <a:gsLst>
                <a:gs pos="0">
                  <a:schemeClr val="accent2">
                    <a:gamma/>
                    <a:tint val="33725"/>
                    <a:invGamma/>
                  </a:schemeClr>
                </a:gs>
                <a:gs pos="100000">
                  <a:schemeClr val="accent2">
                    <a:alpha val="0"/>
                  </a:schemeClr>
                </a:gs>
              </a:gsLst>
              <a:path path="shape">
                <a:fillToRect l="50000" t="50000" r="50000" b="50000"/>
              </a:path>
            </a:gradFill>
            <a:ln w="9525" algn="ctr">
              <a:noFill/>
              <a:round/>
              <a:headEnd/>
              <a:tailEnd/>
            </a:ln>
            <a:effectLst/>
          </p:spPr>
          <p:txBody>
            <a:bodyPr wrap="none" anchor="ctr"/>
            <a:lstStyle/>
            <a:p>
              <a:pPr>
                <a:defRPr/>
              </a:pPr>
              <a:endParaRPr lang="en-US"/>
            </a:p>
          </p:txBody>
        </p:sp>
      </p:grpSp>
      <p:sp>
        <p:nvSpPr>
          <p:cNvPr id="51228" name="Oval 28"/>
          <p:cNvSpPr>
            <a:spLocks noChangeArrowheads="1"/>
          </p:cNvSpPr>
          <p:nvPr/>
        </p:nvSpPr>
        <p:spPr bwMode="gray">
          <a:xfrm>
            <a:off x="4233863" y="2947988"/>
            <a:ext cx="1944687" cy="1944687"/>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51229" name="Oval 29"/>
          <p:cNvSpPr>
            <a:spLocks noChangeArrowheads="1"/>
          </p:cNvSpPr>
          <p:nvPr/>
        </p:nvSpPr>
        <p:spPr bwMode="gray">
          <a:xfrm>
            <a:off x="4227513" y="2932113"/>
            <a:ext cx="1944687" cy="1944687"/>
          </a:xfrm>
          <a:prstGeom prst="ellipse">
            <a:avLst/>
          </a:prstGeom>
          <a:gradFill rotWithShape="1">
            <a:gsLst>
              <a:gs pos="0">
                <a:schemeClr val="hlink">
                  <a:alpha val="32001"/>
                </a:schemeClr>
              </a:gs>
              <a:gs pos="100000">
                <a:schemeClr val="hlink">
                  <a:gamma/>
                  <a:shade val="46275"/>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51230" name="Oval 30"/>
          <p:cNvSpPr>
            <a:spLocks noChangeArrowheads="1"/>
          </p:cNvSpPr>
          <p:nvPr/>
        </p:nvSpPr>
        <p:spPr bwMode="gray">
          <a:xfrm>
            <a:off x="4360863" y="3074988"/>
            <a:ext cx="1690687" cy="1690687"/>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51231" name="Oval 31"/>
          <p:cNvSpPr>
            <a:spLocks noChangeArrowheads="1"/>
          </p:cNvSpPr>
          <p:nvPr/>
        </p:nvSpPr>
        <p:spPr bwMode="gray">
          <a:xfrm>
            <a:off x="4343400" y="3048000"/>
            <a:ext cx="1690688" cy="1690688"/>
          </a:xfrm>
          <a:prstGeom prst="ellipse">
            <a:avLst/>
          </a:prstGeom>
          <a:gradFill rotWithShape="1">
            <a:gsLst>
              <a:gs pos="0">
                <a:schemeClr val="hlink">
                  <a:gamma/>
                  <a:shade val="63529"/>
                  <a:invGamma/>
                </a:schemeClr>
              </a:gs>
              <a:gs pos="100000">
                <a:schemeClr val="hlink">
                  <a:alpha val="0"/>
                </a:schemeClr>
              </a:gs>
            </a:gsLst>
            <a:lin ang="2700000" scaled="1"/>
          </a:gradFill>
          <a:ln w="38100" algn="ctr">
            <a:noFill/>
            <a:round/>
            <a:headEnd/>
            <a:tailEnd/>
          </a:ln>
          <a:effectLst/>
        </p:spPr>
        <p:txBody>
          <a:bodyPr anchor="ctr">
            <a:spAutoFit/>
          </a:bodyPr>
          <a:lstStyle/>
          <a:p>
            <a:pPr>
              <a:defRPr/>
            </a:pPr>
            <a:endParaRPr lang="en-US"/>
          </a:p>
        </p:txBody>
      </p:sp>
      <p:sp>
        <p:nvSpPr>
          <p:cNvPr id="31764" name="Oval 32"/>
          <p:cNvSpPr>
            <a:spLocks noChangeArrowheads="1"/>
          </p:cNvSpPr>
          <p:nvPr/>
        </p:nvSpPr>
        <p:spPr bwMode="gray">
          <a:xfrm>
            <a:off x="4445000" y="3159125"/>
            <a:ext cx="1522413" cy="1522413"/>
          </a:xfrm>
          <a:prstGeom prst="ellipse">
            <a:avLst/>
          </a:prstGeom>
          <a:solidFill>
            <a:srgbClr val="333333"/>
          </a:solidFill>
          <a:ln w="38100" algn="ctr">
            <a:noFill/>
            <a:round/>
            <a:headEnd/>
            <a:tailEnd/>
          </a:ln>
        </p:spPr>
        <p:txBody>
          <a:bodyPr anchor="ctr">
            <a:spAutoFit/>
          </a:bodyPr>
          <a:lstStyle/>
          <a:p>
            <a:endParaRPr lang="en-GB"/>
          </a:p>
        </p:txBody>
      </p:sp>
      <p:sp>
        <p:nvSpPr>
          <p:cNvPr id="31765" name="Oval 33"/>
          <p:cNvSpPr>
            <a:spLocks noChangeArrowheads="1"/>
          </p:cNvSpPr>
          <p:nvPr/>
        </p:nvSpPr>
        <p:spPr bwMode="gray">
          <a:xfrm>
            <a:off x="4467225" y="3178175"/>
            <a:ext cx="1471613" cy="1473200"/>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en-GB"/>
          </a:p>
        </p:txBody>
      </p:sp>
      <p:sp>
        <p:nvSpPr>
          <p:cNvPr id="31766" name="Oval 34"/>
          <p:cNvSpPr>
            <a:spLocks noChangeArrowheads="1"/>
          </p:cNvSpPr>
          <p:nvPr/>
        </p:nvSpPr>
        <p:spPr bwMode="gray">
          <a:xfrm>
            <a:off x="4484688" y="3187700"/>
            <a:ext cx="1438275" cy="1435100"/>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en-GB"/>
          </a:p>
        </p:txBody>
      </p:sp>
      <p:sp>
        <p:nvSpPr>
          <p:cNvPr id="31767" name="Oval 35"/>
          <p:cNvSpPr>
            <a:spLocks noChangeArrowheads="1"/>
          </p:cNvSpPr>
          <p:nvPr/>
        </p:nvSpPr>
        <p:spPr bwMode="gray">
          <a:xfrm>
            <a:off x="4500563" y="3201988"/>
            <a:ext cx="1366837" cy="1341437"/>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en-GB"/>
          </a:p>
        </p:txBody>
      </p:sp>
      <p:sp>
        <p:nvSpPr>
          <p:cNvPr id="31768" name="Oval 36"/>
          <p:cNvSpPr>
            <a:spLocks noChangeArrowheads="1"/>
          </p:cNvSpPr>
          <p:nvPr/>
        </p:nvSpPr>
        <p:spPr bwMode="gray">
          <a:xfrm>
            <a:off x="4581525" y="3238500"/>
            <a:ext cx="1214438" cy="1090613"/>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en-GB"/>
          </a:p>
        </p:txBody>
      </p:sp>
      <p:sp>
        <p:nvSpPr>
          <p:cNvPr id="31769" name="Text Box 37"/>
          <p:cNvSpPr txBox="1">
            <a:spLocks noChangeArrowheads="1"/>
          </p:cNvSpPr>
          <p:nvPr/>
        </p:nvSpPr>
        <p:spPr bwMode="gray">
          <a:xfrm>
            <a:off x="4572000" y="3648075"/>
            <a:ext cx="1323975" cy="523875"/>
          </a:xfrm>
          <a:prstGeom prst="rect">
            <a:avLst/>
          </a:prstGeom>
          <a:noFill/>
          <a:ln w="9525" algn="ctr">
            <a:noFill/>
            <a:miter lim="800000"/>
            <a:headEnd/>
            <a:tailEnd/>
          </a:ln>
        </p:spPr>
        <p:txBody>
          <a:bodyPr wrap="none">
            <a:spAutoFit/>
          </a:bodyPr>
          <a:lstStyle/>
          <a:p>
            <a:pPr algn="ctr" eaLnBrk="0" hangingPunct="0"/>
            <a:r>
              <a:rPr lang="en-US" sz="2800">
                <a:solidFill>
                  <a:srgbClr val="000000"/>
                </a:solidFill>
              </a:rPr>
              <a:t>Kriteria</a:t>
            </a:r>
          </a:p>
        </p:txBody>
      </p:sp>
      <p:sp>
        <p:nvSpPr>
          <p:cNvPr id="31770" name="Text Box 38"/>
          <p:cNvSpPr txBox="1">
            <a:spLocks noChangeArrowheads="1"/>
          </p:cNvSpPr>
          <p:nvPr/>
        </p:nvSpPr>
        <p:spPr bwMode="auto">
          <a:xfrm>
            <a:off x="6324600" y="1981200"/>
            <a:ext cx="1819275" cy="338138"/>
          </a:xfrm>
          <a:prstGeom prst="rect">
            <a:avLst/>
          </a:prstGeom>
          <a:noFill/>
          <a:ln w="9525" algn="ctr">
            <a:noFill/>
            <a:miter lim="800000"/>
            <a:headEnd/>
            <a:tailEnd/>
          </a:ln>
        </p:spPr>
        <p:txBody>
          <a:bodyPr wrap="none">
            <a:spAutoFit/>
          </a:bodyPr>
          <a:lstStyle/>
          <a:p>
            <a:pPr eaLnBrk="0" hangingPunct="0"/>
            <a:r>
              <a:rPr lang="en-US" sz="1600"/>
              <a:t>Penilaian Website</a:t>
            </a:r>
          </a:p>
        </p:txBody>
      </p:sp>
      <p:sp>
        <p:nvSpPr>
          <p:cNvPr id="31771" name="Text Box 39"/>
          <p:cNvSpPr txBox="1">
            <a:spLocks noChangeArrowheads="1"/>
          </p:cNvSpPr>
          <p:nvPr/>
        </p:nvSpPr>
        <p:spPr bwMode="auto">
          <a:xfrm>
            <a:off x="2855913" y="1981200"/>
            <a:ext cx="1150937" cy="338138"/>
          </a:xfrm>
          <a:prstGeom prst="rect">
            <a:avLst/>
          </a:prstGeom>
          <a:noFill/>
          <a:ln w="9525" algn="ctr">
            <a:noFill/>
            <a:miter lim="800000"/>
            <a:headEnd/>
            <a:tailEnd/>
          </a:ln>
        </p:spPr>
        <p:txBody>
          <a:bodyPr wrap="none">
            <a:spAutoFit/>
          </a:bodyPr>
          <a:lstStyle/>
          <a:p>
            <a:pPr algn="r" eaLnBrk="0" hangingPunct="0"/>
            <a:r>
              <a:rPr lang="en-US" sz="1600"/>
              <a:t>Kolaborasi</a:t>
            </a:r>
          </a:p>
        </p:txBody>
      </p:sp>
      <p:sp>
        <p:nvSpPr>
          <p:cNvPr id="31772" name="Text Box 40"/>
          <p:cNvSpPr txBox="1">
            <a:spLocks noChangeArrowheads="1"/>
          </p:cNvSpPr>
          <p:nvPr/>
        </p:nvSpPr>
        <p:spPr bwMode="auto">
          <a:xfrm>
            <a:off x="7239000" y="3733800"/>
            <a:ext cx="1381125" cy="338138"/>
          </a:xfrm>
          <a:prstGeom prst="rect">
            <a:avLst/>
          </a:prstGeom>
          <a:noFill/>
          <a:ln w="9525" algn="ctr">
            <a:noFill/>
            <a:miter lim="800000"/>
            <a:headEnd/>
            <a:tailEnd/>
          </a:ln>
        </p:spPr>
        <p:txBody>
          <a:bodyPr wrap="none">
            <a:spAutoFit/>
          </a:bodyPr>
          <a:lstStyle/>
          <a:p>
            <a:pPr eaLnBrk="0" hangingPunct="0"/>
            <a:r>
              <a:rPr lang="en-US" sz="1600"/>
              <a:t>e-Leadership</a:t>
            </a:r>
          </a:p>
        </p:txBody>
      </p:sp>
      <p:sp>
        <p:nvSpPr>
          <p:cNvPr id="31773" name="Text Box 41"/>
          <p:cNvSpPr txBox="1">
            <a:spLocks noChangeArrowheads="1"/>
          </p:cNvSpPr>
          <p:nvPr/>
        </p:nvSpPr>
        <p:spPr bwMode="auto">
          <a:xfrm>
            <a:off x="6324600" y="5334000"/>
            <a:ext cx="1765300" cy="338138"/>
          </a:xfrm>
          <a:prstGeom prst="rect">
            <a:avLst/>
          </a:prstGeom>
          <a:noFill/>
          <a:ln w="9525" algn="ctr">
            <a:noFill/>
            <a:miter lim="800000"/>
            <a:headEnd/>
            <a:tailEnd/>
          </a:ln>
        </p:spPr>
        <p:txBody>
          <a:bodyPr wrap="none">
            <a:spAutoFit/>
          </a:bodyPr>
          <a:lstStyle/>
          <a:p>
            <a:pPr eaLnBrk="0" hangingPunct="0"/>
            <a:r>
              <a:rPr lang="en-US" sz="1600"/>
              <a:t>Pelayanan Publik</a:t>
            </a:r>
          </a:p>
        </p:txBody>
      </p:sp>
      <p:sp>
        <p:nvSpPr>
          <p:cNvPr id="31774" name="Text Box 42"/>
          <p:cNvSpPr txBox="1">
            <a:spLocks noChangeArrowheads="1"/>
          </p:cNvSpPr>
          <p:nvPr/>
        </p:nvSpPr>
        <p:spPr bwMode="auto">
          <a:xfrm>
            <a:off x="1857375" y="3733800"/>
            <a:ext cx="1235075" cy="338138"/>
          </a:xfrm>
          <a:prstGeom prst="rect">
            <a:avLst/>
          </a:prstGeom>
          <a:noFill/>
          <a:ln w="9525" algn="ctr">
            <a:noFill/>
            <a:miter lim="800000"/>
            <a:headEnd/>
            <a:tailEnd/>
          </a:ln>
        </p:spPr>
        <p:txBody>
          <a:bodyPr wrap="none">
            <a:spAutoFit/>
          </a:bodyPr>
          <a:lstStyle/>
          <a:p>
            <a:pPr algn="r" eaLnBrk="0" hangingPunct="0"/>
            <a:r>
              <a:rPr lang="en-US" sz="1600"/>
              <a:t>Investasi IT</a:t>
            </a:r>
          </a:p>
        </p:txBody>
      </p:sp>
      <p:sp>
        <p:nvSpPr>
          <p:cNvPr id="31775" name="Text Box 43"/>
          <p:cNvSpPr txBox="1">
            <a:spLocks noChangeArrowheads="1"/>
          </p:cNvSpPr>
          <p:nvPr/>
        </p:nvSpPr>
        <p:spPr bwMode="auto">
          <a:xfrm>
            <a:off x="2047875" y="5272088"/>
            <a:ext cx="1882775" cy="338137"/>
          </a:xfrm>
          <a:prstGeom prst="rect">
            <a:avLst/>
          </a:prstGeom>
          <a:noFill/>
          <a:ln w="9525" algn="ctr">
            <a:noFill/>
            <a:miter lim="800000"/>
            <a:headEnd/>
            <a:tailEnd/>
          </a:ln>
        </p:spPr>
        <p:txBody>
          <a:bodyPr wrap="none">
            <a:spAutoFit/>
          </a:bodyPr>
          <a:lstStyle/>
          <a:p>
            <a:pPr algn="r" eaLnBrk="0" hangingPunct="0"/>
            <a:r>
              <a:rPr lang="en-US" sz="1600"/>
              <a:t>Proses Perubahan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defRPr/>
            </a:pPr>
            <a:r>
              <a:rPr lang="en-US" dirty="0" err="1" smtClean="0"/>
              <a:t>Kriteria</a:t>
            </a:r>
            <a:endParaRPr lang="en-US" sz="2000" dirty="0" smtClean="0"/>
          </a:p>
        </p:txBody>
      </p:sp>
      <p:grpSp>
        <p:nvGrpSpPr>
          <p:cNvPr id="2" name="Group 3"/>
          <p:cNvGrpSpPr>
            <a:grpSpLocks/>
          </p:cNvGrpSpPr>
          <p:nvPr/>
        </p:nvGrpSpPr>
        <p:grpSpPr bwMode="auto">
          <a:xfrm>
            <a:off x="1798638" y="1831975"/>
            <a:ext cx="2170112" cy="4035425"/>
            <a:chOff x="720" y="1296"/>
            <a:chExt cx="1367" cy="2542"/>
          </a:xfrm>
        </p:grpSpPr>
        <p:sp>
          <p:nvSpPr>
            <p:cNvPr id="32801" name="AutoShape 4"/>
            <p:cNvSpPr>
              <a:spLocks noChangeArrowheads="1"/>
            </p:cNvSpPr>
            <p:nvPr/>
          </p:nvSpPr>
          <p:spPr bwMode="gray">
            <a:xfrm>
              <a:off x="720" y="1490"/>
              <a:ext cx="1363" cy="1800"/>
            </a:xfrm>
            <a:prstGeom prst="roundRect">
              <a:avLst>
                <a:gd name="adj" fmla="val 17509"/>
              </a:avLst>
            </a:prstGeom>
            <a:gradFill rotWithShape="1">
              <a:gsLst>
                <a:gs pos="0">
                  <a:srgbClr val="4E91D4"/>
                </a:gs>
                <a:gs pos="100000">
                  <a:srgbClr val="3477A4"/>
                </a:gs>
              </a:gsLst>
              <a:lin ang="2700000" scaled="1"/>
            </a:gradFill>
            <a:ln w="9525">
              <a:noFill/>
              <a:round/>
              <a:headEnd/>
              <a:tailEnd/>
            </a:ln>
          </p:spPr>
          <p:txBody>
            <a:bodyPr wrap="none" anchor="ctr"/>
            <a:lstStyle/>
            <a:p>
              <a:endParaRPr lang="en-GB"/>
            </a:p>
          </p:txBody>
        </p:sp>
        <p:sp>
          <p:nvSpPr>
            <p:cNvPr id="32802" name="AutoShape 5"/>
            <p:cNvSpPr>
              <a:spLocks noChangeArrowheads="1"/>
            </p:cNvSpPr>
            <p:nvPr/>
          </p:nvSpPr>
          <p:spPr bwMode="gray">
            <a:xfrm>
              <a:off x="741" y="1495"/>
              <a:ext cx="1322" cy="1766"/>
            </a:xfrm>
            <a:prstGeom prst="roundRect">
              <a:avLst>
                <a:gd name="adj" fmla="val 16667"/>
              </a:avLst>
            </a:prstGeom>
            <a:solidFill>
              <a:srgbClr val="3CA1E6"/>
            </a:solidFill>
            <a:ln w="9525">
              <a:noFill/>
              <a:round/>
              <a:headEnd/>
              <a:tailEnd/>
            </a:ln>
          </p:spPr>
          <p:txBody>
            <a:bodyPr wrap="none" anchor="ctr"/>
            <a:lstStyle/>
            <a:p>
              <a:endParaRPr lang="en-GB"/>
            </a:p>
          </p:txBody>
        </p:sp>
        <p:sp>
          <p:nvSpPr>
            <p:cNvPr id="32803" name="AutoShape 6"/>
            <p:cNvSpPr>
              <a:spLocks noChangeArrowheads="1"/>
            </p:cNvSpPr>
            <p:nvPr/>
          </p:nvSpPr>
          <p:spPr bwMode="gray">
            <a:xfrm>
              <a:off x="752" y="2795"/>
              <a:ext cx="1304" cy="447"/>
            </a:xfrm>
            <a:prstGeom prst="roundRect">
              <a:avLst>
                <a:gd name="adj" fmla="val 50000"/>
              </a:avLst>
            </a:prstGeom>
            <a:gradFill rotWithShape="1">
              <a:gsLst>
                <a:gs pos="0">
                  <a:srgbClr val="3CA1E6">
                    <a:alpha val="0"/>
                  </a:srgbClr>
                </a:gs>
                <a:gs pos="100000">
                  <a:srgbClr val="9BCFF2"/>
                </a:gs>
              </a:gsLst>
              <a:lin ang="5400000" scaled="1"/>
            </a:gradFill>
            <a:ln w="9525">
              <a:noFill/>
              <a:round/>
              <a:headEnd/>
              <a:tailEnd/>
            </a:ln>
          </p:spPr>
          <p:txBody>
            <a:bodyPr wrap="none" anchor="ctr"/>
            <a:lstStyle/>
            <a:p>
              <a:endParaRPr lang="en-GB"/>
            </a:p>
          </p:txBody>
        </p:sp>
        <p:sp>
          <p:nvSpPr>
            <p:cNvPr id="32804" name="AutoShape 7"/>
            <p:cNvSpPr>
              <a:spLocks noChangeArrowheads="1"/>
            </p:cNvSpPr>
            <p:nvPr/>
          </p:nvSpPr>
          <p:spPr bwMode="gray">
            <a:xfrm>
              <a:off x="752" y="1509"/>
              <a:ext cx="1304" cy="446"/>
            </a:xfrm>
            <a:prstGeom prst="roundRect">
              <a:avLst>
                <a:gd name="adj" fmla="val 50000"/>
              </a:avLst>
            </a:prstGeom>
            <a:gradFill rotWithShape="1">
              <a:gsLst>
                <a:gs pos="0">
                  <a:srgbClr val="BEE0F7"/>
                </a:gs>
                <a:gs pos="100000">
                  <a:srgbClr val="3CA1E6">
                    <a:alpha val="0"/>
                  </a:srgbClr>
                </a:gs>
              </a:gsLst>
              <a:lin ang="5400000" scaled="1"/>
            </a:gradFill>
            <a:ln w="9525">
              <a:noFill/>
              <a:round/>
              <a:headEnd/>
              <a:tailEnd/>
            </a:ln>
          </p:spPr>
          <p:txBody>
            <a:bodyPr wrap="none" anchor="ctr"/>
            <a:lstStyle/>
            <a:p>
              <a:endParaRPr lang="en-GB"/>
            </a:p>
          </p:txBody>
        </p:sp>
        <p:sp>
          <p:nvSpPr>
            <p:cNvPr id="32805" name="AutoShape 8"/>
            <p:cNvSpPr>
              <a:spLocks noChangeArrowheads="1"/>
            </p:cNvSpPr>
            <p:nvPr/>
          </p:nvSpPr>
          <p:spPr bwMode="gray">
            <a:xfrm>
              <a:off x="724" y="3290"/>
              <a:ext cx="1363" cy="548"/>
            </a:xfrm>
            <a:prstGeom prst="roundRect">
              <a:avLst>
                <a:gd name="adj" fmla="val 40389"/>
              </a:avLst>
            </a:prstGeom>
            <a:gradFill rotWithShape="1">
              <a:gsLst>
                <a:gs pos="0">
                  <a:srgbClr val="729EB4"/>
                </a:gs>
                <a:gs pos="100000">
                  <a:schemeClr val="bg1"/>
                </a:gs>
              </a:gsLst>
              <a:lin ang="5400000" scaled="1"/>
            </a:gradFill>
            <a:ln w="9525">
              <a:noFill/>
              <a:round/>
              <a:headEnd/>
              <a:tailEnd/>
            </a:ln>
          </p:spPr>
          <p:txBody>
            <a:bodyPr wrap="none" anchor="ctr"/>
            <a:lstStyle/>
            <a:p>
              <a:endParaRPr lang="en-GB"/>
            </a:p>
          </p:txBody>
        </p:sp>
        <p:sp>
          <p:nvSpPr>
            <p:cNvPr id="32806" name="AutoShape 9"/>
            <p:cNvSpPr>
              <a:spLocks noChangeArrowheads="1"/>
            </p:cNvSpPr>
            <p:nvPr/>
          </p:nvSpPr>
          <p:spPr bwMode="gray">
            <a:xfrm>
              <a:off x="752" y="3305"/>
              <a:ext cx="1304" cy="487"/>
            </a:xfrm>
            <a:prstGeom prst="roundRect">
              <a:avLst>
                <a:gd name="adj" fmla="val 50000"/>
              </a:avLst>
            </a:prstGeom>
            <a:gradFill rotWithShape="1">
              <a:gsLst>
                <a:gs pos="0">
                  <a:srgbClr val="7DAFD4"/>
                </a:gs>
                <a:gs pos="100000">
                  <a:schemeClr val="bg1"/>
                </a:gs>
              </a:gsLst>
              <a:lin ang="5400000" scaled="1"/>
            </a:gradFill>
            <a:ln w="9525">
              <a:noFill/>
              <a:round/>
              <a:headEnd/>
              <a:tailEnd/>
            </a:ln>
          </p:spPr>
          <p:txBody>
            <a:bodyPr wrap="none" anchor="ctr"/>
            <a:lstStyle/>
            <a:p>
              <a:endParaRPr lang="en-GB"/>
            </a:p>
          </p:txBody>
        </p:sp>
        <p:grpSp>
          <p:nvGrpSpPr>
            <p:cNvPr id="3" name="Group 10"/>
            <p:cNvGrpSpPr>
              <a:grpSpLocks/>
            </p:cNvGrpSpPr>
            <p:nvPr/>
          </p:nvGrpSpPr>
          <p:grpSpPr bwMode="auto">
            <a:xfrm>
              <a:off x="1189" y="1296"/>
              <a:ext cx="405" cy="405"/>
              <a:chOff x="1289" y="582"/>
              <a:chExt cx="668" cy="668"/>
            </a:xfrm>
          </p:grpSpPr>
          <p:sp>
            <p:nvSpPr>
              <p:cNvPr id="32810" name="Oval 11"/>
              <p:cNvSpPr>
                <a:spLocks noChangeArrowheads="1"/>
              </p:cNvSpPr>
              <p:nvPr/>
            </p:nvSpPr>
            <p:spPr bwMode="gray">
              <a:xfrm>
                <a:off x="1289" y="582"/>
                <a:ext cx="668" cy="668"/>
              </a:xfrm>
              <a:prstGeom prst="ellipse">
                <a:avLst/>
              </a:prstGeom>
              <a:solidFill>
                <a:srgbClr val="333333"/>
              </a:solidFill>
              <a:ln w="38100" algn="ctr">
                <a:noFill/>
                <a:round/>
                <a:headEnd/>
                <a:tailEnd/>
              </a:ln>
            </p:spPr>
            <p:txBody>
              <a:bodyPr anchor="ctr">
                <a:spAutoFit/>
              </a:bodyPr>
              <a:lstStyle/>
              <a:p>
                <a:endParaRPr lang="en-GB"/>
              </a:p>
            </p:txBody>
          </p:sp>
          <p:sp>
            <p:nvSpPr>
              <p:cNvPr id="32811" name="Oval 12"/>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en-GB"/>
              </a:p>
            </p:txBody>
          </p:sp>
          <p:sp>
            <p:nvSpPr>
              <p:cNvPr id="32812" name="Oval 13"/>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en-GB"/>
              </a:p>
            </p:txBody>
          </p:sp>
          <p:sp>
            <p:nvSpPr>
              <p:cNvPr id="32813" name="Oval 14"/>
              <p:cNvSpPr>
                <a:spLocks noChangeArrowheads="1"/>
              </p:cNvSpPr>
              <p:nvPr/>
            </p:nvSpPr>
            <p:spPr bwMode="gray">
              <a:xfrm>
                <a:off x="1311" y="597"/>
                <a:ext cx="600" cy="589"/>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en-GB"/>
              </a:p>
            </p:txBody>
          </p:sp>
          <p:sp>
            <p:nvSpPr>
              <p:cNvPr id="32814" name="Oval 15"/>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en-GB"/>
              </a:p>
            </p:txBody>
          </p:sp>
        </p:grpSp>
        <p:sp>
          <p:nvSpPr>
            <p:cNvPr id="32808" name="Text Box 16"/>
            <p:cNvSpPr txBox="1">
              <a:spLocks noChangeArrowheads="1"/>
            </p:cNvSpPr>
            <p:nvPr/>
          </p:nvSpPr>
          <p:spPr bwMode="gray">
            <a:xfrm>
              <a:off x="1276" y="1354"/>
              <a:ext cx="223" cy="288"/>
            </a:xfrm>
            <a:prstGeom prst="rect">
              <a:avLst/>
            </a:prstGeom>
            <a:noFill/>
            <a:ln w="9525" algn="ctr">
              <a:noFill/>
              <a:miter lim="800000"/>
              <a:headEnd/>
              <a:tailEnd/>
            </a:ln>
          </p:spPr>
          <p:txBody>
            <a:bodyPr wrap="none">
              <a:spAutoFit/>
            </a:bodyPr>
            <a:lstStyle/>
            <a:p>
              <a:pPr algn="ctr"/>
              <a:r>
                <a:rPr lang="en-US" sz="2400">
                  <a:solidFill>
                    <a:srgbClr val="000000"/>
                  </a:solidFill>
                </a:rPr>
                <a:t>1</a:t>
              </a:r>
              <a:endParaRPr lang="en-US"/>
            </a:p>
          </p:txBody>
        </p:sp>
        <p:sp>
          <p:nvSpPr>
            <p:cNvPr id="78865" name="Text Box 17"/>
            <p:cNvSpPr txBox="1">
              <a:spLocks noChangeArrowheads="1"/>
            </p:cNvSpPr>
            <p:nvPr/>
          </p:nvSpPr>
          <p:spPr bwMode="gray">
            <a:xfrm>
              <a:off x="768" y="1776"/>
              <a:ext cx="1296" cy="1144"/>
            </a:xfrm>
            <a:prstGeom prst="rect">
              <a:avLst/>
            </a:prstGeom>
            <a:noFill/>
            <a:ln w="9525" algn="ctr">
              <a:noFill/>
              <a:miter lim="800000"/>
              <a:headEnd/>
              <a:tailEnd/>
            </a:ln>
            <a:effectLst/>
          </p:spPr>
          <p:txBody>
            <a:bodyPr>
              <a:spAutoFit/>
            </a:bodyPr>
            <a:lstStyle/>
            <a:p>
              <a:pPr defTabSz="457200">
                <a:spcBef>
                  <a:spcPct val="20000"/>
                </a:spcBef>
                <a:buClr>
                  <a:schemeClr val="hlink"/>
                </a:buClr>
                <a:buSzPct val="120000"/>
                <a:defRPr/>
              </a:pPr>
              <a:r>
                <a:rPr lang="en-US" sz="1400" dirty="0">
                  <a:latin typeface="Tahoma" pitchFamily="34" charset="0"/>
                  <a:cs typeface="Arial" pitchFamily="34" charset="0"/>
                </a:rPr>
                <a:t>PENILAIAN WEBSITE</a:t>
              </a:r>
            </a:p>
            <a:p>
              <a:pPr defTabSz="457200">
                <a:spcBef>
                  <a:spcPct val="20000"/>
                </a:spcBef>
                <a:buClr>
                  <a:schemeClr val="hlink"/>
                </a:buClr>
                <a:buSzPct val="120000"/>
                <a:defRPr/>
              </a:pPr>
              <a:endParaRPr lang="en-US" sz="1400" dirty="0">
                <a:latin typeface="Tahoma" pitchFamily="34" charset="0"/>
                <a:cs typeface="Arial" pitchFamily="34" charset="0"/>
              </a:endParaRPr>
            </a:p>
            <a:p>
              <a:pPr marL="169863" indent="-169863" defTabSz="457200">
                <a:spcBef>
                  <a:spcPct val="20000"/>
                </a:spcBef>
                <a:buClr>
                  <a:schemeClr val="hlink"/>
                </a:buClr>
                <a:buSzPct val="120000"/>
                <a:buFont typeface="Arial" pitchFamily="34" charset="0"/>
                <a:buChar char="•"/>
                <a:defRPr/>
              </a:pPr>
              <a:r>
                <a:rPr lang="en-US" sz="1400" smtClean="0">
                  <a:latin typeface="Tahoma" pitchFamily="34" charset="0"/>
                  <a:cs typeface="Arial" pitchFamily="34" charset="0"/>
                </a:rPr>
                <a:t>Identitas (alamat web)</a:t>
              </a:r>
              <a:endParaRPr lang="en-US" sz="1400" dirty="0">
                <a:latin typeface="Tahoma" pitchFamily="34" charset="0"/>
                <a:cs typeface="Arial" pitchFamily="34" charset="0"/>
              </a:endParaRPr>
            </a:p>
            <a:p>
              <a:pPr marL="169863" indent="-169863" defTabSz="457200">
                <a:spcBef>
                  <a:spcPct val="20000"/>
                </a:spcBef>
                <a:buClr>
                  <a:schemeClr val="hlink"/>
                </a:buClr>
                <a:buSzPct val="120000"/>
                <a:buFont typeface="Arial" pitchFamily="34" charset="0"/>
                <a:buChar char="•"/>
                <a:defRPr/>
              </a:pPr>
              <a:r>
                <a:rPr lang="en-US" sz="1400" dirty="0" err="1">
                  <a:latin typeface="Tahoma" pitchFamily="34" charset="0"/>
                  <a:cs typeface="Arial" pitchFamily="34" charset="0"/>
                </a:rPr>
                <a:t>Tampilan</a:t>
              </a:r>
              <a:endParaRPr lang="en-US" sz="1400" dirty="0">
                <a:latin typeface="Tahoma" pitchFamily="34" charset="0"/>
                <a:cs typeface="Arial" pitchFamily="34" charset="0"/>
              </a:endParaRPr>
            </a:p>
            <a:p>
              <a:pPr marL="169863" indent="-169863" defTabSz="457200">
                <a:spcBef>
                  <a:spcPct val="20000"/>
                </a:spcBef>
                <a:buClr>
                  <a:schemeClr val="hlink"/>
                </a:buClr>
                <a:buSzPct val="120000"/>
                <a:buFont typeface="Arial" pitchFamily="34" charset="0"/>
                <a:buChar char="•"/>
                <a:defRPr/>
              </a:pPr>
              <a:r>
                <a:rPr lang="en-US" sz="1400" dirty="0" err="1">
                  <a:latin typeface="Tahoma" pitchFamily="34" charset="0"/>
                  <a:cs typeface="Arial" pitchFamily="34" charset="0"/>
                </a:rPr>
                <a:t>Kualitas</a:t>
              </a:r>
              <a:r>
                <a:rPr lang="en-US" sz="1400" dirty="0">
                  <a:latin typeface="Tahoma" pitchFamily="34" charset="0"/>
                  <a:cs typeface="Arial" pitchFamily="34" charset="0"/>
                </a:rPr>
                <a:t> </a:t>
              </a:r>
              <a:r>
                <a:rPr lang="en-US" sz="1400" dirty="0" err="1">
                  <a:latin typeface="Tahoma" pitchFamily="34" charset="0"/>
                  <a:cs typeface="Arial" pitchFamily="34" charset="0"/>
                </a:rPr>
                <a:t>Isi</a:t>
              </a:r>
              <a:endParaRPr lang="en-US" sz="1400" dirty="0">
                <a:latin typeface="Tahoma" pitchFamily="34" charset="0"/>
                <a:cs typeface="Arial" pitchFamily="34" charset="0"/>
              </a:endParaRPr>
            </a:p>
            <a:p>
              <a:pPr marL="169863" indent="-169863" defTabSz="457200">
                <a:spcBef>
                  <a:spcPct val="20000"/>
                </a:spcBef>
                <a:buClr>
                  <a:schemeClr val="hlink"/>
                </a:buClr>
                <a:buSzPct val="120000"/>
                <a:buFont typeface="Arial" pitchFamily="34" charset="0"/>
                <a:buChar char="•"/>
                <a:defRPr/>
              </a:pPr>
              <a:r>
                <a:rPr lang="en-US" sz="1400" dirty="0" err="1">
                  <a:latin typeface="Tahoma" pitchFamily="34" charset="0"/>
                  <a:cs typeface="Arial" pitchFamily="34" charset="0"/>
                </a:rPr>
                <a:t>Layanan</a:t>
              </a:r>
              <a:r>
                <a:rPr lang="en-US" sz="1400" dirty="0">
                  <a:latin typeface="Tahoma" pitchFamily="34" charset="0"/>
                  <a:cs typeface="Arial" pitchFamily="34" charset="0"/>
                </a:rPr>
                <a:t> </a:t>
              </a:r>
              <a:r>
                <a:rPr lang="en-US" sz="1400" dirty="0" err="1">
                  <a:latin typeface="Tahoma" pitchFamily="34" charset="0"/>
                  <a:cs typeface="Arial" pitchFamily="34" charset="0"/>
                </a:rPr>
                <a:t>Masyarakat</a:t>
              </a:r>
              <a:endParaRPr lang="en-US" sz="1400" dirty="0">
                <a:latin typeface="Tahoma" pitchFamily="34" charset="0"/>
                <a:cs typeface="Arial" pitchFamily="34" charset="0"/>
              </a:endParaRPr>
            </a:p>
          </p:txBody>
        </p:sp>
      </p:grpSp>
      <p:grpSp>
        <p:nvGrpSpPr>
          <p:cNvPr id="4" name="Group 18"/>
          <p:cNvGrpSpPr>
            <a:grpSpLocks/>
          </p:cNvGrpSpPr>
          <p:nvPr/>
        </p:nvGrpSpPr>
        <p:grpSpPr bwMode="auto">
          <a:xfrm>
            <a:off x="4160838" y="1831975"/>
            <a:ext cx="2166937" cy="4035425"/>
            <a:chOff x="2208" y="1296"/>
            <a:chExt cx="1365" cy="2542"/>
          </a:xfrm>
        </p:grpSpPr>
        <p:sp>
          <p:nvSpPr>
            <p:cNvPr id="32788" name="AutoShape 19"/>
            <p:cNvSpPr>
              <a:spLocks noChangeArrowheads="1"/>
            </p:cNvSpPr>
            <p:nvPr/>
          </p:nvSpPr>
          <p:spPr bwMode="gray">
            <a:xfrm>
              <a:off x="2208" y="1490"/>
              <a:ext cx="1363" cy="1800"/>
            </a:xfrm>
            <a:prstGeom prst="roundRect">
              <a:avLst>
                <a:gd name="adj" fmla="val 17509"/>
              </a:avLst>
            </a:prstGeom>
            <a:gradFill rotWithShape="1">
              <a:gsLst>
                <a:gs pos="0">
                  <a:srgbClr val="34B034"/>
                </a:gs>
                <a:gs pos="100000">
                  <a:srgbClr val="3F8B4A"/>
                </a:gs>
              </a:gsLst>
              <a:lin ang="2700000" scaled="1"/>
            </a:gradFill>
            <a:ln w="9525">
              <a:noFill/>
              <a:round/>
              <a:headEnd/>
              <a:tailEnd/>
            </a:ln>
          </p:spPr>
          <p:txBody>
            <a:bodyPr wrap="none" anchor="ctr"/>
            <a:lstStyle/>
            <a:p>
              <a:endParaRPr lang="en-GB"/>
            </a:p>
          </p:txBody>
        </p:sp>
        <p:sp>
          <p:nvSpPr>
            <p:cNvPr id="32789" name="AutoShape 20"/>
            <p:cNvSpPr>
              <a:spLocks noChangeArrowheads="1"/>
            </p:cNvSpPr>
            <p:nvPr/>
          </p:nvSpPr>
          <p:spPr bwMode="gray">
            <a:xfrm>
              <a:off x="2229" y="1495"/>
              <a:ext cx="1322" cy="1766"/>
            </a:xfrm>
            <a:prstGeom prst="roundRect">
              <a:avLst>
                <a:gd name="adj" fmla="val 16667"/>
              </a:avLst>
            </a:prstGeom>
            <a:solidFill>
              <a:srgbClr val="73E77E"/>
            </a:solidFill>
            <a:ln w="9525">
              <a:noFill/>
              <a:round/>
              <a:headEnd/>
              <a:tailEnd/>
            </a:ln>
          </p:spPr>
          <p:txBody>
            <a:bodyPr wrap="none" anchor="ctr"/>
            <a:lstStyle/>
            <a:p>
              <a:endParaRPr lang="en-GB"/>
            </a:p>
          </p:txBody>
        </p:sp>
        <p:sp>
          <p:nvSpPr>
            <p:cNvPr id="32790" name="AutoShape 21"/>
            <p:cNvSpPr>
              <a:spLocks noChangeArrowheads="1"/>
            </p:cNvSpPr>
            <p:nvPr/>
          </p:nvSpPr>
          <p:spPr bwMode="gray">
            <a:xfrm>
              <a:off x="2240" y="2795"/>
              <a:ext cx="1304" cy="447"/>
            </a:xfrm>
            <a:prstGeom prst="roundRect">
              <a:avLst>
                <a:gd name="adj" fmla="val 50000"/>
              </a:avLst>
            </a:prstGeom>
            <a:gradFill rotWithShape="1">
              <a:gsLst>
                <a:gs pos="0">
                  <a:srgbClr val="73E77E"/>
                </a:gs>
                <a:gs pos="100000">
                  <a:srgbClr val="B3F2B9"/>
                </a:gs>
              </a:gsLst>
              <a:lin ang="5400000" scaled="1"/>
            </a:gradFill>
            <a:ln w="9525">
              <a:noFill/>
              <a:round/>
              <a:headEnd/>
              <a:tailEnd/>
            </a:ln>
          </p:spPr>
          <p:txBody>
            <a:bodyPr wrap="none" anchor="ctr"/>
            <a:lstStyle/>
            <a:p>
              <a:endParaRPr lang="en-GB"/>
            </a:p>
          </p:txBody>
        </p:sp>
        <p:sp>
          <p:nvSpPr>
            <p:cNvPr id="32791" name="AutoShape 22"/>
            <p:cNvSpPr>
              <a:spLocks noChangeArrowheads="1"/>
            </p:cNvSpPr>
            <p:nvPr/>
          </p:nvSpPr>
          <p:spPr bwMode="gray">
            <a:xfrm>
              <a:off x="2240" y="1509"/>
              <a:ext cx="1304" cy="446"/>
            </a:xfrm>
            <a:prstGeom prst="roundRect">
              <a:avLst>
                <a:gd name="adj" fmla="val 50000"/>
              </a:avLst>
            </a:prstGeom>
            <a:gradFill rotWithShape="1">
              <a:gsLst>
                <a:gs pos="0">
                  <a:srgbClr val="D0F7D4"/>
                </a:gs>
                <a:gs pos="100000">
                  <a:srgbClr val="73E77E"/>
                </a:gs>
              </a:gsLst>
              <a:lin ang="5400000" scaled="1"/>
            </a:gradFill>
            <a:ln w="9525">
              <a:noFill/>
              <a:round/>
              <a:headEnd/>
              <a:tailEnd/>
            </a:ln>
          </p:spPr>
          <p:txBody>
            <a:bodyPr wrap="none" anchor="ctr"/>
            <a:lstStyle/>
            <a:p>
              <a:endParaRPr lang="en-GB"/>
            </a:p>
          </p:txBody>
        </p:sp>
        <p:sp>
          <p:nvSpPr>
            <p:cNvPr id="32792" name="Oval 23"/>
            <p:cNvSpPr>
              <a:spLocks noChangeArrowheads="1"/>
            </p:cNvSpPr>
            <p:nvPr/>
          </p:nvSpPr>
          <p:spPr bwMode="gray">
            <a:xfrm>
              <a:off x="2677" y="1296"/>
              <a:ext cx="405" cy="405"/>
            </a:xfrm>
            <a:prstGeom prst="ellipse">
              <a:avLst/>
            </a:prstGeom>
            <a:solidFill>
              <a:srgbClr val="333333"/>
            </a:solidFill>
            <a:ln w="38100" algn="ctr">
              <a:noFill/>
              <a:round/>
              <a:headEnd/>
              <a:tailEnd/>
            </a:ln>
          </p:spPr>
          <p:txBody>
            <a:bodyPr anchor="ctr">
              <a:spAutoFit/>
            </a:bodyPr>
            <a:lstStyle/>
            <a:p>
              <a:endParaRPr lang="en-GB"/>
            </a:p>
          </p:txBody>
        </p:sp>
        <p:sp>
          <p:nvSpPr>
            <p:cNvPr id="32793" name="Oval 24"/>
            <p:cNvSpPr>
              <a:spLocks noChangeArrowheads="1"/>
            </p:cNvSpPr>
            <p:nvPr/>
          </p:nvSpPr>
          <p:spPr bwMode="gray">
            <a:xfrm>
              <a:off x="2681" y="1299"/>
              <a:ext cx="392" cy="392"/>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en-GB"/>
            </a:p>
          </p:txBody>
        </p:sp>
        <p:sp>
          <p:nvSpPr>
            <p:cNvPr id="32794" name="Oval 25"/>
            <p:cNvSpPr>
              <a:spLocks noChangeArrowheads="1"/>
            </p:cNvSpPr>
            <p:nvPr/>
          </p:nvSpPr>
          <p:spPr bwMode="gray">
            <a:xfrm>
              <a:off x="2686" y="1301"/>
              <a:ext cx="383" cy="383"/>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en-GB"/>
            </a:p>
          </p:txBody>
        </p:sp>
        <p:sp>
          <p:nvSpPr>
            <p:cNvPr id="32795" name="Oval 26"/>
            <p:cNvSpPr>
              <a:spLocks noChangeArrowheads="1"/>
            </p:cNvSpPr>
            <p:nvPr/>
          </p:nvSpPr>
          <p:spPr bwMode="gray">
            <a:xfrm>
              <a:off x="2690" y="1305"/>
              <a:ext cx="364" cy="357"/>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en-GB"/>
            </a:p>
          </p:txBody>
        </p:sp>
        <p:sp>
          <p:nvSpPr>
            <p:cNvPr id="32796" name="Oval 27"/>
            <p:cNvSpPr>
              <a:spLocks noChangeArrowheads="1"/>
            </p:cNvSpPr>
            <p:nvPr/>
          </p:nvSpPr>
          <p:spPr bwMode="gray">
            <a:xfrm>
              <a:off x="2712" y="1315"/>
              <a:ext cx="323" cy="290"/>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en-GB"/>
            </a:p>
          </p:txBody>
        </p:sp>
        <p:sp>
          <p:nvSpPr>
            <p:cNvPr id="32797" name="Text Box 28"/>
            <p:cNvSpPr txBox="1">
              <a:spLocks noChangeArrowheads="1"/>
            </p:cNvSpPr>
            <p:nvPr/>
          </p:nvSpPr>
          <p:spPr bwMode="gray">
            <a:xfrm>
              <a:off x="2764" y="1354"/>
              <a:ext cx="223" cy="288"/>
            </a:xfrm>
            <a:prstGeom prst="rect">
              <a:avLst/>
            </a:prstGeom>
            <a:noFill/>
            <a:ln w="9525" algn="ctr">
              <a:noFill/>
              <a:miter lim="800000"/>
              <a:headEnd/>
              <a:tailEnd/>
            </a:ln>
          </p:spPr>
          <p:txBody>
            <a:bodyPr wrap="none">
              <a:spAutoFit/>
            </a:bodyPr>
            <a:lstStyle/>
            <a:p>
              <a:pPr algn="ctr"/>
              <a:r>
                <a:rPr lang="en-US" sz="2400">
                  <a:solidFill>
                    <a:srgbClr val="000000"/>
                  </a:solidFill>
                </a:rPr>
                <a:t>2</a:t>
              </a:r>
              <a:endParaRPr lang="en-US"/>
            </a:p>
          </p:txBody>
        </p:sp>
        <p:sp>
          <p:nvSpPr>
            <p:cNvPr id="78877" name="Text Box 29"/>
            <p:cNvSpPr txBox="1">
              <a:spLocks noChangeArrowheads="1"/>
            </p:cNvSpPr>
            <p:nvPr/>
          </p:nvSpPr>
          <p:spPr bwMode="gray">
            <a:xfrm>
              <a:off x="2256" y="1776"/>
              <a:ext cx="1296" cy="682"/>
            </a:xfrm>
            <a:prstGeom prst="rect">
              <a:avLst/>
            </a:prstGeom>
            <a:noFill/>
            <a:ln w="9525" algn="ctr">
              <a:noFill/>
              <a:miter lim="800000"/>
              <a:headEnd/>
              <a:tailEnd/>
            </a:ln>
            <a:effectLst/>
          </p:spPr>
          <p:txBody>
            <a:bodyPr>
              <a:spAutoFit/>
            </a:bodyPr>
            <a:lstStyle/>
            <a:p>
              <a:pPr marL="360363" indent="-360363" defTabSz="457200">
                <a:spcBef>
                  <a:spcPct val="20000"/>
                </a:spcBef>
                <a:buClr>
                  <a:schemeClr val="hlink"/>
                </a:buClr>
                <a:buSzPct val="120000"/>
                <a:defRPr/>
              </a:pPr>
              <a:r>
                <a:rPr lang="en-US" sz="1400" dirty="0">
                  <a:latin typeface="Tahoma" pitchFamily="34" charset="0"/>
                  <a:cs typeface="Arial" pitchFamily="34" charset="0"/>
                </a:rPr>
                <a:t>e-LEADERSHIP</a:t>
              </a:r>
            </a:p>
            <a:p>
              <a:pPr marL="360363" indent="-360363" defTabSz="457200">
                <a:spcBef>
                  <a:spcPct val="20000"/>
                </a:spcBef>
                <a:buClr>
                  <a:schemeClr val="hlink"/>
                </a:buClr>
                <a:buSzPct val="120000"/>
                <a:defRPr/>
              </a:pPr>
              <a:endParaRPr lang="en-US" sz="1400" dirty="0">
                <a:latin typeface="Tahoma" pitchFamily="34" charset="0"/>
                <a:cs typeface="Arial" pitchFamily="34" charset="0"/>
              </a:endParaRPr>
            </a:p>
            <a:p>
              <a:pPr marL="169863" indent="-169863" defTabSz="457200">
                <a:spcBef>
                  <a:spcPct val="20000"/>
                </a:spcBef>
                <a:buClr>
                  <a:schemeClr val="hlink"/>
                </a:buClr>
                <a:buSzPct val="120000"/>
                <a:buFont typeface="Arial" pitchFamily="34" charset="0"/>
                <a:buChar char="•"/>
                <a:defRPr/>
              </a:pPr>
              <a:r>
                <a:rPr lang="en-US" sz="1400" dirty="0" err="1">
                  <a:latin typeface="Tahoma" pitchFamily="34" charset="0"/>
                  <a:cs typeface="Arial" pitchFamily="34" charset="0"/>
                </a:rPr>
                <a:t>Visi</a:t>
              </a:r>
              <a:r>
                <a:rPr lang="en-US" sz="1400" dirty="0">
                  <a:latin typeface="Tahoma" pitchFamily="34" charset="0"/>
                  <a:cs typeface="Arial" pitchFamily="34" charset="0"/>
                </a:rPr>
                <a:t> </a:t>
              </a:r>
              <a:r>
                <a:rPr lang="en-US" sz="1400" dirty="0" err="1">
                  <a:latin typeface="Tahoma" pitchFamily="34" charset="0"/>
                  <a:cs typeface="Arial" pitchFamily="34" charset="0"/>
                </a:rPr>
                <a:t>Misi</a:t>
              </a:r>
              <a:r>
                <a:rPr lang="en-US" sz="1400" dirty="0">
                  <a:latin typeface="Tahoma" pitchFamily="34" charset="0"/>
                  <a:cs typeface="Arial" pitchFamily="34" charset="0"/>
                </a:rPr>
                <a:t> </a:t>
              </a:r>
              <a:r>
                <a:rPr lang="en-US" sz="1400" dirty="0" err="1">
                  <a:latin typeface="Tahoma" pitchFamily="34" charset="0"/>
                  <a:cs typeface="Arial" pitchFamily="34" charset="0"/>
                </a:rPr>
                <a:t>Pimpinan</a:t>
              </a:r>
              <a:endParaRPr lang="en-US" sz="1400" dirty="0">
                <a:latin typeface="Tahoma" pitchFamily="34" charset="0"/>
                <a:cs typeface="Arial" pitchFamily="34" charset="0"/>
              </a:endParaRPr>
            </a:p>
            <a:p>
              <a:pPr marL="169863" indent="-169863" defTabSz="457200">
                <a:spcBef>
                  <a:spcPct val="20000"/>
                </a:spcBef>
                <a:buClr>
                  <a:schemeClr val="hlink"/>
                </a:buClr>
                <a:buSzPct val="120000"/>
                <a:buFont typeface="Arial" pitchFamily="34" charset="0"/>
                <a:buChar char="•"/>
                <a:defRPr/>
              </a:pPr>
              <a:r>
                <a:rPr lang="en-US" sz="1400" dirty="0" err="1">
                  <a:latin typeface="Tahoma" pitchFamily="34" charset="0"/>
                  <a:cs typeface="Arial" pitchFamily="34" charset="0"/>
                </a:rPr>
                <a:t>Komitmen</a:t>
              </a:r>
              <a:r>
                <a:rPr lang="en-US" sz="1400" dirty="0">
                  <a:latin typeface="Tahoma" pitchFamily="34" charset="0"/>
                  <a:cs typeface="Arial" pitchFamily="34" charset="0"/>
                </a:rPr>
                <a:t> TI</a:t>
              </a:r>
            </a:p>
          </p:txBody>
        </p:sp>
        <p:sp>
          <p:nvSpPr>
            <p:cNvPr id="32799" name="AutoShape 30"/>
            <p:cNvSpPr>
              <a:spLocks noChangeArrowheads="1"/>
            </p:cNvSpPr>
            <p:nvPr/>
          </p:nvSpPr>
          <p:spPr bwMode="gray">
            <a:xfrm>
              <a:off x="2210" y="3290"/>
              <a:ext cx="1363" cy="548"/>
            </a:xfrm>
            <a:prstGeom prst="roundRect">
              <a:avLst>
                <a:gd name="adj" fmla="val 40389"/>
              </a:avLst>
            </a:prstGeom>
            <a:gradFill rotWithShape="1">
              <a:gsLst>
                <a:gs pos="0">
                  <a:srgbClr val="58A4AE"/>
                </a:gs>
                <a:gs pos="100000">
                  <a:schemeClr val="bg1"/>
                </a:gs>
              </a:gsLst>
              <a:lin ang="5400000" scaled="1"/>
            </a:gradFill>
            <a:ln w="9525">
              <a:noFill/>
              <a:round/>
              <a:headEnd/>
              <a:tailEnd/>
            </a:ln>
          </p:spPr>
          <p:txBody>
            <a:bodyPr wrap="none" anchor="ctr"/>
            <a:lstStyle/>
            <a:p>
              <a:endParaRPr lang="en-GB"/>
            </a:p>
          </p:txBody>
        </p:sp>
        <p:sp>
          <p:nvSpPr>
            <p:cNvPr id="32800" name="AutoShape 31"/>
            <p:cNvSpPr>
              <a:spLocks noChangeArrowheads="1"/>
            </p:cNvSpPr>
            <p:nvPr/>
          </p:nvSpPr>
          <p:spPr bwMode="gray">
            <a:xfrm>
              <a:off x="2238" y="3305"/>
              <a:ext cx="1304" cy="487"/>
            </a:xfrm>
            <a:prstGeom prst="roundRect">
              <a:avLst>
                <a:gd name="adj" fmla="val 50000"/>
              </a:avLst>
            </a:prstGeom>
            <a:gradFill rotWithShape="1">
              <a:gsLst>
                <a:gs pos="0">
                  <a:srgbClr val="72B2BB"/>
                </a:gs>
                <a:gs pos="100000">
                  <a:schemeClr val="bg1"/>
                </a:gs>
              </a:gsLst>
              <a:lin ang="5400000" scaled="1"/>
            </a:gradFill>
            <a:ln w="9525">
              <a:noFill/>
              <a:round/>
              <a:headEnd/>
              <a:tailEnd/>
            </a:ln>
          </p:spPr>
          <p:txBody>
            <a:bodyPr wrap="none" anchor="ctr"/>
            <a:lstStyle/>
            <a:p>
              <a:endParaRPr lang="en-GB"/>
            </a:p>
          </p:txBody>
        </p:sp>
      </p:grpSp>
      <p:grpSp>
        <p:nvGrpSpPr>
          <p:cNvPr id="5" name="Group 32"/>
          <p:cNvGrpSpPr>
            <a:grpSpLocks/>
          </p:cNvGrpSpPr>
          <p:nvPr/>
        </p:nvGrpSpPr>
        <p:grpSpPr bwMode="auto">
          <a:xfrm>
            <a:off x="6516688" y="1831975"/>
            <a:ext cx="2170112" cy="4035425"/>
            <a:chOff x="3692" y="1296"/>
            <a:chExt cx="1367" cy="2542"/>
          </a:xfrm>
        </p:grpSpPr>
        <p:sp>
          <p:nvSpPr>
            <p:cNvPr id="32774" name="AutoShape 33"/>
            <p:cNvSpPr>
              <a:spLocks noChangeArrowheads="1"/>
            </p:cNvSpPr>
            <p:nvPr/>
          </p:nvSpPr>
          <p:spPr bwMode="gray">
            <a:xfrm>
              <a:off x="3696" y="1490"/>
              <a:ext cx="1363" cy="1800"/>
            </a:xfrm>
            <a:prstGeom prst="roundRect">
              <a:avLst>
                <a:gd name="adj" fmla="val 17509"/>
              </a:avLst>
            </a:prstGeom>
            <a:gradFill rotWithShape="1">
              <a:gsLst>
                <a:gs pos="0">
                  <a:srgbClr val="B59F43"/>
                </a:gs>
                <a:gs pos="100000">
                  <a:srgbClr val="8F8849"/>
                </a:gs>
              </a:gsLst>
              <a:lin ang="2700000" scaled="1"/>
            </a:gradFill>
            <a:ln w="9525">
              <a:noFill/>
              <a:round/>
              <a:headEnd/>
              <a:tailEnd/>
            </a:ln>
          </p:spPr>
          <p:txBody>
            <a:bodyPr wrap="none" anchor="ctr"/>
            <a:lstStyle/>
            <a:p>
              <a:endParaRPr lang="en-GB"/>
            </a:p>
          </p:txBody>
        </p:sp>
        <p:sp>
          <p:nvSpPr>
            <p:cNvPr id="32775" name="AutoShape 34"/>
            <p:cNvSpPr>
              <a:spLocks noChangeArrowheads="1"/>
            </p:cNvSpPr>
            <p:nvPr/>
          </p:nvSpPr>
          <p:spPr bwMode="gray">
            <a:xfrm>
              <a:off x="3717" y="1495"/>
              <a:ext cx="1322" cy="1766"/>
            </a:xfrm>
            <a:prstGeom prst="roundRect">
              <a:avLst>
                <a:gd name="adj" fmla="val 16667"/>
              </a:avLst>
            </a:prstGeom>
            <a:solidFill>
              <a:srgbClr val="E9E065"/>
            </a:solidFill>
            <a:ln w="9525">
              <a:noFill/>
              <a:round/>
              <a:headEnd/>
              <a:tailEnd/>
            </a:ln>
          </p:spPr>
          <p:txBody>
            <a:bodyPr wrap="none" anchor="ctr"/>
            <a:lstStyle/>
            <a:p>
              <a:endParaRPr lang="en-GB"/>
            </a:p>
          </p:txBody>
        </p:sp>
        <p:sp>
          <p:nvSpPr>
            <p:cNvPr id="32776" name="AutoShape 35"/>
            <p:cNvSpPr>
              <a:spLocks noChangeArrowheads="1"/>
            </p:cNvSpPr>
            <p:nvPr/>
          </p:nvSpPr>
          <p:spPr bwMode="gray">
            <a:xfrm>
              <a:off x="3728" y="2795"/>
              <a:ext cx="1304" cy="447"/>
            </a:xfrm>
            <a:prstGeom prst="roundRect">
              <a:avLst>
                <a:gd name="adj" fmla="val 50000"/>
              </a:avLst>
            </a:prstGeom>
            <a:gradFill rotWithShape="1">
              <a:gsLst>
                <a:gs pos="0">
                  <a:srgbClr val="E9E065"/>
                </a:gs>
                <a:gs pos="100000">
                  <a:srgbClr val="F2EDA6"/>
                </a:gs>
              </a:gsLst>
              <a:lin ang="5400000" scaled="1"/>
            </a:gradFill>
            <a:ln w="9525">
              <a:noFill/>
              <a:round/>
              <a:headEnd/>
              <a:tailEnd/>
            </a:ln>
          </p:spPr>
          <p:txBody>
            <a:bodyPr wrap="none" anchor="ctr"/>
            <a:lstStyle/>
            <a:p>
              <a:endParaRPr lang="en-GB"/>
            </a:p>
          </p:txBody>
        </p:sp>
        <p:sp>
          <p:nvSpPr>
            <p:cNvPr id="32777" name="AutoShape 36"/>
            <p:cNvSpPr>
              <a:spLocks noChangeArrowheads="1"/>
            </p:cNvSpPr>
            <p:nvPr/>
          </p:nvSpPr>
          <p:spPr bwMode="gray">
            <a:xfrm>
              <a:off x="3728" y="1509"/>
              <a:ext cx="1304" cy="446"/>
            </a:xfrm>
            <a:prstGeom prst="roundRect">
              <a:avLst>
                <a:gd name="adj" fmla="val 50000"/>
              </a:avLst>
            </a:prstGeom>
            <a:gradFill rotWithShape="1">
              <a:gsLst>
                <a:gs pos="0">
                  <a:srgbClr val="F8F5CC"/>
                </a:gs>
                <a:gs pos="100000">
                  <a:srgbClr val="E9E065"/>
                </a:gs>
              </a:gsLst>
              <a:lin ang="5400000" scaled="1"/>
            </a:gradFill>
            <a:ln w="9525">
              <a:noFill/>
              <a:round/>
              <a:headEnd/>
              <a:tailEnd/>
            </a:ln>
          </p:spPr>
          <p:txBody>
            <a:bodyPr wrap="none" anchor="ctr"/>
            <a:lstStyle/>
            <a:p>
              <a:endParaRPr lang="en-GB"/>
            </a:p>
          </p:txBody>
        </p:sp>
        <p:grpSp>
          <p:nvGrpSpPr>
            <p:cNvPr id="6" name="Group 37"/>
            <p:cNvGrpSpPr>
              <a:grpSpLocks/>
            </p:cNvGrpSpPr>
            <p:nvPr/>
          </p:nvGrpSpPr>
          <p:grpSpPr bwMode="auto">
            <a:xfrm>
              <a:off x="4165" y="1296"/>
              <a:ext cx="405" cy="405"/>
              <a:chOff x="1289" y="582"/>
              <a:chExt cx="668" cy="668"/>
            </a:xfrm>
          </p:grpSpPr>
          <p:sp>
            <p:nvSpPr>
              <p:cNvPr id="32783" name="Oval 38"/>
              <p:cNvSpPr>
                <a:spLocks noChangeArrowheads="1"/>
              </p:cNvSpPr>
              <p:nvPr/>
            </p:nvSpPr>
            <p:spPr bwMode="gray">
              <a:xfrm>
                <a:off x="1289" y="582"/>
                <a:ext cx="668" cy="668"/>
              </a:xfrm>
              <a:prstGeom prst="ellipse">
                <a:avLst/>
              </a:prstGeom>
              <a:solidFill>
                <a:srgbClr val="333333"/>
              </a:solidFill>
              <a:ln w="38100" algn="ctr">
                <a:noFill/>
                <a:round/>
                <a:headEnd/>
                <a:tailEnd/>
              </a:ln>
            </p:spPr>
            <p:txBody>
              <a:bodyPr anchor="ctr">
                <a:spAutoFit/>
              </a:bodyPr>
              <a:lstStyle/>
              <a:p>
                <a:endParaRPr lang="en-GB"/>
              </a:p>
            </p:txBody>
          </p:sp>
          <p:sp>
            <p:nvSpPr>
              <p:cNvPr id="32784" name="Oval 39"/>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en-GB"/>
              </a:p>
            </p:txBody>
          </p:sp>
          <p:sp>
            <p:nvSpPr>
              <p:cNvPr id="32785" name="Oval 40"/>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en-GB"/>
              </a:p>
            </p:txBody>
          </p:sp>
          <p:sp>
            <p:nvSpPr>
              <p:cNvPr id="32786" name="Oval 41"/>
              <p:cNvSpPr>
                <a:spLocks noChangeArrowheads="1"/>
              </p:cNvSpPr>
              <p:nvPr/>
            </p:nvSpPr>
            <p:spPr bwMode="gray">
              <a:xfrm>
                <a:off x="1311" y="597"/>
                <a:ext cx="600" cy="589"/>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en-GB"/>
              </a:p>
            </p:txBody>
          </p:sp>
          <p:sp>
            <p:nvSpPr>
              <p:cNvPr id="32787" name="Oval 42"/>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en-GB"/>
              </a:p>
            </p:txBody>
          </p:sp>
        </p:grpSp>
        <p:sp>
          <p:nvSpPr>
            <p:cNvPr id="32779" name="Text Box 43"/>
            <p:cNvSpPr txBox="1">
              <a:spLocks noChangeArrowheads="1"/>
            </p:cNvSpPr>
            <p:nvPr/>
          </p:nvSpPr>
          <p:spPr bwMode="gray">
            <a:xfrm>
              <a:off x="4252" y="1354"/>
              <a:ext cx="223" cy="288"/>
            </a:xfrm>
            <a:prstGeom prst="rect">
              <a:avLst/>
            </a:prstGeom>
            <a:noFill/>
            <a:ln w="9525" algn="ctr">
              <a:noFill/>
              <a:miter lim="800000"/>
              <a:headEnd/>
              <a:tailEnd/>
            </a:ln>
          </p:spPr>
          <p:txBody>
            <a:bodyPr wrap="none">
              <a:spAutoFit/>
            </a:bodyPr>
            <a:lstStyle/>
            <a:p>
              <a:pPr algn="ctr"/>
              <a:r>
                <a:rPr lang="en-US" sz="2400">
                  <a:solidFill>
                    <a:srgbClr val="000000"/>
                  </a:solidFill>
                </a:rPr>
                <a:t>3</a:t>
              </a:r>
              <a:endParaRPr lang="en-US"/>
            </a:p>
          </p:txBody>
        </p:sp>
        <p:sp>
          <p:nvSpPr>
            <p:cNvPr id="78892" name="Text Box 44"/>
            <p:cNvSpPr txBox="1">
              <a:spLocks noChangeArrowheads="1"/>
            </p:cNvSpPr>
            <p:nvPr/>
          </p:nvSpPr>
          <p:spPr bwMode="gray">
            <a:xfrm>
              <a:off x="3744" y="1776"/>
              <a:ext cx="1296" cy="845"/>
            </a:xfrm>
            <a:prstGeom prst="rect">
              <a:avLst/>
            </a:prstGeom>
            <a:noFill/>
            <a:ln w="9525" algn="ctr">
              <a:noFill/>
              <a:miter lim="800000"/>
              <a:headEnd/>
              <a:tailEnd/>
            </a:ln>
            <a:effectLst/>
          </p:spPr>
          <p:txBody>
            <a:bodyPr>
              <a:spAutoFit/>
            </a:bodyPr>
            <a:lstStyle/>
            <a:p>
              <a:pPr marL="360363" indent="-360363" defTabSz="457200">
                <a:spcBef>
                  <a:spcPct val="20000"/>
                </a:spcBef>
                <a:buClr>
                  <a:schemeClr val="hlink"/>
                </a:buClr>
                <a:buSzPct val="120000"/>
                <a:defRPr/>
              </a:pPr>
              <a:r>
                <a:rPr lang="en-US" sz="1400" smtClean="0">
                  <a:latin typeface="Tahoma" pitchFamily="34" charset="0"/>
                  <a:cs typeface="Arial" pitchFamily="34" charset="0"/>
                </a:rPr>
                <a:t>PELAYANAN </a:t>
              </a:r>
              <a:r>
                <a:rPr lang="en-US" sz="1400" dirty="0">
                  <a:latin typeface="Tahoma" pitchFamily="34" charset="0"/>
                  <a:cs typeface="Arial" pitchFamily="34" charset="0"/>
                </a:rPr>
                <a:t>PUBLIK</a:t>
              </a:r>
            </a:p>
            <a:p>
              <a:pPr marL="360363" indent="-360363" defTabSz="457200">
                <a:spcBef>
                  <a:spcPct val="20000"/>
                </a:spcBef>
                <a:buClr>
                  <a:schemeClr val="hlink"/>
                </a:buClr>
                <a:buSzPct val="120000"/>
                <a:defRPr/>
              </a:pPr>
              <a:endParaRPr lang="en-US" sz="1400" dirty="0">
                <a:latin typeface="Tahoma" pitchFamily="34" charset="0"/>
                <a:cs typeface="Arial" pitchFamily="34" charset="0"/>
              </a:endParaRPr>
            </a:p>
            <a:p>
              <a:pPr marL="169863" indent="-169863" defTabSz="457200">
                <a:spcBef>
                  <a:spcPct val="20000"/>
                </a:spcBef>
                <a:buClr>
                  <a:schemeClr val="hlink"/>
                </a:buClr>
                <a:buSzPct val="120000"/>
                <a:buFont typeface="Arial" pitchFamily="34" charset="0"/>
                <a:buChar char="•"/>
                <a:defRPr/>
              </a:pPr>
              <a:r>
                <a:rPr lang="en-US" sz="1400" dirty="0" err="1">
                  <a:latin typeface="Tahoma" pitchFamily="34" charset="0"/>
                  <a:cs typeface="Arial" pitchFamily="34" charset="0"/>
                </a:rPr>
                <a:t>Jenis</a:t>
              </a:r>
              <a:r>
                <a:rPr lang="en-US" sz="1400" dirty="0">
                  <a:latin typeface="Tahoma" pitchFamily="34" charset="0"/>
                  <a:cs typeface="Arial" pitchFamily="34" charset="0"/>
                </a:rPr>
                <a:t> </a:t>
              </a:r>
              <a:r>
                <a:rPr lang="en-US" sz="1400" dirty="0" err="1">
                  <a:latin typeface="Tahoma" pitchFamily="34" charset="0"/>
                  <a:cs typeface="Arial" pitchFamily="34" charset="0"/>
                </a:rPr>
                <a:t>layanan</a:t>
              </a:r>
              <a:endParaRPr lang="en-US" sz="1400" dirty="0">
                <a:latin typeface="Tahoma" pitchFamily="34" charset="0"/>
                <a:cs typeface="Arial" pitchFamily="34" charset="0"/>
              </a:endParaRPr>
            </a:p>
            <a:p>
              <a:pPr marL="169863" indent="-169863" defTabSz="457200">
                <a:spcBef>
                  <a:spcPct val="20000"/>
                </a:spcBef>
                <a:buClr>
                  <a:schemeClr val="hlink"/>
                </a:buClr>
                <a:buSzPct val="120000"/>
                <a:buFont typeface="Arial" pitchFamily="34" charset="0"/>
                <a:buChar char="•"/>
                <a:defRPr/>
              </a:pPr>
              <a:r>
                <a:rPr lang="en-US" sz="1400" dirty="0" err="1">
                  <a:latin typeface="Tahoma" pitchFamily="34" charset="0"/>
                  <a:cs typeface="Arial" pitchFamily="34" charset="0"/>
                </a:rPr>
                <a:t>Kualitas</a:t>
              </a:r>
              <a:r>
                <a:rPr lang="en-US" sz="1400" dirty="0">
                  <a:latin typeface="Tahoma" pitchFamily="34" charset="0"/>
                  <a:cs typeface="Arial" pitchFamily="34" charset="0"/>
                </a:rPr>
                <a:t> </a:t>
              </a:r>
              <a:r>
                <a:rPr lang="en-US" sz="1400" dirty="0" err="1">
                  <a:latin typeface="Tahoma" pitchFamily="34" charset="0"/>
                  <a:cs typeface="Arial" pitchFamily="34" charset="0"/>
                </a:rPr>
                <a:t>layanan</a:t>
              </a:r>
              <a:endParaRPr lang="en-US" sz="1400" dirty="0">
                <a:latin typeface="Tahoma" pitchFamily="34" charset="0"/>
                <a:cs typeface="Arial" pitchFamily="34" charset="0"/>
              </a:endParaRPr>
            </a:p>
            <a:p>
              <a:pPr marL="169863" indent="-169863" defTabSz="457200">
                <a:spcBef>
                  <a:spcPct val="20000"/>
                </a:spcBef>
                <a:buClr>
                  <a:schemeClr val="hlink"/>
                </a:buClr>
                <a:buSzPct val="120000"/>
                <a:buFont typeface="Arial" pitchFamily="34" charset="0"/>
                <a:buChar char="•"/>
                <a:defRPr/>
              </a:pPr>
              <a:r>
                <a:rPr lang="en-US" sz="1400" dirty="0" err="1">
                  <a:latin typeface="Tahoma" pitchFamily="34" charset="0"/>
                  <a:cs typeface="Arial" pitchFamily="34" charset="0"/>
                </a:rPr>
                <a:t>Kinerja</a:t>
              </a:r>
              <a:r>
                <a:rPr lang="en-US" sz="1400" dirty="0">
                  <a:latin typeface="Tahoma" pitchFamily="34" charset="0"/>
                  <a:cs typeface="Arial" pitchFamily="34" charset="0"/>
                </a:rPr>
                <a:t> </a:t>
              </a:r>
              <a:r>
                <a:rPr lang="en-US" sz="1400" dirty="0" err="1">
                  <a:latin typeface="Tahoma" pitchFamily="34" charset="0"/>
                  <a:cs typeface="Arial" pitchFamily="34" charset="0"/>
                </a:rPr>
                <a:t>layanan</a:t>
              </a:r>
              <a:endParaRPr lang="en-US" sz="1400" dirty="0">
                <a:latin typeface="Tahoma" pitchFamily="34" charset="0"/>
                <a:cs typeface="Arial" pitchFamily="34" charset="0"/>
              </a:endParaRPr>
            </a:p>
          </p:txBody>
        </p:sp>
        <p:sp>
          <p:nvSpPr>
            <p:cNvPr id="32781" name="AutoShape 45"/>
            <p:cNvSpPr>
              <a:spLocks noChangeArrowheads="1"/>
            </p:cNvSpPr>
            <p:nvPr/>
          </p:nvSpPr>
          <p:spPr bwMode="gray">
            <a:xfrm>
              <a:off x="3692" y="3290"/>
              <a:ext cx="1363" cy="548"/>
            </a:xfrm>
            <a:prstGeom prst="roundRect">
              <a:avLst>
                <a:gd name="adj" fmla="val 40389"/>
              </a:avLst>
            </a:prstGeom>
            <a:gradFill rotWithShape="1">
              <a:gsLst>
                <a:gs pos="0">
                  <a:srgbClr val="99BACC"/>
                </a:gs>
                <a:gs pos="100000">
                  <a:schemeClr val="bg1"/>
                </a:gs>
              </a:gsLst>
              <a:lin ang="5400000" scaled="1"/>
            </a:gradFill>
            <a:ln w="9525">
              <a:noFill/>
              <a:round/>
              <a:headEnd/>
              <a:tailEnd/>
            </a:ln>
          </p:spPr>
          <p:txBody>
            <a:bodyPr wrap="none" anchor="ctr"/>
            <a:lstStyle/>
            <a:p>
              <a:endParaRPr lang="en-GB"/>
            </a:p>
          </p:txBody>
        </p:sp>
        <p:sp>
          <p:nvSpPr>
            <p:cNvPr id="32782" name="AutoShape 46"/>
            <p:cNvSpPr>
              <a:spLocks noChangeArrowheads="1"/>
            </p:cNvSpPr>
            <p:nvPr/>
          </p:nvSpPr>
          <p:spPr bwMode="gray">
            <a:xfrm>
              <a:off x="3720" y="3305"/>
              <a:ext cx="1304" cy="487"/>
            </a:xfrm>
            <a:prstGeom prst="roundRect">
              <a:avLst>
                <a:gd name="adj" fmla="val 50000"/>
              </a:avLst>
            </a:prstGeom>
            <a:gradFill rotWithShape="1">
              <a:gsLst>
                <a:gs pos="0">
                  <a:srgbClr val="C8DAD4"/>
                </a:gs>
                <a:gs pos="100000">
                  <a:srgbClr val="FFFFFF"/>
                </a:gs>
              </a:gsLst>
              <a:lin ang="5400000" scaled="1"/>
            </a:gradFill>
            <a:ln w="9525">
              <a:noFill/>
              <a:round/>
              <a:headEnd/>
              <a:tailEnd/>
            </a:ln>
          </p:spPr>
          <p:txBody>
            <a:bodyPr wrap="none" anchor="ctr"/>
            <a:lstStyle/>
            <a:p>
              <a:endParaRPr lang="en-GB"/>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defRPr/>
            </a:pPr>
            <a:r>
              <a:rPr lang="en-US" dirty="0" err="1" smtClean="0"/>
              <a:t>Kriteria</a:t>
            </a:r>
            <a:endParaRPr lang="en-US" sz="2000" dirty="0" smtClean="0"/>
          </a:p>
        </p:txBody>
      </p:sp>
      <p:grpSp>
        <p:nvGrpSpPr>
          <p:cNvPr id="2" name="Group 3"/>
          <p:cNvGrpSpPr>
            <a:grpSpLocks/>
          </p:cNvGrpSpPr>
          <p:nvPr/>
        </p:nvGrpSpPr>
        <p:grpSpPr bwMode="auto">
          <a:xfrm>
            <a:off x="1798638" y="1831975"/>
            <a:ext cx="2170112" cy="4035425"/>
            <a:chOff x="720" y="1296"/>
            <a:chExt cx="1367" cy="2542"/>
          </a:xfrm>
        </p:grpSpPr>
        <p:sp>
          <p:nvSpPr>
            <p:cNvPr id="33825" name="AutoShape 4"/>
            <p:cNvSpPr>
              <a:spLocks noChangeArrowheads="1"/>
            </p:cNvSpPr>
            <p:nvPr/>
          </p:nvSpPr>
          <p:spPr bwMode="gray">
            <a:xfrm>
              <a:off x="720" y="1490"/>
              <a:ext cx="1363" cy="1800"/>
            </a:xfrm>
            <a:prstGeom prst="roundRect">
              <a:avLst>
                <a:gd name="adj" fmla="val 17509"/>
              </a:avLst>
            </a:prstGeom>
            <a:gradFill rotWithShape="1">
              <a:gsLst>
                <a:gs pos="0">
                  <a:srgbClr val="4E91D4"/>
                </a:gs>
                <a:gs pos="100000">
                  <a:srgbClr val="3477A4"/>
                </a:gs>
              </a:gsLst>
              <a:lin ang="2700000" scaled="1"/>
            </a:gradFill>
            <a:ln w="9525">
              <a:noFill/>
              <a:round/>
              <a:headEnd/>
              <a:tailEnd/>
            </a:ln>
          </p:spPr>
          <p:txBody>
            <a:bodyPr wrap="none" anchor="ctr"/>
            <a:lstStyle/>
            <a:p>
              <a:endParaRPr lang="en-GB"/>
            </a:p>
          </p:txBody>
        </p:sp>
        <p:sp>
          <p:nvSpPr>
            <p:cNvPr id="33826" name="AutoShape 5"/>
            <p:cNvSpPr>
              <a:spLocks noChangeArrowheads="1"/>
            </p:cNvSpPr>
            <p:nvPr/>
          </p:nvSpPr>
          <p:spPr bwMode="gray">
            <a:xfrm>
              <a:off x="741" y="1495"/>
              <a:ext cx="1322" cy="1766"/>
            </a:xfrm>
            <a:prstGeom prst="roundRect">
              <a:avLst>
                <a:gd name="adj" fmla="val 16667"/>
              </a:avLst>
            </a:prstGeom>
            <a:solidFill>
              <a:srgbClr val="3CA1E6"/>
            </a:solidFill>
            <a:ln w="9525">
              <a:noFill/>
              <a:round/>
              <a:headEnd/>
              <a:tailEnd/>
            </a:ln>
          </p:spPr>
          <p:txBody>
            <a:bodyPr wrap="none" anchor="ctr"/>
            <a:lstStyle/>
            <a:p>
              <a:endParaRPr lang="en-GB"/>
            </a:p>
          </p:txBody>
        </p:sp>
        <p:sp>
          <p:nvSpPr>
            <p:cNvPr id="33827" name="AutoShape 6"/>
            <p:cNvSpPr>
              <a:spLocks noChangeArrowheads="1"/>
            </p:cNvSpPr>
            <p:nvPr/>
          </p:nvSpPr>
          <p:spPr bwMode="gray">
            <a:xfrm>
              <a:off x="752" y="2795"/>
              <a:ext cx="1304" cy="447"/>
            </a:xfrm>
            <a:prstGeom prst="roundRect">
              <a:avLst>
                <a:gd name="adj" fmla="val 50000"/>
              </a:avLst>
            </a:prstGeom>
            <a:gradFill rotWithShape="1">
              <a:gsLst>
                <a:gs pos="0">
                  <a:srgbClr val="3CA1E6">
                    <a:alpha val="0"/>
                  </a:srgbClr>
                </a:gs>
                <a:gs pos="100000">
                  <a:srgbClr val="9BCFF2"/>
                </a:gs>
              </a:gsLst>
              <a:lin ang="5400000" scaled="1"/>
            </a:gradFill>
            <a:ln w="9525">
              <a:noFill/>
              <a:round/>
              <a:headEnd/>
              <a:tailEnd/>
            </a:ln>
          </p:spPr>
          <p:txBody>
            <a:bodyPr wrap="none" anchor="ctr"/>
            <a:lstStyle/>
            <a:p>
              <a:endParaRPr lang="en-GB"/>
            </a:p>
          </p:txBody>
        </p:sp>
        <p:sp>
          <p:nvSpPr>
            <p:cNvPr id="33828" name="AutoShape 7"/>
            <p:cNvSpPr>
              <a:spLocks noChangeArrowheads="1"/>
            </p:cNvSpPr>
            <p:nvPr/>
          </p:nvSpPr>
          <p:spPr bwMode="gray">
            <a:xfrm>
              <a:off x="752" y="1509"/>
              <a:ext cx="1304" cy="446"/>
            </a:xfrm>
            <a:prstGeom prst="roundRect">
              <a:avLst>
                <a:gd name="adj" fmla="val 50000"/>
              </a:avLst>
            </a:prstGeom>
            <a:gradFill rotWithShape="1">
              <a:gsLst>
                <a:gs pos="0">
                  <a:srgbClr val="BEE0F7"/>
                </a:gs>
                <a:gs pos="100000">
                  <a:srgbClr val="3CA1E6">
                    <a:alpha val="0"/>
                  </a:srgbClr>
                </a:gs>
              </a:gsLst>
              <a:lin ang="5400000" scaled="1"/>
            </a:gradFill>
            <a:ln w="9525">
              <a:noFill/>
              <a:round/>
              <a:headEnd/>
              <a:tailEnd/>
            </a:ln>
          </p:spPr>
          <p:txBody>
            <a:bodyPr wrap="none" anchor="ctr"/>
            <a:lstStyle/>
            <a:p>
              <a:endParaRPr lang="en-GB"/>
            </a:p>
          </p:txBody>
        </p:sp>
        <p:sp>
          <p:nvSpPr>
            <p:cNvPr id="33829" name="AutoShape 8"/>
            <p:cNvSpPr>
              <a:spLocks noChangeArrowheads="1"/>
            </p:cNvSpPr>
            <p:nvPr/>
          </p:nvSpPr>
          <p:spPr bwMode="gray">
            <a:xfrm>
              <a:off x="724" y="3290"/>
              <a:ext cx="1363" cy="548"/>
            </a:xfrm>
            <a:prstGeom prst="roundRect">
              <a:avLst>
                <a:gd name="adj" fmla="val 40389"/>
              </a:avLst>
            </a:prstGeom>
            <a:gradFill rotWithShape="1">
              <a:gsLst>
                <a:gs pos="0">
                  <a:srgbClr val="729EB4"/>
                </a:gs>
                <a:gs pos="100000">
                  <a:schemeClr val="bg1"/>
                </a:gs>
              </a:gsLst>
              <a:lin ang="5400000" scaled="1"/>
            </a:gradFill>
            <a:ln w="9525">
              <a:noFill/>
              <a:round/>
              <a:headEnd/>
              <a:tailEnd/>
            </a:ln>
          </p:spPr>
          <p:txBody>
            <a:bodyPr wrap="none" anchor="ctr"/>
            <a:lstStyle/>
            <a:p>
              <a:endParaRPr lang="en-GB"/>
            </a:p>
          </p:txBody>
        </p:sp>
        <p:sp>
          <p:nvSpPr>
            <p:cNvPr id="33830" name="AutoShape 9"/>
            <p:cNvSpPr>
              <a:spLocks noChangeArrowheads="1"/>
            </p:cNvSpPr>
            <p:nvPr/>
          </p:nvSpPr>
          <p:spPr bwMode="gray">
            <a:xfrm>
              <a:off x="752" y="3305"/>
              <a:ext cx="1304" cy="487"/>
            </a:xfrm>
            <a:prstGeom prst="roundRect">
              <a:avLst>
                <a:gd name="adj" fmla="val 50000"/>
              </a:avLst>
            </a:prstGeom>
            <a:gradFill rotWithShape="1">
              <a:gsLst>
                <a:gs pos="0">
                  <a:srgbClr val="7DAFD4"/>
                </a:gs>
                <a:gs pos="100000">
                  <a:schemeClr val="bg1"/>
                </a:gs>
              </a:gsLst>
              <a:lin ang="5400000" scaled="1"/>
            </a:gradFill>
            <a:ln w="9525">
              <a:noFill/>
              <a:round/>
              <a:headEnd/>
              <a:tailEnd/>
            </a:ln>
          </p:spPr>
          <p:txBody>
            <a:bodyPr wrap="none" anchor="ctr"/>
            <a:lstStyle/>
            <a:p>
              <a:endParaRPr lang="en-GB"/>
            </a:p>
          </p:txBody>
        </p:sp>
        <p:grpSp>
          <p:nvGrpSpPr>
            <p:cNvPr id="3" name="Group 10"/>
            <p:cNvGrpSpPr>
              <a:grpSpLocks/>
            </p:cNvGrpSpPr>
            <p:nvPr/>
          </p:nvGrpSpPr>
          <p:grpSpPr bwMode="auto">
            <a:xfrm>
              <a:off x="1189" y="1296"/>
              <a:ext cx="405" cy="405"/>
              <a:chOff x="1289" y="582"/>
              <a:chExt cx="668" cy="668"/>
            </a:xfrm>
          </p:grpSpPr>
          <p:sp>
            <p:nvSpPr>
              <p:cNvPr id="33834" name="Oval 11"/>
              <p:cNvSpPr>
                <a:spLocks noChangeArrowheads="1"/>
              </p:cNvSpPr>
              <p:nvPr/>
            </p:nvSpPr>
            <p:spPr bwMode="gray">
              <a:xfrm>
                <a:off x="1289" y="582"/>
                <a:ext cx="668" cy="668"/>
              </a:xfrm>
              <a:prstGeom prst="ellipse">
                <a:avLst/>
              </a:prstGeom>
              <a:solidFill>
                <a:srgbClr val="333333"/>
              </a:solidFill>
              <a:ln w="38100" algn="ctr">
                <a:noFill/>
                <a:round/>
                <a:headEnd/>
                <a:tailEnd/>
              </a:ln>
            </p:spPr>
            <p:txBody>
              <a:bodyPr anchor="ctr">
                <a:spAutoFit/>
              </a:bodyPr>
              <a:lstStyle/>
              <a:p>
                <a:endParaRPr lang="en-GB"/>
              </a:p>
            </p:txBody>
          </p:sp>
          <p:sp>
            <p:nvSpPr>
              <p:cNvPr id="33835" name="Oval 12"/>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en-GB"/>
              </a:p>
            </p:txBody>
          </p:sp>
          <p:sp>
            <p:nvSpPr>
              <p:cNvPr id="33836" name="Oval 13"/>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en-GB"/>
              </a:p>
            </p:txBody>
          </p:sp>
          <p:sp>
            <p:nvSpPr>
              <p:cNvPr id="33837" name="Oval 14"/>
              <p:cNvSpPr>
                <a:spLocks noChangeArrowheads="1"/>
              </p:cNvSpPr>
              <p:nvPr/>
            </p:nvSpPr>
            <p:spPr bwMode="gray">
              <a:xfrm>
                <a:off x="1311" y="597"/>
                <a:ext cx="600" cy="589"/>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en-GB"/>
              </a:p>
            </p:txBody>
          </p:sp>
          <p:sp>
            <p:nvSpPr>
              <p:cNvPr id="33838" name="Oval 15"/>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en-GB"/>
              </a:p>
            </p:txBody>
          </p:sp>
        </p:grpSp>
        <p:sp>
          <p:nvSpPr>
            <p:cNvPr id="33832" name="Text Box 16"/>
            <p:cNvSpPr txBox="1">
              <a:spLocks noChangeArrowheads="1"/>
            </p:cNvSpPr>
            <p:nvPr/>
          </p:nvSpPr>
          <p:spPr bwMode="gray">
            <a:xfrm>
              <a:off x="1276" y="1354"/>
              <a:ext cx="214" cy="291"/>
            </a:xfrm>
            <a:prstGeom prst="rect">
              <a:avLst/>
            </a:prstGeom>
            <a:noFill/>
            <a:ln w="9525" algn="ctr">
              <a:noFill/>
              <a:miter lim="800000"/>
              <a:headEnd/>
              <a:tailEnd/>
            </a:ln>
          </p:spPr>
          <p:txBody>
            <a:bodyPr wrap="none">
              <a:spAutoFit/>
            </a:bodyPr>
            <a:lstStyle/>
            <a:p>
              <a:pPr algn="ctr"/>
              <a:r>
                <a:rPr lang="en-US" sz="2400" b="1" smtClean="0">
                  <a:solidFill>
                    <a:srgbClr val="000000"/>
                  </a:solidFill>
                </a:rPr>
                <a:t>4</a:t>
              </a:r>
              <a:endParaRPr lang="en-US" b="1"/>
            </a:p>
          </p:txBody>
        </p:sp>
        <p:sp>
          <p:nvSpPr>
            <p:cNvPr id="78865" name="Text Box 17"/>
            <p:cNvSpPr txBox="1">
              <a:spLocks noChangeArrowheads="1"/>
            </p:cNvSpPr>
            <p:nvPr/>
          </p:nvSpPr>
          <p:spPr bwMode="gray">
            <a:xfrm>
              <a:off x="768" y="1776"/>
              <a:ext cx="1296" cy="655"/>
            </a:xfrm>
            <a:prstGeom prst="rect">
              <a:avLst/>
            </a:prstGeom>
            <a:noFill/>
            <a:ln w="9525" algn="ctr">
              <a:noFill/>
              <a:miter lim="800000"/>
              <a:headEnd/>
              <a:tailEnd/>
            </a:ln>
            <a:effectLst/>
          </p:spPr>
          <p:txBody>
            <a:bodyPr>
              <a:spAutoFit/>
            </a:bodyPr>
            <a:lstStyle/>
            <a:p>
              <a:pPr defTabSz="457200">
                <a:spcBef>
                  <a:spcPct val="20000"/>
                </a:spcBef>
                <a:buClr>
                  <a:schemeClr val="hlink"/>
                </a:buClr>
                <a:buSzPct val="120000"/>
                <a:defRPr/>
              </a:pPr>
              <a:r>
                <a:rPr lang="en-US" sz="1400" dirty="0">
                  <a:latin typeface="Tahoma" pitchFamily="34" charset="0"/>
                  <a:cs typeface="Arial" pitchFamily="34" charset="0"/>
                </a:rPr>
                <a:t>PROSES PERUBAHAN</a:t>
              </a:r>
            </a:p>
            <a:p>
              <a:pPr defTabSz="457200">
                <a:spcBef>
                  <a:spcPct val="20000"/>
                </a:spcBef>
                <a:buClr>
                  <a:schemeClr val="hlink"/>
                </a:buClr>
                <a:buSzPct val="120000"/>
                <a:defRPr/>
              </a:pPr>
              <a:endParaRPr lang="en-US" sz="1400" dirty="0">
                <a:latin typeface="Tahoma" pitchFamily="34" charset="0"/>
                <a:cs typeface="Arial" pitchFamily="34" charset="0"/>
              </a:endParaRPr>
            </a:p>
            <a:p>
              <a:pPr marL="225425" indent="-225425" defTabSz="457200">
                <a:spcBef>
                  <a:spcPct val="20000"/>
                </a:spcBef>
                <a:buClr>
                  <a:schemeClr val="hlink"/>
                </a:buClr>
                <a:buSzPct val="120000"/>
                <a:buFont typeface="Arial" pitchFamily="34" charset="0"/>
                <a:buChar char="•"/>
                <a:defRPr/>
              </a:pPr>
              <a:r>
                <a:rPr lang="en-US" sz="1400" dirty="0" err="1">
                  <a:latin typeface="Tahoma" pitchFamily="34" charset="0"/>
                  <a:cs typeface="Arial" pitchFamily="34" charset="0"/>
                </a:rPr>
                <a:t>Perubahan</a:t>
              </a:r>
              <a:r>
                <a:rPr lang="en-US" sz="1400" dirty="0">
                  <a:latin typeface="Tahoma" pitchFamily="34" charset="0"/>
                  <a:cs typeface="Arial" pitchFamily="34" charset="0"/>
                </a:rPr>
                <a:t> </a:t>
              </a:r>
              <a:r>
                <a:rPr lang="en-US" sz="1400" dirty="0" err="1">
                  <a:latin typeface="Tahoma" pitchFamily="34" charset="0"/>
                  <a:cs typeface="Arial" pitchFamily="34" charset="0"/>
                </a:rPr>
                <a:t>manajemen</a:t>
              </a:r>
              <a:r>
                <a:rPr lang="en-US" sz="1400" dirty="0">
                  <a:latin typeface="Tahoma" pitchFamily="34" charset="0"/>
                  <a:cs typeface="Arial" pitchFamily="34" charset="0"/>
                </a:rPr>
                <a:t> </a:t>
              </a:r>
              <a:r>
                <a:rPr lang="en-US" sz="1400" dirty="0" err="1">
                  <a:latin typeface="Tahoma" pitchFamily="34" charset="0"/>
                  <a:cs typeface="Arial" pitchFamily="34" charset="0"/>
                </a:rPr>
                <a:t>layanan</a:t>
              </a:r>
              <a:endParaRPr lang="en-US" sz="1400" dirty="0">
                <a:latin typeface="Tahoma" pitchFamily="34" charset="0"/>
                <a:cs typeface="Arial" pitchFamily="34" charset="0"/>
              </a:endParaRPr>
            </a:p>
          </p:txBody>
        </p:sp>
      </p:grpSp>
      <p:grpSp>
        <p:nvGrpSpPr>
          <p:cNvPr id="4" name="Group 18"/>
          <p:cNvGrpSpPr>
            <a:grpSpLocks/>
          </p:cNvGrpSpPr>
          <p:nvPr/>
        </p:nvGrpSpPr>
        <p:grpSpPr bwMode="auto">
          <a:xfrm>
            <a:off x="4160838" y="1831975"/>
            <a:ext cx="2166937" cy="4035425"/>
            <a:chOff x="2208" y="1296"/>
            <a:chExt cx="1365" cy="2542"/>
          </a:xfrm>
        </p:grpSpPr>
        <p:sp>
          <p:nvSpPr>
            <p:cNvPr id="33812" name="AutoShape 19"/>
            <p:cNvSpPr>
              <a:spLocks noChangeArrowheads="1"/>
            </p:cNvSpPr>
            <p:nvPr/>
          </p:nvSpPr>
          <p:spPr bwMode="gray">
            <a:xfrm>
              <a:off x="2208" y="1490"/>
              <a:ext cx="1363" cy="1800"/>
            </a:xfrm>
            <a:prstGeom prst="roundRect">
              <a:avLst>
                <a:gd name="adj" fmla="val 17509"/>
              </a:avLst>
            </a:prstGeom>
            <a:gradFill rotWithShape="1">
              <a:gsLst>
                <a:gs pos="0">
                  <a:srgbClr val="34B034"/>
                </a:gs>
                <a:gs pos="100000">
                  <a:srgbClr val="3F8B4A"/>
                </a:gs>
              </a:gsLst>
              <a:lin ang="2700000" scaled="1"/>
            </a:gradFill>
            <a:ln w="9525">
              <a:noFill/>
              <a:round/>
              <a:headEnd/>
              <a:tailEnd/>
            </a:ln>
          </p:spPr>
          <p:txBody>
            <a:bodyPr wrap="none" anchor="ctr"/>
            <a:lstStyle/>
            <a:p>
              <a:endParaRPr lang="en-GB"/>
            </a:p>
          </p:txBody>
        </p:sp>
        <p:sp>
          <p:nvSpPr>
            <p:cNvPr id="33813" name="AutoShape 20"/>
            <p:cNvSpPr>
              <a:spLocks noChangeArrowheads="1"/>
            </p:cNvSpPr>
            <p:nvPr/>
          </p:nvSpPr>
          <p:spPr bwMode="gray">
            <a:xfrm>
              <a:off x="2229" y="1495"/>
              <a:ext cx="1322" cy="1766"/>
            </a:xfrm>
            <a:prstGeom prst="roundRect">
              <a:avLst>
                <a:gd name="adj" fmla="val 16667"/>
              </a:avLst>
            </a:prstGeom>
            <a:solidFill>
              <a:srgbClr val="73E77E"/>
            </a:solidFill>
            <a:ln w="9525">
              <a:noFill/>
              <a:round/>
              <a:headEnd/>
              <a:tailEnd/>
            </a:ln>
          </p:spPr>
          <p:txBody>
            <a:bodyPr wrap="none" anchor="ctr"/>
            <a:lstStyle/>
            <a:p>
              <a:endParaRPr lang="en-GB"/>
            </a:p>
          </p:txBody>
        </p:sp>
        <p:sp>
          <p:nvSpPr>
            <p:cNvPr id="33814" name="AutoShape 21"/>
            <p:cNvSpPr>
              <a:spLocks noChangeArrowheads="1"/>
            </p:cNvSpPr>
            <p:nvPr/>
          </p:nvSpPr>
          <p:spPr bwMode="gray">
            <a:xfrm>
              <a:off x="2240" y="2795"/>
              <a:ext cx="1304" cy="447"/>
            </a:xfrm>
            <a:prstGeom prst="roundRect">
              <a:avLst>
                <a:gd name="adj" fmla="val 50000"/>
              </a:avLst>
            </a:prstGeom>
            <a:gradFill rotWithShape="1">
              <a:gsLst>
                <a:gs pos="0">
                  <a:srgbClr val="73E77E"/>
                </a:gs>
                <a:gs pos="100000">
                  <a:srgbClr val="B3F2B9"/>
                </a:gs>
              </a:gsLst>
              <a:lin ang="5400000" scaled="1"/>
            </a:gradFill>
            <a:ln w="9525">
              <a:noFill/>
              <a:round/>
              <a:headEnd/>
              <a:tailEnd/>
            </a:ln>
          </p:spPr>
          <p:txBody>
            <a:bodyPr wrap="none" anchor="ctr"/>
            <a:lstStyle/>
            <a:p>
              <a:endParaRPr lang="en-GB"/>
            </a:p>
          </p:txBody>
        </p:sp>
        <p:sp>
          <p:nvSpPr>
            <p:cNvPr id="33815" name="AutoShape 22"/>
            <p:cNvSpPr>
              <a:spLocks noChangeArrowheads="1"/>
            </p:cNvSpPr>
            <p:nvPr/>
          </p:nvSpPr>
          <p:spPr bwMode="gray">
            <a:xfrm>
              <a:off x="2240" y="1509"/>
              <a:ext cx="1304" cy="446"/>
            </a:xfrm>
            <a:prstGeom prst="roundRect">
              <a:avLst>
                <a:gd name="adj" fmla="val 50000"/>
              </a:avLst>
            </a:prstGeom>
            <a:gradFill rotWithShape="1">
              <a:gsLst>
                <a:gs pos="0">
                  <a:srgbClr val="D0F7D4"/>
                </a:gs>
                <a:gs pos="100000">
                  <a:srgbClr val="73E77E"/>
                </a:gs>
              </a:gsLst>
              <a:lin ang="5400000" scaled="1"/>
            </a:gradFill>
            <a:ln w="9525">
              <a:noFill/>
              <a:round/>
              <a:headEnd/>
              <a:tailEnd/>
            </a:ln>
          </p:spPr>
          <p:txBody>
            <a:bodyPr wrap="none" anchor="ctr"/>
            <a:lstStyle/>
            <a:p>
              <a:endParaRPr lang="en-GB"/>
            </a:p>
          </p:txBody>
        </p:sp>
        <p:sp>
          <p:nvSpPr>
            <p:cNvPr id="33816" name="Oval 23"/>
            <p:cNvSpPr>
              <a:spLocks noChangeArrowheads="1"/>
            </p:cNvSpPr>
            <p:nvPr/>
          </p:nvSpPr>
          <p:spPr bwMode="gray">
            <a:xfrm>
              <a:off x="2677" y="1296"/>
              <a:ext cx="405" cy="405"/>
            </a:xfrm>
            <a:prstGeom prst="ellipse">
              <a:avLst/>
            </a:prstGeom>
            <a:solidFill>
              <a:srgbClr val="333333"/>
            </a:solidFill>
            <a:ln w="38100" algn="ctr">
              <a:noFill/>
              <a:round/>
              <a:headEnd/>
              <a:tailEnd/>
            </a:ln>
          </p:spPr>
          <p:txBody>
            <a:bodyPr anchor="ctr">
              <a:spAutoFit/>
            </a:bodyPr>
            <a:lstStyle/>
            <a:p>
              <a:endParaRPr lang="en-GB"/>
            </a:p>
          </p:txBody>
        </p:sp>
        <p:sp>
          <p:nvSpPr>
            <p:cNvPr id="33817" name="Oval 24"/>
            <p:cNvSpPr>
              <a:spLocks noChangeArrowheads="1"/>
            </p:cNvSpPr>
            <p:nvPr/>
          </p:nvSpPr>
          <p:spPr bwMode="gray">
            <a:xfrm>
              <a:off x="2681" y="1299"/>
              <a:ext cx="392" cy="392"/>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en-GB"/>
            </a:p>
          </p:txBody>
        </p:sp>
        <p:sp>
          <p:nvSpPr>
            <p:cNvPr id="33818" name="Oval 25"/>
            <p:cNvSpPr>
              <a:spLocks noChangeArrowheads="1"/>
            </p:cNvSpPr>
            <p:nvPr/>
          </p:nvSpPr>
          <p:spPr bwMode="gray">
            <a:xfrm>
              <a:off x="2686" y="1301"/>
              <a:ext cx="383" cy="383"/>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en-GB"/>
            </a:p>
          </p:txBody>
        </p:sp>
        <p:sp>
          <p:nvSpPr>
            <p:cNvPr id="33819" name="Oval 26"/>
            <p:cNvSpPr>
              <a:spLocks noChangeArrowheads="1"/>
            </p:cNvSpPr>
            <p:nvPr/>
          </p:nvSpPr>
          <p:spPr bwMode="gray">
            <a:xfrm>
              <a:off x="2690" y="1305"/>
              <a:ext cx="364" cy="357"/>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en-GB"/>
            </a:p>
          </p:txBody>
        </p:sp>
        <p:sp>
          <p:nvSpPr>
            <p:cNvPr id="33821" name="Text Box 28"/>
            <p:cNvSpPr txBox="1">
              <a:spLocks noChangeArrowheads="1"/>
            </p:cNvSpPr>
            <p:nvPr/>
          </p:nvSpPr>
          <p:spPr bwMode="gray">
            <a:xfrm>
              <a:off x="2764" y="1354"/>
              <a:ext cx="214" cy="291"/>
            </a:xfrm>
            <a:prstGeom prst="rect">
              <a:avLst/>
            </a:prstGeom>
            <a:noFill/>
            <a:ln w="9525" algn="ctr">
              <a:noFill/>
              <a:miter lim="800000"/>
              <a:headEnd/>
              <a:tailEnd/>
            </a:ln>
          </p:spPr>
          <p:txBody>
            <a:bodyPr wrap="none">
              <a:spAutoFit/>
            </a:bodyPr>
            <a:lstStyle/>
            <a:p>
              <a:pPr algn="ctr"/>
              <a:r>
                <a:rPr lang="en-US" sz="2400" b="1" smtClean="0"/>
                <a:t>5</a:t>
              </a:r>
              <a:endParaRPr lang="en-US" sz="2400" b="1"/>
            </a:p>
          </p:txBody>
        </p:sp>
        <p:sp>
          <p:nvSpPr>
            <p:cNvPr id="78877" name="Text Box 29"/>
            <p:cNvSpPr txBox="1">
              <a:spLocks noChangeArrowheads="1"/>
            </p:cNvSpPr>
            <p:nvPr/>
          </p:nvSpPr>
          <p:spPr bwMode="gray">
            <a:xfrm>
              <a:off x="2256" y="1776"/>
              <a:ext cx="1296" cy="682"/>
            </a:xfrm>
            <a:prstGeom prst="rect">
              <a:avLst/>
            </a:prstGeom>
            <a:noFill/>
            <a:ln w="9525" algn="ctr">
              <a:noFill/>
              <a:miter lim="800000"/>
              <a:headEnd/>
              <a:tailEnd/>
            </a:ln>
            <a:effectLst/>
          </p:spPr>
          <p:txBody>
            <a:bodyPr>
              <a:spAutoFit/>
            </a:bodyPr>
            <a:lstStyle/>
            <a:p>
              <a:pPr marL="360363" indent="-360363" defTabSz="457200">
                <a:spcBef>
                  <a:spcPct val="20000"/>
                </a:spcBef>
                <a:buClr>
                  <a:schemeClr val="hlink"/>
                </a:buClr>
                <a:buSzPct val="120000"/>
                <a:defRPr/>
              </a:pPr>
              <a:r>
                <a:rPr lang="en-US" sz="1400" dirty="0">
                  <a:latin typeface="Tahoma" pitchFamily="34" charset="0"/>
                  <a:cs typeface="Arial" pitchFamily="34" charset="0"/>
                </a:rPr>
                <a:t>INVESTASI  IT</a:t>
              </a:r>
            </a:p>
            <a:p>
              <a:pPr marL="360363" indent="-360363" defTabSz="457200">
                <a:spcBef>
                  <a:spcPct val="20000"/>
                </a:spcBef>
                <a:buClr>
                  <a:schemeClr val="hlink"/>
                </a:buClr>
                <a:buSzPct val="120000"/>
                <a:defRPr/>
              </a:pPr>
              <a:endParaRPr lang="en-US" sz="1400" dirty="0">
                <a:latin typeface="Tahoma" pitchFamily="34" charset="0"/>
                <a:cs typeface="Arial" pitchFamily="34" charset="0"/>
              </a:endParaRPr>
            </a:p>
            <a:p>
              <a:pPr marL="225425" indent="-225425" defTabSz="457200">
                <a:spcBef>
                  <a:spcPct val="20000"/>
                </a:spcBef>
                <a:buClr>
                  <a:schemeClr val="hlink"/>
                </a:buClr>
                <a:buSzPct val="120000"/>
                <a:buFont typeface="Arial" pitchFamily="34" charset="0"/>
                <a:buChar char="•"/>
                <a:defRPr/>
              </a:pPr>
              <a:r>
                <a:rPr lang="en-US" sz="1400" dirty="0" err="1">
                  <a:latin typeface="Tahoma" pitchFamily="34" charset="0"/>
                  <a:cs typeface="Arial" pitchFamily="34" charset="0"/>
                </a:rPr>
                <a:t>Besaran</a:t>
              </a:r>
              <a:r>
                <a:rPr lang="en-US" sz="1400" dirty="0">
                  <a:latin typeface="Tahoma" pitchFamily="34" charset="0"/>
                  <a:cs typeface="Arial" pitchFamily="34" charset="0"/>
                </a:rPr>
                <a:t> </a:t>
              </a:r>
              <a:r>
                <a:rPr lang="en-US" sz="1400" dirty="0" err="1">
                  <a:latin typeface="Tahoma" pitchFamily="34" charset="0"/>
                  <a:cs typeface="Arial" pitchFamily="34" charset="0"/>
                </a:rPr>
                <a:t>investasi</a:t>
              </a:r>
              <a:endParaRPr lang="en-US" sz="1400" dirty="0">
                <a:latin typeface="Tahoma" pitchFamily="34" charset="0"/>
                <a:cs typeface="Arial" pitchFamily="34" charset="0"/>
              </a:endParaRPr>
            </a:p>
            <a:p>
              <a:pPr marL="225425" indent="-225425" defTabSz="457200">
                <a:spcBef>
                  <a:spcPct val="20000"/>
                </a:spcBef>
                <a:buClr>
                  <a:schemeClr val="hlink"/>
                </a:buClr>
                <a:buSzPct val="120000"/>
                <a:buFont typeface="Arial" pitchFamily="34" charset="0"/>
                <a:buChar char="•"/>
                <a:defRPr/>
              </a:pPr>
              <a:r>
                <a:rPr lang="en-US" sz="1400" dirty="0" err="1">
                  <a:latin typeface="Tahoma" pitchFamily="34" charset="0"/>
                  <a:cs typeface="Arial" pitchFamily="34" charset="0"/>
                </a:rPr>
                <a:t>Efektifitas</a:t>
              </a:r>
              <a:r>
                <a:rPr lang="en-US" sz="1400" dirty="0">
                  <a:latin typeface="Tahoma" pitchFamily="34" charset="0"/>
                  <a:cs typeface="Arial" pitchFamily="34" charset="0"/>
                </a:rPr>
                <a:t> </a:t>
              </a:r>
              <a:r>
                <a:rPr lang="en-US" sz="1400" dirty="0" err="1">
                  <a:latin typeface="Tahoma" pitchFamily="34" charset="0"/>
                  <a:cs typeface="Arial" pitchFamily="34" charset="0"/>
                </a:rPr>
                <a:t>investasi</a:t>
              </a:r>
              <a:endParaRPr lang="en-US" sz="1400" dirty="0">
                <a:latin typeface="Tahoma" pitchFamily="34" charset="0"/>
                <a:cs typeface="Arial" pitchFamily="34" charset="0"/>
              </a:endParaRPr>
            </a:p>
          </p:txBody>
        </p:sp>
        <p:sp>
          <p:nvSpPr>
            <p:cNvPr id="33823" name="AutoShape 30"/>
            <p:cNvSpPr>
              <a:spLocks noChangeArrowheads="1"/>
            </p:cNvSpPr>
            <p:nvPr/>
          </p:nvSpPr>
          <p:spPr bwMode="gray">
            <a:xfrm>
              <a:off x="2210" y="3290"/>
              <a:ext cx="1363" cy="548"/>
            </a:xfrm>
            <a:prstGeom prst="roundRect">
              <a:avLst>
                <a:gd name="adj" fmla="val 40389"/>
              </a:avLst>
            </a:prstGeom>
            <a:gradFill rotWithShape="1">
              <a:gsLst>
                <a:gs pos="0">
                  <a:srgbClr val="58A4AE"/>
                </a:gs>
                <a:gs pos="100000">
                  <a:schemeClr val="bg1"/>
                </a:gs>
              </a:gsLst>
              <a:lin ang="5400000" scaled="1"/>
            </a:gradFill>
            <a:ln w="9525">
              <a:noFill/>
              <a:round/>
              <a:headEnd/>
              <a:tailEnd/>
            </a:ln>
          </p:spPr>
          <p:txBody>
            <a:bodyPr wrap="none" anchor="ctr"/>
            <a:lstStyle/>
            <a:p>
              <a:endParaRPr lang="en-GB"/>
            </a:p>
          </p:txBody>
        </p:sp>
        <p:sp>
          <p:nvSpPr>
            <p:cNvPr id="33824" name="AutoShape 31"/>
            <p:cNvSpPr>
              <a:spLocks noChangeArrowheads="1"/>
            </p:cNvSpPr>
            <p:nvPr/>
          </p:nvSpPr>
          <p:spPr bwMode="gray">
            <a:xfrm>
              <a:off x="2238" y="3305"/>
              <a:ext cx="1304" cy="487"/>
            </a:xfrm>
            <a:prstGeom prst="roundRect">
              <a:avLst>
                <a:gd name="adj" fmla="val 50000"/>
              </a:avLst>
            </a:prstGeom>
            <a:gradFill rotWithShape="1">
              <a:gsLst>
                <a:gs pos="0">
                  <a:srgbClr val="72B2BB"/>
                </a:gs>
                <a:gs pos="100000">
                  <a:schemeClr val="bg1"/>
                </a:gs>
              </a:gsLst>
              <a:lin ang="5400000" scaled="1"/>
            </a:gradFill>
            <a:ln w="9525">
              <a:noFill/>
              <a:round/>
              <a:headEnd/>
              <a:tailEnd/>
            </a:ln>
          </p:spPr>
          <p:txBody>
            <a:bodyPr wrap="none" anchor="ctr"/>
            <a:lstStyle/>
            <a:p>
              <a:endParaRPr lang="en-GB"/>
            </a:p>
          </p:txBody>
        </p:sp>
      </p:grpSp>
      <p:grpSp>
        <p:nvGrpSpPr>
          <p:cNvPr id="5" name="Group 32"/>
          <p:cNvGrpSpPr>
            <a:grpSpLocks/>
          </p:cNvGrpSpPr>
          <p:nvPr/>
        </p:nvGrpSpPr>
        <p:grpSpPr bwMode="auto">
          <a:xfrm>
            <a:off x="6516688" y="1831975"/>
            <a:ext cx="2170112" cy="4035425"/>
            <a:chOff x="3692" y="1296"/>
            <a:chExt cx="1367" cy="2542"/>
          </a:xfrm>
        </p:grpSpPr>
        <p:sp>
          <p:nvSpPr>
            <p:cNvPr id="33798" name="AutoShape 33"/>
            <p:cNvSpPr>
              <a:spLocks noChangeArrowheads="1"/>
            </p:cNvSpPr>
            <p:nvPr/>
          </p:nvSpPr>
          <p:spPr bwMode="gray">
            <a:xfrm>
              <a:off x="3696" y="1490"/>
              <a:ext cx="1363" cy="1800"/>
            </a:xfrm>
            <a:prstGeom prst="roundRect">
              <a:avLst>
                <a:gd name="adj" fmla="val 17509"/>
              </a:avLst>
            </a:prstGeom>
            <a:gradFill rotWithShape="1">
              <a:gsLst>
                <a:gs pos="0">
                  <a:srgbClr val="B59F43"/>
                </a:gs>
                <a:gs pos="100000">
                  <a:srgbClr val="8F8849"/>
                </a:gs>
              </a:gsLst>
              <a:lin ang="2700000" scaled="1"/>
            </a:gradFill>
            <a:ln w="9525">
              <a:noFill/>
              <a:round/>
              <a:headEnd/>
              <a:tailEnd/>
            </a:ln>
          </p:spPr>
          <p:txBody>
            <a:bodyPr wrap="none" anchor="ctr"/>
            <a:lstStyle/>
            <a:p>
              <a:endParaRPr lang="en-GB"/>
            </a:p>
          </p:txBody>
        </p:sp>
        <p:sp>
          <p:nvSpPr>
            <p:cNvPr id="33799" name="AutoShape 34"/>
            <p:cNvSpPr>
              <a:spLocks noChangeArrowheads="1"/>
            </p:cNvSpPr>
            <p:nvPr/>
          </p:nvSpPr>
          <p:spPr bwMode="gray">
            <a:xfrm>
              <a:off x="3717" y="1495"/>
              <a:ext cx="1322" cy="1766"/>
            </a:xfrm>
            <a:prstGeom prst="roundRect">
              <a:avLst>
                <a:gd name="adj" fmla="val 16667"/>
              </a:avLst>
            </a:prstGeom>
            <a:solidFill>
              <a:srgbClr val="E9E065"/>
            </a:solidFill>
            <a:ln w="9525">
              <a:noFill/>
              <a:round/>
              <a:headEnd/>
              <a:tailEnd/>
            </a:ln>
          </p:spPr>
          <p:txBody>
            <a:bodyPr wrap="none" anchor="ctr"/>
            <a:lstStyle/>
            <a:p>
              <a:endParaRPr lang="en-GB"/>
            </a:p>
          </p:txBody>
        </p:sp>
        <p:sp>
          <p:nvSpPr>
            <p:cNvPr id="33800" name="AutoShape 35"/>
            <p:cNvSpPr>
              <a:spLocks noChangeArrowheads="1"/>
            </p:cNvSpPr>
            <p:nvPr/>
          </p:nvSpPr>
          <p:spPr bwMode="gray">
            <a:xfrm>
              <a:off x="3728" y="2795"/>
              <a:ext cx="1304" cy="447"/>
            </a:xfrm>
            <a:prstGeom prst="roundRect">
              <a:avLst>
                <a:gd name="adj" fmla="val 50000"/>
              </a:avLst>
            </a:prstGeom>
            <a:gradFill rotWithShape="1">
              <a:gsLst>
                <a:gs pos="0">
                  <a:srgbClr val="E9E065"/>
                </a:gs>
                <a:gs pos="100000">
                  <a:srgbClr val="F2EDA6"/>
                </a:gs>
              </a:gsLst>
              <a:lin ang="5400000" scaled="1"/>
            </a:gradFill>
            <a:ln w="9525">
              <a:noFill/>
              <a:round/>
              <a:headEnd/>
              <a:tailEnd/>
            </a:ln>
          </p:spPr>
          <p:txBody>
            <a:bodyPr wrap="none" anchor="ctr"/>
            <a:lstStyle/>
            <a:p>
              <a:endParaRPr lang="en-GB"/>
            </a:p>
          </p:txBody>
        </p:sp>
        <p:sp>
          <p:nvSpPr>
            <p:cNvPr id="33801" name="AutoShape 36"/>
            <p:cNvSpPr>
              <a:spLocks noChangeArrowheads="1"/>
            </p:cNvSpPr>
            <p:nvPr/>
          </p:nvSpPr>
          <p:spPr bwMode="gray">
            <a:xfrm>
              <a:off x="3728" y="1509"/>
              <a:ext cx="1304" cy="446"/>
            </a:xfrm>
            <a:prstGeom prst="roundRect">
              <a:avLst>
                <a:gd name="adj" fmla="val 50000"/>
              </a:avLst>
            </a:prstGeom>
            <a:gradFill rotWithShape="1">
              <a:gsLst>
                <a:gs pos="0">
                  <a:srgbClr val="F8F5CC"/>
                </a:gs>
                <a:gs pos="100000">
                  <a:srgbClr val="E9E065"/>
                </a:gs>
              </a:gsLst>
              <a:lin ang="5400000" scaled="1"/>
            </a:gradFill>
            <a:ln w="9525">
              <a:noFill/>
              <a:round/>
              <a:headEnd/>
              <a:tailEnd/>
            </a:ln>
          </p:spPr>
          <p:txBody>
            <a:bodyPr wrap="none" anchor="ctr"/>
            <a:lstStyle/>
            <a:p>
              <a:endParaRPr lang="en-GB"/>
            </a:p>
          </p:txBody>
        </p:sp>
        <p:grpSp>
          <p:nvGrpSpPr>
            <p:cNvPr id="6" name="Group 37"/>
            <p:cNvGrpSpPr>
              <a:grpSpLocks/>
            </p:cNvGrpSpPr>
            <p:nvPr/>
          </p:nvGrpSpPr>
          <p:grpSpPr bwMode="auto">
            <a:xfrm>
              <a:off x="4165" y="1296"/>
              <a:ext cx="405" cy="405"/>
              <a:chOff x="1289" y="582"/>
              <a:chExt cx="668" cy="668"/>
            </a:xfrm>
          </p:grpSpPr>
          <p:sp>
            <p:nvSpPr>
              <p:cNvPr id="33807" name="Oval 38"/>
              <p:cNvSpPr>
                <a:spLocks noChangeArrowheads="1"/>
              </p:cNvSpPr>
              <p:nvPr/>
            </p:nvSpPr>
            <p:spPr bwMode="gray">
              <a:xfrm>
                <a:off x="1289" y="582"/>
                <a:ext cx="668" cy="668"/>
              </a:xfrm>
              <a:prstGeom prst="ellipse">
                <a:avLst/>
              </a:prstGeom>
              <a:solidFill>
                <a:srgbClr val="333333"/>
              </a:solidFill>
              <a:ln w="38100" algn="ctr">
                <a:noFill/>
                <a:round/>
                <a:headEnd/>
                <a:tailEnd/>
              </a:ln>
            </p:spPr>
            <p:txBody>
              <a:bodyPr anchor="ctr">
                <a:spAutoFit/>
              </a:bodyPr>
              <a:lstStyle/>
              <a:p>
                <a:endParaRPr lang="en-GB"/>
              </a:p>
            </p:txBody>
          </p:sp>
          <p:sp>
            <p:nvSpPr>
              <p:cNvPr id="33808" name="Oval 39"/>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en-GB"/>
              </a:p>
            </p:txBody>
          </p:sp>
          <p:sp>
            <p:nvSpPr>
              <p:cNvPr id="33809" name="Oval 40"/>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en-GB"/>
              </a:p>
            </p:txBody>
          </p:sp>
          <p:sp>
            <p:nvSpPr>
              <p:cNvPr id="33810" name="Oval 41"/>
              <p:cNvSpPr>
                <a:spLocks noChangeArrowheads="1"/>
              </p:cNvSpPr>
              <p:nvPr/>
            </p:nvSpPr>
            <p:spPr bwMode="gray">
              <a:xfrm>
                <a:off x="1311" y="597"/>
                <a:ext cx="600" cy="589"/>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en-GB"/>
              </a:p>
            </p:txBody>
          </p:sp>
          <p:sp>
            <p:nvSpPr>
              <p:cNvPr id="33811" name="Oval 42"/>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en-GB"/>
              </a:p>
            </p:txBody>
          </p:sp>
        </p:grpSp>
        <p:sp>
          <p:nvSpPr>
            <p:cNvPr id="33803" name="Text Box 43"/>
            <p:cNvSpPr txBox="1">
              <a:spLocks noChangeArrowheads="1"/>
            </p:cNvSpPr>
            <p:nvPr/>
          </p:nvSpPr>
          <p:spPr bwMode="gray">
            <a:xfrm>
              <a:off x="4252" y="1354"/>
              <a:ext cx="214" cy="291"/>
            </a:xfrm>
            <a:prstGeom prst="rect">
              <a:avLst/>
            </a:prstGeom>
            <a:noFill/>
            <a:ln w="9525" algn="ctr">
              <a:noFill/>
              <a:miter lim="800000"/>
              <a:headEnd/>
              <a:tailEnd/>
            </a:ln>
          </p:spPr>
          <p:txBody>
            <a:bodyPr wrap="none">
              <a:spAutoFit/>
            </a:bodyPr>
            <a:lstStyle/>
            <a:p>
              <a:pPr algn="ctr"/>
              <a:r>
                <a:rPr lang="en-US" sz="2400" smtClean="0">
                  <a:solidFill>
                    <a:srgbClr val="000000"/>
                  </a:solidFill>
                </a:rPr>
                <a:t>6</a:t>
              </a:r>
              <a:endParaRPr lang="en-US"/>
            </a:p>
          </p:txBody>
        </p:sp>
        <p:sp>
          <p:nvSpPr>
            <p:cNvPr id="78892" name="Text Box 44"/>
            <p:cNvSpPr txBox="1">
              <a:spLocks noChangeArrowheads="1"/>
            </p:cNvSpPr>
            <p:nvPr/>
          </p:nvSpPr>
          <p:spPr bwMode="gray">
            <a:xfrm>
              <a:off x="3744" y="1776"/>
              <a:ext cx="1296" cy="818"/>
            </a:xfrm>
            <a:prstGeom prst="rect">
              <a:avLst/>
            </a:prstGeom>
            <a:noFill/>
            <a:ln w="9525" algn="ctr">
              <a:noFill/>
              <a:miter lim="800000"/>
              <a:headEnd/>
              <a:tailEnd/>
            </a:ln>
            <a:effectLst/>
          </p:spPr>
          <p:txBody>
            <a:bodyPr>
              <a:spAutoFit/>
            </a:bodyPr>
            <a:lstStyle/>
            <a:p>
              <a:pPr marL="360363" indent="-360363" defTabSz="457200">
                <a:spcBef>
                  <a:spcPct val="20000"/>
                </a:spcBef>
                <a:buClr>
                  <a:schemeClr val="hlink"/>
                </a:buClr>
                <a:buSzPct val="120000"/>
                <a:defRPr/>
              </a:pPr>
              <a:r>
                <a:rPr lang="en-US" sz="1400" dirty="0">
                  <a:latin typeface="Tahoma" pitchFamily="34" charset="0"/>
                  <a:cs typeface="Arial" pitchFamily="34" charset="0"/>
                </a:rPr>
                <a:t>KOLABORASI</a:t>
              </a:r>
            </a:p>
            <a:p>
              <a:pPr marL="360363" indent="-360363" defTabSz="457200">
                <a:spcBef>
                  <a:spcPct val="20000"/>
                </a:spcBef>
                <a:buClr>
                  <a:schemeClr val="hlink"/>
                </a:buClr>
                <a:buSzPct val="120000"/>
                <a:defRPr/>
              </a:pPr>
              <a:endParaRPr lang="en-US" sz="1400" dirty="0">
                <a:latin typeface="Tahoma" pitchFamily="34" charset="0"/>
                <a:cs typeface="Arial" pitchFamily="34" charset="0"/>
              </a:endParaRPr>
            </a:p>
            <a:p>
              <a:pPr marL="225425" indent="-225425" defTabSz="457200">
                <a:spcBef>
                  <a:spcPct val="20000"/>
                </a:spcBef>
                <a:buClr>
                  <a:schemeClr val="hlink"/>
                </a:buClr>
                <a:buSzPct val="120000"/>
                <a:buFont typeface="Arial" pitchFamily="34" charset="0"/>
                <a:buChar char="•"/>
                <a:defRPr/>
              </a:pPr>
              <a:r>
                <a:rPr lang="en-US" sz="1400" dirty="0" err="1">
                  <a:latin typeface="Tahoma" pitchFamily="34" charset="0"/>
                  <a:cs typeface="Arial" pitchFamily="34" charset="0"/>
                </a:rPr>
                <a:t>Pihak-pihak</a:t>
              </a:r>
              <a:r>
                <a:rPr lang="en-US" sz="1400" dirty="0">
                  <a:latin typeface="Tahoma" pitchFamily="34" charset="0"/>
                  <a:cs typeface="Arial" pitchFamily="34" charset="0"/>
                </a:rPr>
                <a:t> yang </a:t>
              </a:r>
              <a:r>
                <a:rPr lang="en-US" sz="1400" dirty="0" err="1">
                  <a:latin typeface="Tahoma" pitchFamily="34" charset="0"/>
                  <a:cs typeface="Arial" pitchFamily="34" charset="0"/>
                </a:rPr>
                <a:t>berkolaborasi</a:t>
              </a:r>
              <a:endParaRPr lang="en-US" sz="1400" dirty="0">
                <a:latin typeface="Tahoma" pitchFamily="34" charset="0"/>
                <a:cs typeface="Arial" pitchFamily="34" charset="0"/>
              </a:endParaRPr>
            </a:p>
            <a:p>
              <a:pPr marL="225425" indent="-225425" defTabSz="457200">
                <a:spcBef>
                  <a:spcPct val="20000"/>
                </a:spcBef>
                <a:buClr>
                  <a:schemeClr val="hlink"/>
                </a:buClr>
                <a:buSzPct val="120000"/>
                <a:buFont typeface="Arial" pitchFamily="34" charset="0"/>
                <a:buChar char="•"/>
                <a:defRPr/>
              </a:pPr>
              <a:r>
                <a:rPr lang="en-US" sz="1400" dirty="0" err="1">
                  <a:latin typeface="Tahoma" pitchFamily="34" charset="0"/>
                  <a:cs typeface="Arial" pitchFamily="34" charset="0"/>
                </a:rPr>
                <a:t>Manfaat</a:t>
              </a:r>
              <a:r>
                <a:rPr lang="en-US" sz="1400" dirty="0">
                  <a:latin typeface="Tahoma" pitchFamily="34" charset="0"/>
                  <a:cs typeface="Arial" pitchFamily="34" charset="0"/>
                </a:rPr>
                <a:t> </a:t>
              </a:r>
              <a:r>
                <a:rPr lang="en-US" sz="1400" dirty="0" err="1">
                  <a:latin typeface="Tahoma" pitchFamily="34" charset="0"/>
                  <a:cs typeface="Arial" pitchFamily="34" charset="0"/>
                </a:rPr>
                <a:t>kolaborasi</a:t>
              </a:r>
              <a:endParaRPr lang="en-US" sz="1400" dirty="0">
                <a:latin typeface="Tahoma" pitchFamily="34" charset="0"/>
                <a:cs typeface="Arial" pitchFamily="34" charset="0"/>
              </a:endParaRPr>
            </a:p>
          </p:txBody>
        </p:sp>
        <p:sp>
          <p:nvSpPr>
            <p:cNvPr id="33805" name="AutoShape 45"/>
            <p:cNvSpPr>
              <a:spLocks noChangeArrowheads="1"/>
            </p:cNvSpPr>
            <p:nvPr/>
          </p:nvSpPr>
          <p:spPr bwMode="gray">
            <a:xfrm>
              <a:off x="3692" y="3290"/>
              <a:ext cx="1363" cy="548"/>
            </a:xfrm>
            <a:prstGeom prst="roundRect">
              <a:avLst>
                <a:gd name="adj" fmla="val 40389"/>
              </a:avLst>
            </a:prstGeom>
            <a:gradFill rotWithShape="1">
              <a:gsLst>
                <a:gs pos="0">
                  <a:srgbClr val="99BACC"/>
                </a:gs>
                <a:gs pos="100000">
                  <a:schemeClr val="bg1"/>
                </a:gs>
              </a:gsLst>
              <a:lin ang="5400000" scaled="1"/>
            </a:gradFill>
            <a:ln w="9525">
              <a:noFill/>
              <a:round/>
              <a:headEnd/>
              <a:tailEnd/>
            </a:ln>
          </p:spPr>
          <p:txBody>
            <a:bodyPr wrap="none" anchor="ctr"/>
            <a:lstStyle/>
            <a:p>
              <a:endParaRPr lang="en-GB"/>
            </a:p>
          </p:txBody>
        </p:sp>
        <p:sp>
          <p:nvSpPr>
            <p:cNvPr id="33806" name="AutoShape 46"/>
            <p:cNvSpPr>
              <a:spLocks noChangeArrowheads="1"/>
            </p:cNvSpPr>
            <p:nvPr/>
          </p:nvSpPr>
          <p:spPr bwMode="gray">
            <a:xfrm>
              <a:off x="3720" y="3305"/>
              <a:ext cx="1304" cy="487"/>
            </a:xfrm>
            <a:prstGeom prst="roundRect">
              <a:avLst>
                <a:gd name="adj" fmla="val 50000"/>
              </a:avLst>
            </a:prstGeom>
            <a:gradFill rotWithShape="1">
              <a:gsLst>
                <a:gs pos="0">
                  <a:srgbClr val="C8DAD4"/>
                </a:gs>
                <a:gs pos="100000">
                  <a:srgbClr val="FFFFFF"/>
                </a:gs>
              </a:gsLst>
              <a:lin ang="5400000" scaled="1"/>
            </a:gradFill>
            <a:ln w="9525">
              <a:noFill/>
              <a:round/>
              <a:headEnd/>
              <a:tailEnd/>
            </a:ln>
          </p:spPr>
          <p:txBody>
            <a:bodyPr wrap="none" anchor="ctr"/>
            <a:lstStyle/>
            <a:p>
              <a:endParaRPr lang="en-GB"/>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lstStyle/>
          <a:p>
            <a:pPr>
              <a:buNone/>
            </a:pPr>
            <a:r>
              <a:rPr lang="en-US" smtClean="0"/>
              <a:t>Diminta :</a:t>
            </a:r>
          </a:p>
          <a:p>
            <a:pPr>
              <a:buNone/>
            </a:pPr>
            <a:r>
              <a:rPr lang="en-US" smtClean="0"/>
              <a:t>Kalian cari suatu website Pemerintah Provinsi atau Kabupaten / Kota yang menerapkan E-Government, lalu kalian telaah menggunakan enam (6) kriteria diatas, yaitu Penilaian Website, E-leadership, Pelayanan Publik, Proses Perubahan, Investasi IT, dan Kolaborasi. Setelah itu kalian tentukan berada di fase manakah e-government yang kalian telaah tersebut (lihat slide 3).</a:t>
            </a:r>
          </a:p>
          <a:p>
            <a:pPr>
              <a:buNone/>
            </a:pPr>
            <a:r>
              <a:rPr lang="en-US" smtClean="0"/>
              <a:t>Selamat mengerjakan. </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TotalTime>
  <Words>297</Words>
  <Application>Microsoft Office PowerPoint</Application>
  <PresentationFormat>On-screen Show (4:3)</PresentationFormat>
  <Paragraphs>67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Definisi e-Government</vt:lpstr>
      <vt:lpstr>Tahapan e-Government</vt:lpstr>
      <vt:lpstr>Slide 3</vt:lpstr>
      <vt:lpstr>Kriteria Penilaian</vt:lpstr>
      <vt:lpstr>Kriteria</vt:lpstr>
      <vt:lpstr>Kriteria</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Definisi e-Government</dc:title>
  <dc:creator>user</dc:creator>
  <cp:lastModifiedBy>user</cp:lastModifiedBy>
  <cp:revision>1</cp:revision>
  <dcterms:created xsi:type="dcterms:W3CDTF">2013-12-12T23:00:53Z</dcterms:created>
  <dcterms:modified xsi:type="dcterms:W3CDTF">2013-12-12T23:12:56Z</dcterms:modified>
</cp:coreProperties>
</file>