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FB71795-8A51-45D9-A041-0D26020A0C5C}" type="datetimeFigureOut">
              <a:rPr lang="en-US"/>
              <a:pPr>
                <a:defRPr/>
              </a:pPr>
              <a:t>11/13/2013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1358A69-02A7-4366-94E7-C46CD30847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498D35-852A-40A7-B64C-4F587DD178D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B2FA3A-5DEB-401A-AD40-19DAD2E0A2B1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id-ID" smtClean="0"/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d-ID" smtClean="0"/>
              <a:t>hurriyati_dwi@yahoo.com</a:t>
            </a:r>
          </a:p>
        </p:txBody>
      </p:sp>
      <p:sp>
        <p:nvSpPr>
          <p:cNvPr id="24582" name="Header Placeholder 5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d-ID" smtClean="0"/>
              <a:t>Penempatan_Psi.Personalia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0D4F34-BE9C-4A38-A400-208BBC6D0DF4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id-ID" smtClean="0"/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d-ID" smtClean="0"/>
              <a:t>hurriyati_dwi@yahoo.com</a:t>
            </a:r>
          </a:p>
        </p:txBody>
      </p:sp>
      <p:sp>
        <p:nvSpPr>
          <p:cNvPr id="25606" name="Header Placeholder 5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d-ID" smtClean="0"/>
              <a:t>Penempatan_Psi.Personalia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72113E-B608-4170-990D-02CFD971E2DB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id-ID" smtClean="0"/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d-ID" smtClean="0"/>
              <a:t>hurriyati_dwi@yahoo.com</a:t>
            </a:r>
          </a:p>
        </p:txBody>
      </p:sp>
      <p:sp>
        <p:nvSpPr>
          <p:cNvPr id="26630" name="Header Placeholder 5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d-ID" smtClean="0"/>
              <a:t>Penempatan_Psi.Personalia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65FCBC-277F-4AE3-861A-5405528423CC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id-ID" smtClean="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d-ID" smtClean="0"/>
              <a:t>hurriyati_dwi@yahoo.com</a:t>
            </a:r>
          </a:p>
        </p:txBody>
      </p:sp>
      <p:sp>
        <p:nvSpPr>
          <p:cNvPr id="27654" name="Header Placeholder 5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d-ID" smtClean="0"/>
              <a:t>Penempatan_Psi.Personalia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9AF7D8-FA10-426F-BF69-30000E4B5DB9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id-ID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d-ID" smtClean="0"/>
              <a:t>hurriyati_dwi@yahoo.com</a:t>
            </a:r>
          </a:p>
        </p:txBody>
      </p:sp>
      <p:sp>
        <p:nvSpPr>
          <p:cNvPr id="28678" name="Header Placeholder 5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d-ID" smtClean="0"/>
              <a:t>Penempatan_Psi.Personalia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A1913A-B824-4C3B-B89B-FADC5F8647FE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id-ID" smtClean="0"/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d-ID" smtClean="0"/>
              <a:t>hurriyati_dwi@yahoo.com</a:t>
            </a:r>
          </a:p>
        </p:txBody>
      </p:sp>
      <p:sp>
        <p:nvSpPr>
          <p:cNvPr id="29702" name="Header Placeholder 5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d-ID" smtClean="0"/>
              <a:t>Penempatan_Psi.Personalia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613DCD-1BD7-45C2-B22F-C23E8E548E99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id-ID" smtClean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d-ID" smtClean="0"/>
              <a:t>hurriyati_dwi@yahoo.com</a:t>
            </a:r>
          </a:p>
        </p:txBody>
      </p:sp>
      <p:sp>
        <p:nvSpPr>
          <p:cNvPr id="30726" name="Header Placeholder 5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d-ID" smtClean="0"/>
              <a:t>Penempatan_Psi.Personalia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5E8208-F95F-492D-9746-6DCE4DF7002F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id-ID" smtClean="0"/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d-ID" smtClean="0"/>
              <a:t>hurriyati_dwi@yahoo.com</a:t>
            </a:r>
          </a:p>
        </p:txBody>
      </p:sp>
      <p:sp>
        <p:nvSpPr>
          <p:cNvPr id="31750" name="Header Placeholder 5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d-ID" smtClean="0"/>
              <a:t>Penempatan_Psi.Personalia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F9BC38-C603-4FD1-BC11-365560967C95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id-ID" smtClean="0"/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d-ID" smtClean="0"/>
              <a:t>hurriyati_dwi@yahoo.com</a:t>
            </a:r>
          </a:p>
        </p:txBody>
      </p:sp>
      <p:sp>
        <p:nvSpPr>
          <p:cNvPr id="32774" name="Header Placeholder 5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d-ID" smtClean="0"/>
              <a:t>Penempatan_Psi.Personalia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044A85-86F3-4807-8C64-7B9A739EE54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FEACEC-3AE1-4EEA-A652-3F7F50C00F5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87AECA-477D-4A2A-BEAF-23C652F8650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0F27DB-35F8-45B8-B3AC-7E44DB69F53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6A4344-0D53-4246-9020-7482CA23EB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9349D0-FD03-43D1-A9BA-715B10C2095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8BF7C5-169A-49AF-AB39-6C44B58AD5E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BFEECB-B252-478D-A0D1-6485E193084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4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3397" y="3214686"/>
            <a:ext cx="5897206" cy="1500198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958EB-81F5-4C11-81DA-CA5706B8D77D}" type="datetimeFigureOut">
              <a:rPr lang="en-US"/>
              <a:pPr>
                <a:defRPr/>
              </a:pPr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5AC0D-B777-405E-9820-6168F16EC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3292D-8664-4BEC-85DB-FC248030B3A6}" type="datetimeFigureOut">
              <a:rPr lang="en-US"/>
              <a:pPr>
                <a:defRPr/>
              </a:pPr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79CE9-BEA3-4896-AE0B-40DBB881C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68" y="642918"/>
            <a:ext cx="1543032" cy="548324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42918"/>
            <a:ext cx="6615130" cy="548324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9B5CC-FBC0-4B12-99C6-06DA9CA5D4DB}" type="datetimeFigureOut">
              <a:rPr lang="en-US"/>
              <a:pPr>
                <a:defRPr/>
              </a:pPr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403BB-FB6C-46E2-8469-94F902B85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50000"/>
              <a:buFont typeface="Wingdings"/>
              <a:buChar char=""/>
              <a:defRPr/>
            </a:lvl1pPr>
            <a:lvl2pPr>
              <a:buSzPct val="50000"/>
              <a:buFont typeface="Wingdings 2"/>
              <a:buChar char=""/>
              <a:defRPr/>
            </a:lvl2pPr>
            <a:lvl3pPr>
              <a:buSzPct val="50000"/>
              <a:buFont typeface="Wingdings"/>
              <a:buChar char="Y"/>
              <a:defRPr/>
            </a:lvl3pPr>
            <a:lvl4pPr>
              <a:buSzPct val="50000"/>
              <a:buFont typeface="Wingdings 2"/>
              <a:buChar char="³"/>
              <a:defRPr/>
            </a:lvl4pPr>
            <a:lvl5pPr>
              <a:buSzPct val="50000"/>
              <a:buFont typeface="Wingdings 2"/>
              <a:buChar char="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480ED-C531-47DB-BB86-CD17B82A6043}" type="datetimeFigureOut">
              <a:rPr lang="en-US"/>
              <a:pPr>
                <a:defRPr/>
              </a:pPr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B01E7-3E01-448A-8214-4DE4CBA22E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43183"/>
            <a:ext cx="6457968" cy="1362075"/>
          </a:xfrm>
        </p:spPr>
        <p:txBody>
          <a:bodyPr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009383"/>
            <a:ext cx="4529142" cy="1500187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C584C-0780-476B-88E0-DA4269EA66A2}" type="datetimeFigureOut">
              <a:rPr lang="en-US"/>
              <a:pPr>
                <a:defRPr/>
              </a:pPr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00CB7-F40B-4B7C-8AFB-7FC67E5310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71C89-47C9-4DF0-AE8F-A19F84BB8E51}" type="datetimeFigureOut">
              <a:rPr lang="en-US"/>
              <a:pPr>
                <a:defRPr/>
              </a:pPr>
              <a:t>11/13/2013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C4FDC-9DB6-4F94-84C4-0A39ACC85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0"/>
            </a:lvl2pPr>
            <a:lvl3pPr marL="914400" indent="0">
              <a:buNone/>
              <a:defRPr sz="1800" b="0"/>
            </a:lvl3pPr>
            <a:lvl4pPr marL="1371600" indent="0">
              <a:buNone/>
              <a:defRPr sz="1600" b="0"/>
            </a:lvl4pPr>
            <a:lvl5pPr marL="1828800" indent="0">
              <a:buNone/>
              <a:defRPr sz="1600" b="0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effectLst/>
              </a:defRPr>
            </a:lvl1pPr>
            <a:lvl2pPr marL="457200" indent="0">
              <a:buNone/>
              <a:defRPr sz="2000" b="0">
                <a:effectLst/>
              </a:defRPr>
            </a:lvl2pPr>
            <a:lvl3pPr marL="914400" indent="0">
              <a:buNone/>
              <a:defRPr sz="1800" b="0">
                <a:effectLst/>
              </a:defRPr>
            </a:lvl3pPr>
            <a:lvl4pPr marL="1371600" indent="0">
              <a:buNone/>
              <a:defRPr sz="1600" b="0">
                <a:effectLst/>
              </a:defRPr>
            </a:lvl4pPr>
            <a:lvl5pPr marL="1828800" indent="0">
              <a:buNone/>
              <a:defRPr sz="1600" b="0">
                <a:effectLst/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EF32B-FD62-4237-9F28-2157CAB60E59}" type="datetimeFigureOut">
              <a:rPr lang="en-US"/>
              <a:pPr>
                <a:defRPr/>
              </a:pPr>
              <a:t>11/13/2013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5D21A-C14F-41E1-8E9D-A44FB8832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2E7D0-DDA8-4931-8A0C-CCA49FA86723}" type="datetimeFigureOut">
              <a:rPr lang="en-US"/>
              <a:pPr>
                <a:defRPr/>
              </a:pPr>
              <a:t>11/13/2013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12901-FE8E-4605-8357-894D89F9A1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C07E5-E9E6-45C7-9DF6-2297303BE0CE}" type="datetimeFigureOut">
              <a:rPr lang="en-US"/>
              <a:pPr>
                <a:defRPr/>
              </a:pPr>
              <a:t>11/13/2013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1A963-9069-4A8D-8D03-44CDA504F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571480"/>
            <a:ext cx="3008313" cy="1071570"/>
          </a:xfrm>
        </p:spPr>
        <p:txBody>
          <a:bodyPr anchor="t"/>
          <a:lstStyle>
            <a:lvl1pPr algn="l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71481"/>
            <a:ext cx="5111750" cy="55546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43051"/>
            <a:ext cx="3008313" cy="44831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1CC32-54C7-424A-B0EB-C03B0DB0A7E2}" type="datetimeFigureOut">
              <a:rPr lang="en-US"/>
              <a:pPr>
                <a:defRPr/>
              </a:pPr>
              <a:t>11/13/2013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7EBE1-3332-4796-9319-5C2786DFF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687306"/>
            <a:ext cx="850886" cy="4670520"/>
          </a:xfrm>
        </p:spPr>
        <p:txBody>
          <a:bodyPr vert="eaVert"/>
          <a:lstStyle>
            <a:lvl1pPr algn="ctr">
              <a:defRPr sz="2000" b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1"/>
                  <a:tileRect/>
                </a:gra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0166" y="684213"/>
            <a:ext cx="6929486" cy="4673613"/>
          </a:xfrm>
          <a:prstGeom prst="roundRect">
            <a:avLst>
              <a:gd name="adj" fmla="val 5966"/>
            </a:avLst>
          </a:prstGeom>
          <a:solidFill>
            <a:schemeClr val="bg2">
              <a:tint val="60000"/>
              <a:alpha val="50000"/>
            </a:schemeClr>
          </a:solidFill>
          <a:effectLst>
            <a:outerShdw blurRad="127000" dist="101600" dir="2700000" algn="tl" rotWithShape="0">
              <a:srgbClr val="000000">
                <a:alpha val="43137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0166" y="5481658"/>
            <a:ext cx="6924037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06E80-09F2-47E6-850C-7DEBF062FCE2}" type="datetimeFigureOut">
              <a:rPr lang="en-US"/>
              <a:pPr>
                <a:defRPr/>
              </a:pPr>
              <a:t>11/13/2013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BBDD9-890F-48D4-B809-3FA73FCF4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5C5C33-7D78-4961-8BD1-A06D580CB769}" type="datetimeFigureOut">
              <a:rPr lang="en-US"/>
              <a:pPr>
                <a:defRPr/>
              </a:pPr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01063" y="0"/>
            <a:ext cx="642937" cy="571500"/>
          </a:xfrm>
          <a:prstGeom prst="roundRect">
            <a:avLst>
              <a:gd name="adj" fmla="val 16667"/>
            </a:avLst>
          </a:prstGeom>
        </p:spPr>
        <p:txBody>
          <a:bodyPr vert="horz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A3E55E-E961-4A3D-AAF0-552D15F67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1" r:id="rId2"/>
    <p:sldLayoutId id="214748372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  <a:tileRect/>
          </a:gra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z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ø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Y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³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¹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2232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PSIKOLOGI  INDUSTRI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SELEKSI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533400"/>
            <a:ext cx="5897563" cy="15001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PERTEMUAN  2</a:t>
            </a:r>
            <a:endParaRPr lang="en-US" dirty="0"/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990600" y="5105400"/>
            <a:ext cx="533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Franklin Gothic Book" pitchFamily="34" charset="0"/>
              </a:rPr>
              <a:t>DWI  HURRIYATI, S.Psi.,M.Si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381000"/>
            <a:ext cx="5638800" cy="1219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latin typeface="Bradley Hand ITC" pitchFamily="66" charset="0"/>
              </a:rPr>
              <a:t>PENEMPATAN</a:t>
            </a:r>
            <a:endParaRPr lang="id-ID" b="1" dirty="0">
              <a:latin typeface="Bradley Hand ITC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4000" dirty="0" smtClean="0"/>
              <a:t>Dwi  </a:t>
            </a:r>
            <a:r>
              <a:rPr lang="en-US" sz="4000" dirty="0" err="1" smtClean="0"/>
              <a:t>Hurriyati</a:t>
            </a:r>
            <a:r>
              <a:rPr lang="en-US" sz="4000" dirty="0" smtClean="0"/>
              <a:t>, </a:t>
            </a:r>
            <a:r>
              <a:rPr lang="en-US" sz="4000" dirty="0" err="1" smtClean="0"/>
              <a:t>S.Psi.,M.Si</a:t>
            </a:r>
            <a:r>
              <a:rPr lang="en-US" sz="4000" dirty="0" smtClean="0"/>
              <a:t>.</a:t>
            </a:r>
            <a:endParaRPr lang="id-ID" dirty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981200"/>
            <a:ext cx="4187825" cy="297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2060"/>
                </a:solidFill>
              </a:rPr>
              <a:t>PENEMPATAN …………….</a:t>
            </a:r>
            <a:endParaRPr lang="id-ID" smtClean="0">
              <a:solidFill>
                <a:srgbClr val="002060"/>
              </a:solidFill>
            </a:endParaRPr>
          </a:p>
        </p:txBody>
      </p:sp>
      <p:sp>
        <p:nvSpPr>
          <p:cNvPr id="14339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eaLnBrk="1" hangingPunct="1"/>
            <a:endParaRPr lang="id-ID" smtClean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320040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 err="1" smtClean="0"/>
              <a:t>Werther</a:t>
            </a:r>
            <a:r>
              <a:rPr lang="en-US" sz="2800" dirty="0" smtClean="0"/>
              <a:t> &amp; Davis (1996:261)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err="1" smtClean="0"/>
              <a:t>Penempatan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penugasan</a:t>
            </a:r>
            <a:r>
              <a:rPr lang="en-US" sz="2800" dirty="0" smtClean="0"/>
              <a:t> </a:t>
            </a:r>
            <a:r>
              <a:rPr lang="en-US" sz="2800" dirty="0" err="1" smtClean="0"/>
              <a:t>pegawai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menugaskan</a:t>
            </a:r>
            <a:r>
              <a:rPr lang="en-US" sz="2800" dirty="0" smtClean="0"/>
              <a:t> </a:t>
            </a:r>
            <a:r>
              <a:rPr lang="en-US" sz="2800" dirty="0" err="1" smtClean="0"/>
              <a:t>kembali</a:t>
            </a:r>
            <a:r>
              <a:rPr lang="en-US" sz="2800" dirty="0" smtClean="0"/>
              <a:t> </a:t>
            </a:r>
            <a:r>
              <a:rPr lang="en-US" sz="2800" dirty="0" err="1" smtClean="0"/>
              <a:t>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pegawai</a:t>
            </a:r>
            <a:r>
              <a:rPr lang="en-US" sz="2800" dirty="0" smtClean="0"/>
              <a:t> lama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memegang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jabatan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baru</a:t>
            </a:r>
            <a:r>
              <a:rPr lang="en-US" sz="2800" dirty="0" smtClean="0"/>
              <a:t>.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2800" dirty="0" smtClean="0"/>
          </a:p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800" dirty="0" err="1" smtClean="0"/>
              <a:t>Veithzal</a:t>
            </a:r>
            <a:r>
              <a:rPr lang="en-US" sz="2800" dirty="0" smtClean="0"/>
              <a:t> </a:t>
            </a:r>
            <a:r>
              <a:rPr lang="en-US" sz="2800" dirty="0" err="1" smtClean="0"/>
              <a:t>Rivai</a:t>
            </a:r>
            <a:r>
              <a:rPr lang="en-US" sz="2800" dirty="0" smtClean="0"/>
              <a:t> (2006: 210)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err="1" smtClean="0"/>
              <a:t>Penempatan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penugasan</a:t>
            </a:r>
            <a:r>
              <a:rPr lang="en-US" sz="2800" dirty="0" smtClean="0"/>
              <a:t> </a:t>
            </a:r>
            <a:r>
              <a:rPr lang="en-US" sz="2800" dirty="0" err="1" smtClean="0"/>
              <a:t>kembali</a:t>
            </a:r>
            <a:r>
              <a:rPr lang="en-US" sz="2800" dirty="0" smtClean="0"/>
              <a:t> </a:t>
            </a:r>
            <a:r>
              <a:rPr lang="en-US" sz="2800" dirty="0" err="1" smtClean="0"/>
              <a:t>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karyawan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pekerjaan</a:t>
            </a:r>
            <a:r>
              <a:rPr lang="en-US" sz="2800" dirty="0" smtClean="0"/>
              <a:t> </a:t>
            </a:r>
            <a:r>
              <a:rPr lang="en-US" sz="2800" dirty="0" err="1" smtClean="0"/>
              <a:t>barunya</a:t>
            </a:r>
            <a:r>
              <a:rPr lang="en-US" sz="2800" dirty="0" smtClean="0"/>
              <a:t>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>
          <a:xfrm>
            <a:off x="1600200" y="0"/>
            <a:ext cx="7543800" cy="4568825"/>
          </a:xfrm>
        </p:spPr>
      </p:sp>
      <p:sp>
        <p:nvSpPr>
          <p:cNvPr id="15364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15365" name="TextBox 6"/>
          <p:cNvSpPr txBox="1">
            <a:spLocks noChangeArrowheads="1"/>
          </p:cNvSpPr>
          <p:nvPr/>
        </p:nvSpPr>
        <p:spPr bwMode="auto">
          <a:xfrm>
            <a:off x="228600" y="762000"/>
            <a:ext cx="86868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95288" indent="-395288" algn="just">
              <a:buFont typeface="Wingdings" pitchFamily="2" charset="2"/>
              <a:buChar char="v"/>
            </a:pPr>
            <a:r>
              <a:rPr lang="en-US" sz="3200">
                <a:latin typeface="Tw Cen MT" pitchFamily="34" charset="0"/>
              </a:rPr>
              <a:t>Pada saat seleksi, seseorang diterima karena diperkirakan dapat memperlihatkan tampilan kerja yang lebih baik daripada orang yang ditolak.</a:t>
            </a:r>
          </a:p>
          <a:p>
            <a:pPr marL="395288" indent="-395288" algn="just"/>
            <a:endParaRPr lang="en-US" sz="3200">
              <a:latin typeface="Tw Cen MT" pitchFamily="34" charset="0"/>
            </a:endParaRPr>
          </a:p>
          <a:p>
            <a:pPr marL="395288" indent="-395288" algn="just">
              <a:buFont typeface="Wingdings" pitchFamily="2" charset="2"/>
              <a:buChar char="v"/>
            </a:pPr>
            <a:r>
              <a:rPr lang="en-US" sz="3200">
                <a:latin typeface="Tw Cen MT" pitchFamily="34" charset="0"/>
              </a:rPr>
              <a:t>Pada saat penempatan, seseorang diperkirakan dapat memperlihatkan tampilan kerja yang lebih baik untuk suatu jabatan daripada untuk jabatan yang lainnya </a:t>
            </a:r>
          </a:p>
          <a:p>
            <a:pPr marL="395288" indent="-395288" algn="just"/>
            <a:endParaRPr lang="en-US" sz="3200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ChangeArrowheads="1"/>
          </p:cNvSpPr>
          <p:nvPr/>
        </p:nvSpPr>
        <p:spPr bwMode="auto">
          <a:xfrm>
            <a:off x="304800" y="381000"/>
            <a:ext cx="8534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95288" indent="-395288" algn="just">
              <a:buFont typeface="Wingdings" pitchFamily="2" charset="2"/>
              <a:buChar char="v"/>
            </a:pPr>
            <a:r>
              <a:rPr lang="en-US" sz="2800">
                <a:latin typeface="Tw Cen MT" pitchFamily="34" charset="0"/>
              </a:rPr>
              <a:t>Mendapatkan pekerjaan baru dalam satu departemen memerlukan sedikit orientasi</a:t>
            </a:r>
            <a:endParaRPr lang="id-ID" sz="2800">
              <a:latin typeface="Tw Cen MT" pitchFamily="34" charset="0"/>
            </a:endParaRPr>
          </a:p>
        </p:txBody>
      </p:sp>
      <p:sp>
        <p:nvSpPr>
          <p:cNvPr id="16387" name="TextBox 8"/>
          <p:cNvSpPr txBox="1">
            <a:spLocks noChangeArrowheads="1"/>
          </p:cNvSpPr>
          <p:nvPr/>
        </p:nvSpPr>
        <p:spPr bwMode="auto">
          <a:xfrm>
            <a:off x="1828800" y="1676400"/>
            <a:ext cx="3810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>
                <a:latin typeface="Tw Cen MT" pitchFamily="34" charset="0"/>
              </a:rPr>
              <a:t>ORIENTASI</a:t>
            </a:r>
            <a:endParaRPr lang="id-ID" sz="5400">
              <a:latin typeface="Tw Cen M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2819400"/>
            <a:ext cx="8763000" cy="3540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Werther</a:t>
            </a:r>
            <a:r>
              <a:rPr lang="en-US" sz="2800" dirty="0">
                <a:latin typeface="+mn-lt"/>
                <a:cs typeface="+mn-cs"/>
              </a:rPr>
              <a:t> &amp; Davis (1996:253)</a:t>
            </a:r>
          </a:p>
          <a:p>
            <a:pPr marL="39528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latin typeface="+mn-lt"/>
                <a:cs typeface="+mn-cs"/>
              </a:rPr>
              <a:t>Ketika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proses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seleksi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telah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berakhir</a:t>
            </a:r>
            <a:r>
              <a:rPr lang="en-US" sz="2800" dirty="0">
                <a:latin typeface="+mn-lt"/>
                <a:cs typeface="+mn-cs"/>
              </a:rPr>
              <a:t>, </a:t>
            </a:r>
            <a:r>
              <a:rPr lang="en-US" sz="2800" dirty="0" err="1">
                <a:latin typeface="+mn-lt"/>
                <a:cs typeface="+mn-cs"/>
              </a:rPr>
              <a:t>maka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manajer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dan</a:t>
            </a:r>
            <a:r>
              <a:rPr lang="en-US" sz="2800" dirty="0">
                <a:latin typeface="+mn-lt"/>
                <a:cs typeface="+mn-cs"/>
              </a:rPr>
              <a:t> HRD </a:t>
            </a:r>
            <a:r>
              <a:rPr lang="en-US" sz="2800" dirty="0" err="1">
                <a:latin typeface="+mn-lt"/>
                <a:cs typeface="+mn-cs"/>
              </a:rPr>
              <a:t>membantu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pegawai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baru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diterima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untuk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menyesuaikan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dan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merasa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nyaman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di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perusahaan</a:t>
            </a:r>
            <a:r>
              <a:rPr lang="en-US" sz="2800" dirty="0">
                <a:latin typeface="+mn-lt"/>
                <a:cs typeface="+mn-cs"/>
              </a:rPr>
              <a:t>. </a:t>
            </a:r>
          </a:p>
          <a:p>
            <a:pPr marL="395288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atin typeface="+mn-lt"/>
              <a:cs typeface="+mn-cs"/>
            </a:endParaRPr>
          </a:p>
          <a:p>
            <a:pPr marL="395288" indent="-395288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800" dirty="0" err="1">
                <a:latin typeface="+mn-lt"/>
                <a:cs typeface="+mn-cs"/>
              </a:rPr>
              <a:t>O.K.i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dilakukan</a:t>
            </a:r>
            <a:r>
              <a:rPr lang="en-US" sz="2800" dirty="0">
                <a:latin typeface="+mn-lt"/>
                <a:cs typeface="+mn-cs"/>
              </a:rPr>
              <a:t> program </a:t>
            </a:r>
            <a:r>
              <a:rPr lang="en-US" sz="2800" dirty="0" err="1">
                <a:latin typeface="+mn-lt"/>
                <a:cs typeface="+mn-cs"/>
              </a:rPr>
              <a:t>orientasi</a:t>
            </a:r>
            <a:r>
              <a:rPr lang="en-US" sz="2800" dirty="0">
                <a:latin typeface="+mn-lt"/>
                <a:cs typeface="+mn-cs"/>
              </a:rPr>
              <a:t>, yang </a:t>
            </a:r>
            <a:r>
              <a:rPr lang="en-US" sz="2800" dirty="0" err="1">
                <a:latin typeface="+mn-lt"/>
                <a:cs typeface="+mn-cs"/>
              </a:rPr>
              <a:t>membantu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karyawan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baru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untuk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terbiasa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dengan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perannya</a:t>
            </a:r>
            <a:r>
              <a:rPr lang="en-US" sz="2800" dirty="0">
                <a:latin typeface="+mn-lt"/>
                <a:cs typeface="+mn-cs"/>
              </a:rPr>
              <a:t>, </a:t>
            </a:r>
            <a:r>
              <a:rPr lang="en-US" sz="2800" dirty="0" err="1">
                <a:latin typeface="+mn-lt"/>
                <a:cs typeface="+mn-cs"/>
              </a:rPr>
              <a:t>perusahaan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dan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kebijaksanaannya</a:t>
            </a:r>
            <a:r>
              <a:rPr lang="en-US" sz="2800" dirty="0">
                <a:latin typeface="+mn-lt"/>
                <a:cs typeface="+mn-cs"/>
              </a:rPr>
              <a:t>.</a:t>
            </a:r>
            <a:endParaRPr lang="id-ID" sz="28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"/>
            <a:ext cx="8839200" cy="29238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latin typeface="+mn-lt"/>
                <a:cs typeface="+mn-cs"/>
              </a:rPr>
              <a:t>Topik</a:t>
            </a:r>
            <a:r>
              <a:rPr lang="en-US" sz="3600" b="1" dirty="0">
                <a:latin typeface="+mn-lt"/>
                <a:cs typeface="+mn-cs"/>
              </a:rPr>
              <a:t> yang </a:t>
            </a:r>
            <a:r>
              <a:rPr lang="en-US" sz="3600" b="1" dirty="0" err="1">
                <a:latin typeface="+mn-lt"/>
                <a:cs typeface="+mn-cs"/>
              </a:rPr>
              <a:t>tercakup</a:t>
            </a:r>
            <a:r>
              <a:rPr lang="en-US" sz="3600" b="1" dirty="0">
                <a:latin typeface="+mn-lt"/>
                <a:cs typeface="+mn-cs"/>
              </a:rPr>
              <a:t> </a:t>
            </a:r>
            <a:r>
              <a:rPr lang="en-US" sz="3600" b="1" dirty="0" err="1">
                <a:latin typeface="+mn-lt"/>
                <a:cs typeface="+mn-cs"/>
              </a:rPr>
              <a:t>dalam</a:t>
            </a:r>
            <a:r>
              <a:rPr lang="en-US" sz="3600" b="1" dirty="0">
                <a:latin typeface="+mn-lt"/>
                <a:cs typeface="+mn-cs"/>
              </a:rPr>
              <a:t> program </a:t>
            </a:r>
            <a:r>
              <a:rPr lang="en-US" sz="3600" b="1" dirty="0" err="1">
                <a:latin typeface="+mn-lt"/>
                <a:cs typeface="+mn-cs"/>
              </a:rPr>
              <a:t>orientasi</a:t>
            </a:r>
            <a:r>
              <a:rPr lang="en-US" sz="3600" b="1" dirty="0">
                <a:latin typeface="+mn-lt"/>
                <a:cs typeface="+mn-cs"/>
              </a:rPr>
              <a:t>, </a:t>
            </a:r>
            <a:r>
              <a:rPr lang="en-US" sz="3600" b="1" dirty="0" err="1">
                <a:latin typeface="+mn-lt"/>
                <a:cs typeface="+mn-cs"/>
              </a:rPr>
              <a:t>sbb</a:t>
            </a:r>
            <a:r>
              <a:rPr lang="en-US" sz="3600" b="1" dirty="0">
                <a:latin typeface="+mn-lt"/>
                <a:cs typeface="+mn-cs"/>
              </a:rPr>
              <a:t> :</a:t>
            </a:r>
            <a:endParaRPr lang="en-US" sz="2800" b="1" dirty="0">
              <a:latin typeface="+mn-lt"/>
              <a:cs typeface="+mn-cs"/>
            </a:endParaRPr>
          </a:p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800" i="1" dirty="0">
                <a:latin typeface="+mn-lt"/>
                <a:cs typeface="+mn-cs"/>
              </a:rPr>
              <a:t>Organizational Issues</a:t>
            </a:r>
            <a:r>
              <a:rPr lang="en-US" sz="2800" dirty="0">
                <a:latin typeface="+mn-lt"/>
                <a:cs typeface="+mn-cs"/>
              </a:rPr>
              <a:t>, </a:t>
            </a:r>
          </a:p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800" i="1" dirty="0">
                <a:latin typeface="+mn-lt"/>
                <a:cs typeface="+mn-cs"/>
              </a:rPr>
              <a:t>Employee </a:t>
            </a:r>
            <a:r>
              <a:rPr lang="en-US" sz="2800" i="1" dirty="0" smtClean="0">
                <a:latin typeface="+mn-lt"/>
                <a:cs typeface="+mn-cs"/>
              </a:rPr>
              <a:t>Benefits</a:t>
            </a:r>
            <a:endParaRPr lang="en-US" sz="2800" dirty="0">
              <a:latin typeface="+mn-lt"/>
              <a:cs typeface="+mn-cs"/>
            </a:endParaRPr>
          </a:p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800" i="1" dirty="0">
                <a:latin typeface="+mn-lt"/>
                <a:cs typeface="+mn-cs"/>
              </a:rPr>
              <a:t>Introduction. </a:t>
            </a:r>
            <a:endParaRPr lang="en-US" sz="2800" dirty="0">
              <a:latin typeface="+mn-lt"/>
              <a:cs typeface="+mn-cs"/>
            </a:endParaRPr>
          </a:p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800" i="1" dirty="0">
                <a:latin typeface="+mn-lt"/>
                <a:cs typeface="+mn-cs"/>
              </a:rPr>
              <a:t>Job Duties, </a:t>
            </a:r>
            <a:endParaRPr lang="id-ID" sz="28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304800" y="228600"/>
            <a:ext cx="8610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>
                <a:latin typeface="Tw Cen MT" pitchFamily="34" charset="0"/>
              </a:rPr>
              <a:t>Jenis-Jenis Penempatan</a:t>
            </a:r>
            <a:endParaRPr lang="id-ID" sz="4400" b="1">
              <a:latin typeface="Tw Cen M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600200"/>
            <a:ext cx="8610600" cy="526297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800" b="1" i="1" dirty="0">
                <a:latin typeface="+mn-lt"/>
                <a:cs typeface="+mn-cs"/>
              </a:rPr>
              <a:t>Promotion</a:t>
            </a:r>
          </a:p>
          <a:p>
            <a:pPr marL="514350" indent="4763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800" i="1" dirty="0">
                <a:latin typeface="+mn-lt"/>
                <a:cs typeface="+mn-cs"/>
              </a:rPr>
              <a:t> </a:t>
            </a:r>
            <a:r>
              <a:rPr lang="en-US" sz="2800" i="1" dirty="0" err="1">
                <a:latin typeface="+mn-lt"/>
                <a:cs typeface="+mn-cs"/>
              </a:rPr>
              <a:t>Werther</a:t>
            </a:r>
            <a:r>
              <a:rPr lang="en-US" sz="2800" i="1" dirty="0">
                <a:latin typeface="+mn-lt"/>
                <a:cs typeface="+mn-cs"/>
              </a:rPr>
              <a:t> &amp; Davis (1966:261)</a:t>
            </a:r>
          </a:p>
          <a:p>
            <a:pPr marL="9144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latin typeface="+mn-lt"/>
                <a:cs typeface="+mn-cs"/>
              </a:rPr>
              <a:t>Promosi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terjadi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ketika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pegawai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dipindahkan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dari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satu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jabatan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ke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posisi</a:t>
            </a:r>
            <a:r>
              <a:rPr lang="en-US" sz="2800" dirty="0">
                <a:latin typeface="+mn-lt"/>
                <a:cs typeface="+mn-cs"/>
              </a:rPr>
              <a:t> lain yang </a:t>
            </a:r>
            <a:r>
              <a:rPr lang="en-US" sz="2800" dirty="0" err="1">
                <a:latin typeface="+mn-lt"/>
                <a:cs typeface="+mn-cs"/>
              </a:rPr>
              <a:t>lebih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tinggi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dalam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hal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gaji</a:t>
            </a:r>
            <a:r>
              <a:rPr lang="en-US" sz="2800" dirty="0">
                <a:latin typeface="+mn-lt"/>
                <a:cs typeface="+mn-cs"/>
              </a:rPr>
              <a:t>, </a:t>
            </a:r>
            <a:r>
              <a:rPr lang="en-US" sz="2800" dirty="0" err="1">
                <a:latin typeface="+mn-lt"/>
                <a:cs typeface="+mn-cs"/>
              </a:rPr>
              <a:t>tanggung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jawab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atau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tingkat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jabatan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di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 smtClean="0">
                <a:latin typeface="+mn-lt"/>
                <a:cs typeface="+mn-cs"/>
              </a:rPr>
              <a:t>perusahaan</a:t>
            </a:r>
            <a:endParaRPr lang="en-US" sz="2800" dirty="0" smtClean="0">
              <a:latin typeface="+mn-lt"/>
              <a:cs typeface="+mn-cs"/>
            </a:endParaRPr>
          </a:p>
          <a:p>
            <a:pPr marL="9144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atin typeface="+mn-lt"/>
              <a:cs typeface="+mn-cs"/>
            </a:endParaRPr>
          </a:p>
          <a:p>
            <a:pPr marL="514350" indent="4763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Promosi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dapat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dilakukan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atas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dasar</a:t>
            </a:r>
            <a:r>
              <a:rPr lang="en-US" sz="2800" dirty="0">
                <a:latin typeface="+mn-lt"/>
                <a:cs typeface="+mn-cs"/>
              </a:rPr>
              <a:t> :</a:t>
            </a:r>
          </a:p>
          <a:p>
            <a:pPr marL="1428750" indent="-514350" algn="just" fontAlgn="auto">
              <a:spcBef>
                <a:spcPts val="0"/>
              </a:spcBef>
              <a:spcAft>
                <a:spcPts val="0"/>
              </a:spcAft>
              <a:buFontTx/>
              <a:buAutoNum type="alphaLcPeriod"/>
              <a:defRPr/>
            </a:pPr>
            <a:r>
              <a:rPr lang="en-US" sz="2800" i="1" dirty="0">
                <a:latin typeface="+mn-lt"/>
                <a:cs typeface="+mn-cs"/>
              </a:rPr>
              <a:t>Seniority-based promotion</a:t>
            </a:r>
            <a:r>
              <a:rPr lang="en-US" sz="2800" dirty="0">
                <a:latin typeface="+mn-lt"/>
                <a:cs typeface="+mn-cs"/>
              </a:rPr>
              <a:t>, </a:t>
            </a:r>
            <a:endParaRPr lang="en-US" sz="2800" dirty="0" smtClean="0">
              <a:latin typeface="+mn-lt"/>
              <a:cs typeface="+mn-cs"/>
            </a:endParaRPr>
          </a:p>
          <a:p>
            <a:pPr marL="1428750" indent="-514350" algn="just" fontAlgn="auto">
              <a:spcBef>
                <a:spcPts val="0"/>
              </a:spcBef>
              <a:spcAft>
                <a:spcPts val="0"/>
              </a:spcAft>
              <a:buFontTx/>
              <a:buAutoNum type="alphaLcPeriod"/>
              <a:defRPr/>
            </a:pPr>
            <a:r>
              <a:rPr lang="en-US" sz="2800" i="1" dirty="0">
                <a:solidFill>
                  <a:prstClr val="black"/>
                </a:solidFill>
              </a:rPr>
              <a:t>Merit-based promotion</a:t>
            </a:r>
            <a:r>
              <a:rPr lang="en-US" sz="2800" dirty="0">
                <a:solidFill>
                  <a:prstClr val="black"/>
                </a:solidFill>
              </a:rPr>
              <a:t>, </a:t>
            </a:r>
            <a:endParaRPr lang="en-US" sz="2800" dirty="0">
              <a:latin typeface="+mn-lt"/>
              <a:cs typeface="+mn-cs"/>
            </a:endParaRPr>
          </a:p>
          <a:p>
            <a:pPr marL="1428750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i="1" dirty="0">
              <a:latin typeface="+mn-lt"/>
              <a:cs typeface="+mn-cs"/>
            </a:endParaRPr>
          </a:p>
          <a:p>
            <a:pPr marL="1428750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28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152400"/>
            <a:ext cx="8686800" cy="510909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prstClr val="black"/>
              </a:solidFill>
              <a:latin typeface="+mn-lt"/>
              <a:cs typeface="+mn-cs"/>
            </a:endParaRPr>
          </a:p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defRPr/>
            </a:pPr>
            <a:r>
              <a:rPr lang="en-US" sz="2800" b="1" i="1" dirty="0">
                <a:solidFill>
                  <a:prstClr val="black"/>
                </a:solidFill>
                <a:latin typeface="+mn-lt"/>
                <a:cs typeface="+mn-cs"/>
              </a:rPr>
              <a:t>Transfer</a:t>
            </a:r>
          </a:p>
          <a:p>
            <a:pPr marL="914400" indent="-395288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800" dirty="0" err="1">
                <a:solidFill>
                  <a:prstClr val="black"/>
                </a:solidFill>
                <a:latin typeface="+mn-lt"/>
                <a:cs typeface="+mn-cs"/>
              </a:rPr>
              <a:t>Terjadi</a:t>
            </a:r>
            <a:r>
              <a:rPr lang="en-US" sz="28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n-lt"/>
                <a:cs typeface="+mn-cs"/>
              </a:rPr>
              <a:t>ketika</a:t>
            </a:r>
            <a:r>
              <a:rPr lang="en-US" sz="28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n-lt"/>
                <a:cs typeface="+mn-cs"/>
              </a:rPr>
              <a:t>pegawai</a:t>
            </a:r>
            <a:r>
              <a:rPr lang="en-US" sz="28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n-lt"/>
                <a:cs typeface="+mn-cs"/>
              </a:rPr>
              <a:t>dipindahkan</a:t>
            </a:r>
            <a:r>
              <a:rPr lang="en-US" sz="28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n-lt"/>
                <a:cs typeface="+mn-cs"/>
              </a:rPr>
              <a:t>dari</a:t>
            </a:r>
            <a:r>
              <a:rPr lang="en-US" sz="28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n-lt"/>
                <a:cs typeface="+mn-cs"/>
              </a:rPr>
              <a:t>suatu</a:t>
            </a:r>
            <a:r>
              <a:rPr lang="en-US" sz="28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n-lt"/>
                <a:cs typeface="+mn-cs"/>
              </a:rPr>
              <a:t>jabatan</a:t>
            </a:r>
            <a:r>
              <a:rPr lang="en-US" sz="28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n-lt"/>
                <a:cs typeface="+mn-cs"/>
              </a:rPr>
              <a:t>ke</a:t>
            </a:r>
            <a:r>
              <a:rPr lang="en-US" sz="28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n-lt"/>
                <a:cs typeface="+mn-cs"/>
              </a:rPr>
              <a:t>posisi</a:t>
            </a:r>
            <a:r>
              <a:rPr lang="en-US" sz="2800" dirty="0">
                <a:solidFill>
                  <a:prstClr val="black"/>
                </a:solidFill>
                <a:latin typeface="+mn-lt"/>
                <a:cs typeface="+mn-cs"/>
              </a:rPr>
              <a:t> yang </a:t>
            </a:r>
            <a:r>
              <a:rPr lang="en-US" sz="2800" dirty="0" err="1">
                <a:solidFill>
                  <a:prstClr val="black"/>
                </a:solidFill>
                <a:latin typeface="+mn-lt"/>
                <a:cs typeface="+mn-cs"/>
              </a:rPr>
              <a:t>relatif</a:t>
            </a:r>
            <a:r>
              <a:rPr lang="en-US" sz="28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n-lt"/>
                <a:cs typeface="+mn-cs"/>
              </a:rPr>
              <a:t>sama</a:t>
            </a:r>
            <a:r>
              <a:rPr lang="en-US" sz="28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n-lt"/>
                <a:cs typeface="+mn-cs"/>
              </a:rPr>
              <a:t>dalam</a:t>
            </a:r>
            <a:r>
              <a:rPr lang="en-US" sz="28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n-lt"/>
                <a:cs typeface="+mn-cs"/>
              </a:rPr>
              <a:t>hal</a:t>
            </a:r>
            <a:r>
              <a:rPr lang="en-US" sz="28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n-lt"/>
                <a:cs typeface="+mn-cs"/>
              </a:rPr>
              <a:t>gaji</a:t>
            </a:r>
            <a:r>
              <a:rPr lang="en-US" sz="2800" dirty="0">
                <a:solidFill>
                  <a:prstClr val="black"/>
                </a:solidFill>
                <a:latin typeface="+mn-lt"/>
                <a:cs typeface="+mn-cs"/>
              </a:rPr>
              <a:t>, </a:t>
            </a:r>
            <a:r>
              <a:rPr lang="en-US" sz="2800" dirty="0" err="1">
                <a:solidFill>
                  <a:prstClr val="black"/>
                </a:solidFill>
                <a:latin typeface="+mn-lt"/>
                <a:cs typeface="+mn-cs"/>
              </a:rPr>
              <a:t>tanggung</a:t>
            </a:r>
            <a:r>
              <a:rPr lang="en-US" sz="28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n-lt"/>
                <a:cs typeface="+mn-cs"/>
              </a:rPr>
              <a:t>jawab</a:t>
            </a:r>
            <a:r>
              <a:rPr lang="en-US" sz="28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n-lt"/>
                <a:cs typeface="+mn-cs"/>
              </a:rPr>
              <a:t>atau</a:t>
            </a:r>
            <a:r>
              <a:rPr lang="en-US" sz="28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n-lt"/>
                <a:cs typeface="+mn-cs"/>
              </a:rPr>
              <a:t>tingkat</a:t>
            </a:r>
            <a:r>
              <a:rPr lang="en-US" sz="28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n-lt"/>
                <a:cs typeface="+mn-cs"/>
              </a:rPr>
              <a:t>jabatan</a:t>
            </a:r>
            <a:r>
              <a:rPr lang="en-US" sz="28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n-lt"/>
                <a:cs typeface="+mn-cs"/>
              </a:rPr>
              <a:t>di</a:t>
            </a:r>
            <a:r>
              <a:rPr lang="en-US" sz="28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n-lt"/>
                <a:cs typeface="+mn-cs"/>
              </a:rPr>
              <a:t>perusahaan</a:t>
            </a:r>
            <a:r>
              <a:rPr lang="en-US" sz="2800" dirty="0">
                <a:solidFill>
                  <a:prstClr val="black"/>
                </a:solidFill>
                <a:latin typeface="+mn-lt"/>
                <a:cs typeface="+mn-cs"/>
              </a:rPr>
              <a:t>.</a:t>
            </a:r>
          </a:p>
          <a:p>
            <a:pPr marL="914400" indent="-395288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2800" dirty="0" smtClean="0">
              <a:solidFill>
                <a:prstClr val="black"/>
              </a:solidFill>
              <a:latin typeface="+mn-lt"/>
              <a:cs typeface="+mn-cs"/>
            </a:endParaRPr>
          </a:p>
          <a:p>
            <a:pPr marL="914400" indent="-395288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prstClr val="black"/>
                </a:solidFill>
                <a:latin typeface="+mn-lt"/>
                <a:cs typeface="+mn-cs"/>
              </a:rPr>
              <a:t>Hal </a:t>
            </a:r>
            <a:r>
              <a:rPr lang="en-US" sz="2800" dirty="0" err="1">
                <a:solidFill>
                  <a:prstClr val="black"/>
                </a:solidFill>
                <a:latin typeface="+mn-lt"/>
                <a:cs typeface="+mn-cs"/>
              </a:rPr>
              <a:t>ini</a:t>
            </a:r>
            <a:r>
              <a:rPr lang="en-US" sz="28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n-lt"/>
                <a:cs typeface="+mn-cs"/>
              </a:rPr>
              <a:t>mendorong</a:t>
            </a:r>
            <a:r>
              <a:rPr lang="en-US" sz="28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n-lt"/>
                <a:cs typeface="+mn-cs"/>
              </a:rPr>
              <a:t>pegawai</a:t>
            </a:r>
            <a:r>
              <a:rPr lang="en-US" sz="28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n-lt"/>
                <a:cs typeface="+mn-cs"/>
              </a:rPr>
              <a:t>tsb</a:t>
            </a:r>
            <a:r>
              <a:rPr lang="en-US" sz="28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n-lt"/>
                <a:cs typeface="+mn-cs"/>
              </a:rPr>
              <a:t>untuk</a:t>
            </a:r>
            <a:r>
              <a:rPr lang="en-US" sz="28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n-lt"/>
                <a:cs typeface="+mn-cs"/>
              </a:rPr>
              <a:t>menunjukkan</a:t>
            </a:r>
            <a:r>
              <a:rPr lang="en-US" sz="28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n-lt"/>
                <a:cs typeface="+mn-cs"/>
              </a:rPr>
              <a:t>tampilan</a:t>
            </a:r>
            <a:r>
              <a:rPr lang="en-US" sz="28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n-lt"/>
                <a:cs typeface="+mn-cs"/>
              </a:rPr>
              <a:t>kerja</a:t>
            </a:r>
            <a:r>
              <a:rPr lang="en-US" sz="2800" dirty="0">
                <a:solidFill>
                  <a:prstClr val="black"/>
                </a:solidFill>
                <a:latin typeface="+mn-lt"/>
                <a:cs typeface="+mn-cs"/>
              </a:rPr>
              <a:t> yang </a:t>
            </a:r>
            <a:r>
              <a:rPr lang="en-US" sz="2800" dirty="0" err="1">
                <a:solidFill>
                  <a:prstClr val="black"/>
                </a:solidFill>
                <a:latin typeface="+mn-lt"/>
                <a:cs typeface="+mn-cs"/>
              </a:rPr>
              <a:t>lebih</a:t>
            </a:r>
            <a:r>
              <a:rPr lang="en-US" sz="28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n-lt"/>
                <a:cs typeface="+mn-cs"/>
              </a:rPr>
              <a:t>baik</a:t>
            </a:r>
            <a:r>
              <a:rPr lang="en-US" sz="28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n-lt"/>
                <a:cs typeface="+mn-cs"/>
              </a:rPr>
              <a:t>dan</a:t>
            </a:r>
            <a:r>
              <a:rPr lang="en-US" sz="28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n-lt"/>
                <a:cs typeface="+mn-cs"/>
              </a:rPr>
              <a:t>menjadikannya</a:t>
            </a:r>
            <a:r>
              <a:rPr lang="en-US" sz="28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n-lt"/>
                <a:cs typeface="+mn-cs"/>
              </a:rPr>
              <a:t>sebagai</a:t>
            </a:r>
            <a:r>
              <a:rPr lang="en-US" sz="28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n-lt"/>
                <a:cs typeface="+mn-cs"/>
              </a:rPr>
              <a:t>calon</a:t>
            </a:r>
            <a:r>
              <a:rPr lang="en-US" sz="28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n-lt"/>
                <a:cs typeface="+mn-cs"/>
              </a:rPr>
              <a:t>yg</a:t>
            </a:r>
            <a:r>
              <a:rPr lang="en-US" sz="28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n-lt"/>
                <a:cs typeface="+mn-cs"/>
              </a:rPr>
              <a:t>lebih</a:t>
            </a:r>
            <a:r>
              <a:rPr lang="en-US" sz="28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n-lt"/>
                <a:cs typeface="+mn-cs"/>
              </a:rPr>
              <a:t>baik</a:t>
            </a:r>
            <a:r>
              <a:rPr lang="en-US" sz="28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n-lt"/>
                <a:cs typeface="+mn-cs"/>
              </a:rPr>
              <a:t>untuk</a:t>
            </a:r>
            <a:r>
              <a:rPr lang="en-US" sz="28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n-lt"/>
                <a:cs typeface="+mn-cs"/>
              </a:rPr>
              <a:t>dipromosikan</a:t>
            </a:r>
            <a:r>
              <a:rPr lang="en-US" sz="28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n-lt"/>
                <a:cs typeface="+mn-cs"/>
              </a:rPr>
              <a:t>dimas</a:t>
            </a:r>
            <a:r>
              <a:rPr lang="en-US" sz="28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n-lt"/>
                <a:cs typeface="+mn-cs"/>
              </a:rPr>
              <a:t>yg</a:t>
            </a:r>
            <a:r>
              <a:rPr lang="en-US" sz="28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n-lt"/>
                <a:cs typeface="+mn-cs"/>
              </a:rPr>
              <a:t>akan</a:t>
            </a:r>
            <a:r>
              <a:rPr lang="en-US" sz="28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n-lt"/>
                <a:cs typeface="+mn-cs"/>
              </a:rPr>
              <a:t>datang</a:t>
            </a:r>
            <a:r>
              <a:rPr lang="en-US" sz="2800" dirty="0">
                <a:solidFill>
                  <a:prstClr val="black"/>
                </a:solidFill>
                <a:latin typeface="+mn-lt"/>
                <a:cs typeface="+mn-cs"/>
              </a:rPr>
              <a:t>.</a:t>
            </a:r>
          </a:p>
          <a:p>
            <a:pPr marL="1377950" indent="-4635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d-ID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686800" cy="22467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 startAt="3"/>
              <a:defRPr/>
            </a:pPr>
            <a:r>
              <a:rPr lang="en-US" sz="2800" b="1" i="1" dirty="0" err="1">
                <a:latin typeface="+mn-lt"/>
                <a:cs typeface="+mn-cs"/>
              </a:rPr>
              <a:t>Demosi</a:t>
            </a:r>
            <a:endParaRPr lang="en-US" sz="2800" b="1" i="1" dirty="0">
              <a:latin typeface="+mn-lt"/>
              <a:cs typeface="+mn-cs"/>
            </a:endParaRPr>
          </a:p>
          <a:p>
            <a:pPr marL="968375" indent="-449263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800" dirty="0" err="1">
                <a:latin typeface="+mn-lt"/>
                <a:cs typeface="+mn-cs"/>
              </a:rPr>
              <a:t>Pegawai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dipindahkan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dari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suatu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jabatan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ke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posisi</a:t>
            </a:r>
            <a:r>
              <a:rPr lang="en-US" sz="2800" dirty="0">
                <a:latin typeface="+mn-lt"/>
                <a:cs typeface="+mn-cs"/>
              </a:rPr>
              <a:t> yang </a:t>
            </a:r>
            <a:r>
              <a:rPr lang="en-US" sz="2800" dirty="0" err="1">
                <a:latin typeface="+mn-lt"/>
                <a:cs typeface="+mn-cs"/>
              </a:rPr>
              <a:t>lebih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rendah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dalam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hal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gaji</a:t>
            </a:r>
            <a:r>
              <a:rPr lang="en-US" sz="2800" dirty="0">
                <a:latin typeface="+mn-lt"/>
                <a:cs typeface="+mn-cs"/>
              </a:rPr>
              <a:t>, </a:t>
            </a:r>
            <a:r>
              <a:rPr lang="en-US" sz="2800" dirty="0" err="1">
                <a:latin typeface="+mn-lt"/>
                <a:cs typeface="+mn-cs"/>
              </a:rPr>
              <a:t>tanggung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jawab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dan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tingkat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jabatan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di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perusahaan</a:t>
            </a:r>
            <a:r>
              <a:rPr lang="en-US" sz="2800" dirty="0">
                <a:latin typeface="+mn-lt"/>
                <a:cs typeface="+mn-cs"/>
              </a:rPr>
              <a:t>.</a:t>
            </a:r>
          </a:p>
          <a:p>
            <a:pPr marL="968375" indent="-449263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763000" cy="827919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 startAt="4"/>
              <a:defRPr/>
            </a:pPr>
            <a:r>
              <a:rPr lang="en-US" sz="2800" i="1" dirty="0">
                <a:latin typeface="+mn-lt"/>
                <a:cs typeface="+mn-cs"/>
              </a:rPr>
              <a:t>Separation</a:t>
            </a:r>
          </a:p>
          <a:p>
            <a:pPr marL="514350" indent="4763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800" i="1" dirty="0">
                <a:latin typeface="+mn-lt"/>
                <a:cs typeface="+mn-cs"/>
              </a:rPr>
              <a:t> </a:t>
            </a:r>
            <a:r>
              <a:rPr lang="en-US" sz="2800" i="1" dirty="0" err="1">
                <a:latin typeface="+mn-lt"/>
                <a:cs typeface="+mn-cs"/>
              </a:rPr>
              <a:t>Werther</a:t>
            </a:r>
            <a:r>
              <a:rPr lang="en-US" sz="2800" i="1" dirty="0">
                <a:latin typeface="+mn-lt"/>
                <a:cs typeface="+mn-cs"/>
              </a:rPr>
              <a:t> &amp; Davis (1996:264)</a:t>
            </a:r>
          </a:p>
          <a:p>
            <a:pPr marL="96837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i="1" dirty="0">
                <a:latin typeface="+mn-lt"/>
                <a:cs typeface="+mn-cs"/>
              </a:rPr>
              <a:t>Separation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merupakan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keputusan</a:t>
            </a:r>
            <a:r>
              <a:rPr lang="en-US" sz="2800" dirty="0">
                <a:latin typeface="+mn-lt"/>
                <a:cs typeface="+mn-cs"/>
              </a:rPr>
              <a:t> yang </a:t>
            </a:r>
            <a:r>
              <a:rPr lang="en-US" sz="2800" dirty="0" err="1">
                <a:latin typeface="+mn-lt"/>
                <a:cs typeface="+mn-cs"/>
              </a:rPr>
              <a:t>memisahkan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antara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individu</a:t>
            </a:r>
            <a:r>
              <a:rPr lang="en-US" sz="2800" dirty="0">
                <a:latin typeface="+mn-lt"/>
                <a:cs typeface="+mn-cs"/>
              </a:rPr>
              <a:t>/</a:t>
            </a:r>
            <a:r>
              <a:rPr lang="en-US" sz="2800" dirty="0" err="1">
                <a:latin typeface="+mn-lt"/>
                <a:cs typeface="+mn-cs"/>
              </a:rPr>
              <a:t>pegawai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dan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perusahaan</a:t>
            </a:r>
            <a:r>
              <a:rPr lang="en-US" sz="2800" dirty="0">
                <a:latin typeface="+mn-lt"/>
                <a:cs typeface="+mn-cs"/>
              </a:rPr>
              <a:t>/ </a:t>
            </a:r>
            <a:r>
              <a:rPr lang="en-US" sz="2800" dirty="0" err="1">
                <a:latin typeface="+mn-lt"/>
                <a:cs typeface="+mn-cs"/>
              </a:rPr>
              <a:t>organisasi</a:t>
            </a:r>
            <a:r>
              <a:rPr lang="en-US" sz="2800" dirty="0">
                <a:latin typeface="+mn-lt"/>
                <a:cs typeface="+mn-cs"/>
              </a:rPr>
              <a:t>. </a:t>
            </a:r>
            <a:r>
              <a:rPr lang="en-US" sz="2800" dirty="0" err="1">
                <a:latin typeface="+mn-lt"/>
                <a:cs typeface="+mn-cs"/>
              </a:rPr>
              <a:t>Keputusan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ini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dapat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berasal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dari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pegawai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maupun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perusahaan</a:t>
            </a:r>
            <a:r>
              <a:rPr lang="en-US" sz="2800" dirty="0">
                <a:latin typeface="+mn-lt"/>
                <a:cs typeface="+mn-cs"/>
              </a:rPr>
              <a:t>.</a:t>
            </a:r>
          </a:p>
          <a:p>
            <a:pPr marL="968375" indent="-449263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800" dirty="0" err="1">
                <a:latin typeface="+mn-lt"/>
                <a:cs typeface="+mn-cs"/>
              </a:rPr>
              <a:t>Ada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beberapa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macam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separasi</a:t>
            </a:r>
            <a:r>
              <a:rPr lang="en-US" sz="2800" dirty="0">
                <a:latin typeface="+mn-lt"/>
                <a:cs typeface="+mn-cs"/>
              </a:rPr>
              <a:t>, </a:t>
            </a:r>
            <a:r>
              <a:rPr lang="en-US" sz="2800" dirty="0" err="1">
                <a:latin typeface="+mn-lt"/>
                <a:cs typeface="+mn-cs"/>
              </a:rPr>
              <a:t>yaitu</a:t>
            </a:r>
            <a:r>
              <a:rPr lang="en-US" sz="2800" dirty="0">
                <a:latin typeface="+mn-lt"/>
                <a:cs typeface="+mn-cs"/>
              </a:rPr>
              <a:t> :</a:t>
            </a:r>
          </a:p>
          <a:p>
            <a:pPr marL="1482725" indent="-514350" algn="just" fontAlgn="auto">
              <a:spcBef>
                <a:spcPts val="0"/>
              </a:spcBef>
              <a:spcAft>
                <a:spcPts val="0"/>
              </a:spcAft>
              <a:buFontTx/>
              <a:buAutoNum type="alphaLcPeriod"/>
              <a:defRPr/>
            </a:pPr>
            <a:r>
              <a:rPr lang="en-US" sz="2800" i="1" dirty="0">
                <a:latin typeface="+mn-lt"/>
                <a:cs typeface="+mn-cs"/>
              </a:rPr>
              <a:t>Temporary Leaves of Absence (</a:t>
            </a:r>
            <a:r>
              <a:rPr lang="en-US" sz="2800" i="1" dirty="0" err="1">
                <a:latin typeface="+mn-lt"/>
                <a:cs typeface="+mn-cs"/>
              </a:rPr>
              <a:t>Cuti</a:t>
            </a:r>
            <a:r>
              <a:rPr lang="en-US" sz="2800" i="1" dirty="0">
                <a:latin typeface="+mn-lt"/>
                <a:cs typeface="+mn-cs"/>
              </a:rPr>
              <a:t>)</a:t>
            </a:r>
          </a:p>
          <a:p>
            <a:pPr marL="1482725" indent="-514350" algn="just" fontAlgn="auto">
              <a:spcBef>
                <a:spcPts val="0"/>
              </a:spcBef>
              <a:spcAft>
                <a:spcPts val="0"/>
              </a:spcAft>
              <a:tabLst>
                <a:tab pos="968375" algn="l"/>
              </a:tabLst>
              <a:defRPr/>
            </a:pPr>
            <a:r>
              <a:rPr lang="en-US" sz="2800" i="1" dirty="0">
                <a:latin typeface="+mn-lt"/>
                <a:cs typeface="+mn-cs"/>
              </a:rPr>
              <a:t>	</a:t>
            </a:r>
            <a:endParaRPr lang="en-US" sz="2800" dirty="0">
              <a:latin typeface="+mn-lt"/>
              <a:cs typeface="+mn-cs"/>
            </a:endParaRPr>
          </a:p>
          <a:p>
            <a:pPr marL="1482725" indent="-514350" algn="just" fontAlgn="auto">
              <a:spcBef>
                <a:spcPts val="0"/>
              </a:spcBef>
              <a:spcAft>
                <a:spcPts val="0"/>
              </a:spcAft>
              <a:buFontTx/>
              <a:buAutoNum type="alphaLcPeriod" startAt="2"/>
              <a:tabLst>
                <a:tab pos="968375" algn="l"/>
              </a:tabLst>
              <a:defRPr/>
            </a:pPr>
            <a:r>
              <a:rPr lang="en-US" sz="2800" i="1" dirty="0" smtClean="0">
                <a:latin typeface="+mn-lt"/>
                <a:cs typeface="+mn-cs"/>
              </a:rPr>
              <a:t>Attrition</a:t>
            </a:r>
          </a:p>
          <a:p>
            <a:pPr marL="1482725" indent="-514350" algn="just" fontAlgn="auto">
              <a:spcBef>
                <a:spcPts val="0"/>
              </a:spcBef>
              <a:spcAft>
                <a:spcPts val="0"/>
              </a:spcAft>
              <a:buFontTx/>
              <a:buAutoNum type="alphaLcPeriod" startAt="2"/>
              <a:tabLst>
                <a:tab pos="968375" algn="l"/>
              </a:tabLst>
              <a:defRPr/>
            </a:pPr>
            <a:endParaRPr lang="en-US" sz="2800" i="1" dirty="0">
              <a:latin typeface="+mn-lt"/>
              <a:cs typeface="+mn-cs"/>
            </a:endParaRPr>
          </a:p>
          <a:p>
            <a:pPr marL="1482725" indent="-514350" algn="just" fontAlgn="auto">
              <a:spcBef>
                <a:spcPts val="0"/>
              </a:spcBef>
              <a:spcAft>
                <a:spcPts val="0"/>
              </a:spcAft>
              <a:buFontTx/>
              <a:buAutoNum type="alphaLcPeriod" startAt="2"/>
              <a:tabLst>
                <a:tab pos="968375" algn="l"/>
              </a:tabLst>
              <a:defRPr/>
            </a:pPr>
            <a:r>
              <a:rPr lang="en-US" sz="2800" i="1" dirty="0" smtClean="0"/>
              <a:t>Layoffs</a:t>
            </a:r>
          </a:p>
          <a:p>
            <a:pPr marL="1482725" indent="-514350" algn="just" fontAlgn="auto">
              <a:spcBef>
                <a:spcPts val="0"/>
              </a:spcBef>
              <a:spcAft>
                <a:spcPts val="0"/>
              </a:spcAft>
              <a:buFontTx/>
              <a:buAutoNum type="alphaLcPeriod" startAt="2"/>
              <a:tabLst>
                <a:tab pos="968375" algn="l"/>
              </a:tabLst>
              <a:defRPr/>
            </a:pPr>
            <a:endParaRPr lang="en-US" sz="2800" i="1" dirty="0"/>
          </a:p>
          <a:p>
            <a:pPr marL="1482725" indent="-514350" algn="just" fontAlgn="auto">
              <a:spcBef>
                <a:spcPts val="0"/>
              </a:spcBef>
              <a:spcAft>
                <a:spcPts val="0"/>
              </a:spcAft>
              <a:buFontTx/>
              <a:buAutoNum type="alphaLcPeriod" startAt="2"/>
              <a:tabLst>
                <a:tab pos="968375" algn="l"/>
              </a:tabLst>
              <a:defRPr/>
            </a:pPr>
            <a:r>
              <a:rPr lang="en-US" sz="2800" i="1" dirty="0" smtClean="0"/>
              <a:t>Termination</a:t>
            </a:r>
            <a:endParaRPr lang="en-US" sz="2800" i="1" dirty="0"/>
          </a:p>
          <a:p>
            <a:pPr marL="1074738" indent="17463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/>
          </a:p>
          <a:p>
            <a:pPr marL="1031875" indent="-793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i="1" dirty="0"/>
              <a:t>	</a:t>
            </a:r>
            <a:endParaRPr lang="id-ID" sz="2800" dirty="0"/>
          </a:p>
          <a:p>
            <a:pPr marL="1482725" indent="-514350" algn="just" fontAlgn="auto">
              <a:spcBef>
                <a:spcPts val="0"/>
              </a:spcBef>
              <a:spcAft>
                <a:spcPts val="0"/>
              </a:spcAft>
              <a:buFontTx/>
              <a:buAutoNum type="alphaLcPeriod" startAt="2"/>
              <a:tabLst>
                <a:tab pos="968375" algn="l"/>
              </a:tabLst>
              <a:defRPr/>
            </a:pPr>
            <a:endParaRPr lang="en-US" sz="2800" i="1" dirty="0">
              <a:latin typeface="+mn-lt"/>
              <a:cs typeface="+mn-cs"/>
            </a:endParaRPr>
          </a:p>
          <a:p>
            <a:pPr marL="1482725" indent="-514350" algn="just" fontAlgn="auto">
              <a:spcBef>
                <a:spcPts val="0"/>
              </a:spcBef>
              <a:spcAft>
                <a:spcPts val="0"/>
              </a:spcAft>
              <a:tabLst>
                <a:tab pos="968375" algn="l"/>
              </a:tabLst>
              <a:defRPr/>
            </a:pPr>
            <a:r>
              <a:rPr lang="en-US" sz="2800" i="1" dirty="0">
                <a:latin typeface="+mn-lt"/>
                <a:cs typeface="+mn-cs"/>
              </a:rPr>
              <a:t>	</a:t>
            </a:r>
            <a:endParaRPr lang="en-US" sz="2800" dirty="0">
              <a:latin typeface="+mn-lt"/>
              <a:cs typeface="+mn-cs"/>
            </a:endParaRPr>
          </a:p>
          <a:p>
            <a:pPr marL="1482725" indent="-514350" algn="just" fontAlgn="auto">
              <a:spcBef>
                <a:spcPts val="0"/>
              </a:spcBef>
              <a:spcAft>
                <a:spcPts val="0"/>
              </a:spcAft>
              <a:tabLst>
                <a:tab pos="968375" algn="l"/>
              </a:tabLst>
              <a:defRPr/>
            </a:pPr>
            <a:endParaRPr lang="id-ID" sz="28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6032" y="533400"/>
            <a:ext cx="6457968" cy="13620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dirty="0" smtClean="0"/>
              <a:t>PENGERTIAN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685800" y="2438400"/>
            <a:ext cx="7315200" cy="307181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800" dirty="0" smtClean="0"/>
              <a:t>SELEKSI, </a:t>
            </a:r>
            <a:r>
              <a:rPr lang="en-US" sz="2800" dirty="0" err="1" smtClean="0"/>
              <a:t>adalah</a:t>
            </a:r>
            <a:endParaRPr lang="en-US" sz="2800" dirty="0" smtClean="0"/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penyaringan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pelamar</a:t>
            </a:r>
            <a:r>
              <a:rPr lang="en-US" sz="2800" dirty="0" smtClean="0"/>
              <a:t> </a:t>
            </a:r>
            <a:r>
              <a:rPr lang="en-US" sz="2800" dirty="0" err="1" smtClean="0"/>
              <a:t>guna</a:t>
            </a:r>
            <a:r>
              <a:rPr lang="en-US" sz="2800" dirty="0" smtClean="0"/>
              <a:t> </a:t>
            </a:r>
            <a:r>
              <a:rPr lang="en-US" sz="2800" dirty="0" err="1" smtClean="0"/>
              <a:t>memilih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terbaik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diterima</a:t>
            </a:r>
            <a:r>
              <a:rPr lang="en-US" sz="2800" dirty="0" smtClean="0"/>
              <a:t> </a:t>
            </a:r>
            <a:r>
              <a:rPr lang="en-US" sz="2800" dirty="0" err="1" smtClean="0"/>
              <a:t>bekerja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. </a:t>
            </a:r>
            <a:r>
              <a:rPr lang="en-US" sz="2800" dirty="0" err="1" smtClean="0"/>
              <a:t>Penyaringan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pemisahan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 yang paling </a:t>
            </a:r>
            <a:r>
              <a:rPr lang="en-US" sz="2800" dirty="0" err="1" smtClean="0"/>
              <a:t>besar</a:t>
            </a:r>
            <a:r>
              <a:rPr lang="en-US" sz="2800" dirty="0" smtClean="0"/>
              <a:t> </a:t>
            </a:r>
            <a:r>
              <a:rPr lang="en-US" sz="2800" dirty="0" err="1" smtClean="0"/>
              <a:t>kemungkinan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berhasil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pekerjaan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cocok</a:t>
            </a:r>
            <a:r>
              <a:rPr lang="en-US" sz="2800" dirty="0" smtClean="0"/>
              <a:t> </a:t>
            </a:r>
            <a:r>
              <a:rPr lang="en-US" sz="2800" dirty="0" err="1" smtClean="0"/>
              <a:t>masuk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,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 lain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sejumlah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 </a:t>
            </a:r>
            <a:r>
              <a:rPr lang="en-US" sz="2800" dirty="0" err="1" smtClean="0"/>
              <a:t>pelamar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829568" cy="136207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dirty="0" smtClean="0"/>
              <a:t>Hal-</a:t>
            </a:r>
            <a:r>
              <a:rPr lang="en-US" sz="5400" dirty="0" err="1" smtClean="0"/>
              <a:t>hal</a:t>
            </a:r>
            <a:r>
              <a:rPr lang="en-US" sz="5400" dirty="0" smtClean="0"/>
              <a:t> yang </a:t>
            </a:r>
            <a:r>
              <a:rPr lang="en-US" sz="5400" dirty="0" err="1" smtClean="0"/>
              <a:t>mendasari</a:t>
            </a:r>
            <a:r>
              <a:rPr lang="en-US" sz="5400" dirty="0" smtClean="0"/>
              <a:t> </a:t>
            </a:r>
            <a:r>
              <a:rPr lang="en-US" sz="5400" dirty="0" err="1" smtClean="0"/>
              <a:t>proses</a:t>
            </a:r>
            <a:r>
              <a:rPr lang="en-US" sz="5400" dirty="0" smtClean="0"/>
              <a:t> </a:t>
            </a:r>
            <a:r>
              <a:rPr lang="en-US" sz="5400" dirty="0" err="1" smtClean="0"/>
              <a:t>seleksi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3352800"/>
            <a:ext cx="7086600" cy="1500188"/>
          </a:xfrm>
        </p:spPr>
        <p:txBody>
          <a:bodyPr rtlCol="0">
            <a:no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4400" dirty="0" smtClean="0"/>
              <a:t> </a:t>
            </a:r>
            <a:r>
              <a:rPr lang="en-US" sz="4400" dirty="0" err="1" smtClean="0"/>
              <a:t>analisis</a:t>
            </a:r>
            <a:r>
              <a:rPr lang="en-US" sz="4400" dirty="0" smtClean="0"/>
              <a:t> </a:t>
            </a:r>
            <a:r>
              <a:rPr lang="en-US" sz="4400" dirty="0" err="1" smtClean="0"/>
              <a:t>jabatan</a:t>
            </a:r>
            <a:endParaRPr lang="en-US" sz="4400" dirty="0" smtClean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4400" dirty="0" err="1" smtClean="0"/>
              <a:t>Perencanaan</a:t>
            </a:r>
            <a:r>
              <a:rPr lang="en-US" sz="4400" dirty="0" smtClean="0"/>
              <a:t> SDM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4400" dirty="0" err="1" smtClean="0"/>
              <a:t>Rekrutmen</a:t>
            </a:r>
            <a:endParaRPr lang="en-US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001000" cy="136207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err="1" smtClean="0"/>
              <a:t>Peranan</a:t>
            </a:r>
            <a:r>
              <a:rPr lang="en-US" sz="4400" dirty="0" smtClean="0"/>
              <a:t> </a:t>
            </a:r>
            <a:r>
              <a:rPr lang="en-US" sz="4400" dirty="0" err="1" smtClean="0"/>
              <a:t>tes</a:t>
            </a:r>
            <a:r>
              <a:rPr lang="en-US" sz="4400" dirty="0" smtClean="0"/>
              <a:t> </a:t>
            </a:r>
            <a:r>
              <a:rPr lang="en-US" sz="4400" dirty="0" err="1" smtClean="0"/>
              <a:t>psikologi</a:t>
            </a:r>
            <a:r>
              <a:rPr lang="en-US" sz="4400" dirty="0" smtClean="0"/>
              <a:t>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wawancara</a:t>
            </a:r>
            <a:r>
              <a:rPr lang="en-US" sz="4400" dirty="0" smtClean="0"/>
              <a:t> </a:t>
            </a:r>
            <a:r>
              <a:rPr lang="en-US" sz="4400" dirty="0" err="1" smtClean="0"/>
              <a:t>dalam</a:t>
            </a:r>
            <a:r>
              <a:rPr lang="en-US" sz="4400" dirty="0" smtClean="0"/>
              <a:t> </a:t>
            </a:r>
            <a:r>
              <a:rPr lang="en-US" sz="4400" dirty="0" err="1" smtClean="0"/>
              <a:t>proses</a:t>
            </a:r>
            <a:r>
              <a:rPr lang="en-US" sz="4400" dirty="0" smtClean="0"/>
              <a:t> </a:t>
            </a:r>
            <a:r>
              <a:rPr lang="en-US" sz="4400" dirty="0" err="1" smtClean="0"/>
              <a:t>seleksi</a:t>
            </a:r>
            <a:r>
              <a:rPr lang="en-US" sz="4400" dirty="0" smtClean="0"/>
              <a:t> </a:t>
            </a:r>
            <a:r>
              <a:rPr lang="en-US" sz="4400" dirty="0" err="1" smtClean="0"/>
              <a:t>tenaga</a:t>
            </a:r>
            <a:r>
              <a:rPr lang="en-US" sz="4400" dirty="0" smtClean="0"/>
              <a:t> </a:t>
            </a:r>
            <a:r>
              <a:rPr lang="en-US" sz="4400" dirty="0" err="1" smtClean="0"/>
              <a:t>kerja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2819400"/>
            <a:ext cx="8534400" cy="40386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3600" dirty="0" err="1" smtClean="0"/>
              <a:t>Tahapan</a:t>
            </a:r>
            <a:r>
              <a:rPr lang="en-US" sz="3600" dirty="0" smtClean="0"/>
              <a:t> </a:t>
            </a:r>
            <a:r>
              <a:rPr lang="en-US" sz="3600" dirty="0" err="1" smtClean="0"/>
              <a:t>Penerimaan</a:t>
            </a:r>
            <a:r>
              <a:rPr lang="en-US" sz="3600" dirty="0" smtClean="0"/>
              <a:t> </a:t>
            </a:r>
            <a:r>
              <a:rPr lang="en-US" sz="3600" dirty="0" err="1" smtClean="0"/>
              <a:t>Tenaga</a:t>
            </a:r>
            <a:r>
              <a:rPr lang="en-US" sz="3600" dirty="0" smtClean="0"/>
              <a:t> </a:t>
            </a:r>
            <a:r>
              <a:rPr lang="en-US" sz="3600" dirty="0" err="1" smtClean="0"/>
              <a:t>Kerja</a:t>
            </a:r>
            <a:endParaRPr lang="en-US" sz="3600" dirty="0" smtClean="0"/>
          </a:p>
          <a:p>
            <a:pPr marL="742950" indent="-742950" eaLnBrk="1" fontAlgn="auto" hangingPunct="1">
              <a:spcAft>
                <a:spcPts val="0"/>
              </a:spcAft>
              <a:buFont typeface="Wingdings"/>
              <a:buAutoNum type="arabicPeriod"/>
              <a:tabLst>
                <a:tab pos="868363" algn="l"/>
              </a:tabLst>
              <a:defRPr/>
            </a:pPr>
            <a:r>
              <a:rPr lang="en-US" sz="3600" dirty="0" err="1" smtClean="0"/>
              <a:t>Pencarian</a:t>
            </a:r>
            <a:r>
              <a:rPr lang="en-US" sz="3600" dirty="0" smtClean="0"/>
              <a:t> </a:t>
            </a:r>
            <a:r>
              <a:rPr lang="en-US" sz="3600" dirty="0" err="1" smtClean="0"/>
              <a:t>Calon</a:t>
            </a:r>
            <a:r>
              <a:rPr lang="en-US" sz="3600" dirty="0" smtClean="0"/>
              <a:t> </a:t>
            </a:r>
            <a:r>
              <a:rPr lang="en-US" sz="3600" dirty="0" err="1" smtClean="0"/>
              <a:t>Tenaga</a:t>
            </a:r>
            <a:r>
              <a:rPr lang="en-US" sz="3600" dirty="0" smtClean="0"/>
              <a:t> </a:t>
            </a:r>
            <a:r>
              <a:rPr lang="en-US" sz="3600" dirty="0" err="1" smtClean="0"/>
              <a:t>Kerja</a:t>
            </a:r>
            <a:r>
              <a:rPr lang="en-US" sz="3600" dirty="0" smtClean="0"/>
              <a:t>, </a:t>
            </a:r>
            <a:r>
              <a:rPr lang="en-US" sz="3600" dirty="0" err="1" smtClean="0"/>
              <a:t>mll</a:t>
            </a:r>
            <a:r>
              <a:rPr lang="en-US" sz="3600" dirty="0" smtClean="0"/>
              <a:t> :</a:t>
            </a:r>
          </a:p>
          <a:p>
            <a:pPr marL="742950" indent="57150" eaLnBrk="1" fontAlgn="auto" hangingPunct="1">
              <a:spcAft>
                <a:spcPts val="0"/>
              </a:spcAft>
              <a:buFont typeface="Arial" pitchFamily="34" charset="0"/>
              <a:buChar char="•"/>
              <a:tabLst>
                <a:tab pos="1096963" algn="l"/>
              </a:tabLst>
              <a:defRPr/>
            </a:pPr>
            <a:r>
              <a:rPr lang="en-US" sz="3600" dirty="0" smtClean="0"/>
              <a:t>	 </a:t>
            </a:r>
            <a:r>
              <a:rPr lang="en-US" sz="3600" dirty="0" err="1" smtClean="0"/>
              <a:t>Iklan</a:t>
            </a:r>
            <a:r>
              <a:rPr lang="en-US" sz="3600" dirty="0" smtClean="0"/>
              <a:t> </a:t>
            </a:r>
            <a:r>
              <a:rPr lang="en-US" sz="3600" dirty="0" err="1" smtClean="0"/>
              <a:t>di</a:t>
            </a:r>
            <a:r>
              <a:rPr lang="en-US" sz="3600" dirty="0" smtClean="0"/>
              <a:t> </a:t>
            </a:r>
            <a:r>
              <a:rPr lang="en-US" sz="3600" dirty="0" err="1" smtClean="0"/>
              <a:t>harian-harian</a:t>
            </a:r>
            <a:r>
              <a:rPr lang="en-US" sz="3600" dirty="0" smtClean="0"/>
              <a:t>, media </a:t>
            </a:r>
            <a:r>
              <a:rPr lang="en-US" sz="3600" dirty="0" err="1" smtClean="0"/>
              <a:t>cetak</a:t>
            </a:r>
            <a:r>
              <a:rPr lang="en-US" sz="3600" dirty="0" smtClean="0"/>
              <a:t> </a:t>
            </a:r>
          </a:p>
          <a:p>
            <a:pPr marL="742950" indent="57150" eaLnBrk="1" fontAlgn="auto" hangingPunct="1">
              <a:spcAft>
                <a:spcPts val="0"/>
              </a:spcAft>
              <a:buFont typeface="Arial" pitchFamily="34" charset="0"/>
              <a:buChar char="•"/>
              <a:tabLst>
                <a:tab pos="1211263" algn="l"/>
              </a:tabLst>
              <a:defRPr/>
            </a:pPr>
            <a:r>
              <a:rPr lang="en-US" sz="3600" dirty="0" smtClean="0"/>
              <a:t> 	</a:t>
            </a:r>
            <a:r>
              <a:rPr lang="en-US" sz="3600" dirty="0" err="1" smtClean="0"/>
              <a:t>Pendekatan</a:t>
            </a:r>
            <a:r>
              <a:rPr lang="en-US" sz="3600" dirty="0" smtClean="0"/>
              <a:t>  </a:t>
            </a:r>
            <a:r>
              <a:rPr lang="en-US" sz="3600" dirty="0" err="1" smtClean="0"/>
              <a:t>langsung</a:t>
            </a:r>
            <a:r>
              <a:rPr lang="en-US" sz="3600" dirty="0" smtClean="0"/>
              <a:t> </a:t>
            </a:r>
            <a:r>
              <a:rPr lang="en-US" sz="3600" dirty="0" err="1" smtClean="0"/>
              <a:t>ke</a:t>
            </a:r>
            <a:r>
              <a:rPr lang="en-US" sz="3600" dirty="0" smtClean="0"/>
              <a:t> sekolah2 </a:t>
            </a:r>
            <a:r>
              <a:rPr lang="en-US" sz="3600" dirty="0" err="1" smtClean="0"/>
              <a:t>atau</a:t>
            </a:r>
            <a:r>
              <a:rPr lang="en-US" sz="3600" dirty="0" smtClean="0"/>
              <a:t> 	</a:t>
            </a:r>
            <a:r>
              <a:rPr lang="en-US" sz="3600" dirty="0" err="1" smtClean="0"/>
              <a:t>lembaga</a:t>
            </a:r>
            <a:r>
              <a:rPr lang="en-US" sz="3600" dirty="0" smtClean="0"/>
              <a:t> </a:t>
            </a:r>
            <a:r>
              <a:rPr lang="en-US" sz="3600" dirty="0" err="1" smtClean="0"/>
              <a:t>pendidikan</a:t>
            </a:r>
            <a:r>
              <a:rPr lang="en-US" sz="3600" dirty="0" smtClean="0"/>
              <a:t> </a:t>
            </a:r>
            <a:r>
              <a:rPr lang="en-US" sz="3600" dirty="0" err="1" smtClean="0"/>
              <a:t>kejuruan</a:t>
            </a:r>
            <a:endParaRPr lang="en-US" sz="3600" dirty="0" smtClean="0"/>
          </a:p>
          <a:p>
            <a:pPr marL="742950" indent="57150" eaLnBrk="1" fontAlgn="auto" hangingPunct="1">
              <a:spcAft>
                <a:spcPts val="0"/>
              </a:spcAft>
              <a:buFont typeface="Arial" pitchFamily="34" charset="0"/>
              <a:buChar char="•"/>
              <a:tabLst>
                <a:tab pos="1211263" algn="l"/>
              </a:tabLst>
              <a:defRPr/>
            </a:pPr>
            <a:r>
              <a:rPr lang="en-US" sz="3600" dirty="0" smtClean="0"/>
              <a:t> 	Para </a:t>
            </a:r>
            <a:r>
              <a:rPr lang="en-US" sz="3600" dirty="0" err="1" smtClean="0"/>
              <a:t>tenaga</a:t>
            </a:r>
            <a:r>
              <a:rPr lang="en-US" sz="3600" dirty="0" smtClean="0"/>
              <a:t> </a:t>
            </a:r>
            <a:r>
              <a:rPr lang="en-US" sz="3600" dirty="0" err="1" smtClean="0"/>
              <a:t>kerja</a:t>
            </a:r>
            <a:r>
              <a:rPr lang="en-US" sz="3600" dirty="0" smtClean="0"/>
              <a:t> </a:t>
            </a:r>
            <a:r>
              <a:rPr lang="en-US" sz="3600" dirty="0" err="1" smtClean="0"/>
              <a:t>sendiri</a:t>
            </a:r>
            <a:r>
              <a:rPr lang="en-US" sz="3600" dirty="0" smtClean="0"/>
              <a:t> </a:t>
            </a:r>
          </a:p>
          <a:p>
            <a:pPr marL="742950" indent="57150" eaLnBrk="1" fontAlgn="auto" hangingPunct="1">
              <a:spcAft>
                <a:spcPts val="0"/>
              </a:spcAft>
              <a:buFont typeface="Arial" pitchFamily="34" charset="0"/>
              <a:buChar char="•"/>
              <a:tabLst>
                <a:tab pos="1211263" algn="l"/>
              </a:tabLst>
              <a:defRPr/>
            </a:pPr>
            <a:r>
              <a:rPr lang="en-US" sz="3600" dirty="0" smtClean="0"/>
              <a:t> 	</a:t>
            </a:r>
            <a:r>
              <a:rPr lang="en-US" sz="3600" dirty="0" err="1" smtClean="0"/>
              <a:t>Pencari</a:t>
            </a:r>
            <a:r>
              <a:rPr lang="en-US" sz="3600" dirty="0" smtClean="0"/>
              <a:t> </a:t>
            </a:r>
            <a:r>
              <a:rPr lang="en-US" sz="3600" dirty="0" err="1" smtClean="0"/>
              <a:t>kerja</a:t>
            </a:r>
            <a:r>
              <a:rPr lang="en-US" sz="3600" dirty="0" smtClean="0"/>
              <a:t> </a:t>
            </a:r>
            <a:r>
              <a:rPr lang="en-US" sz="3600" dirty="0" err="1" smtClean="0"/>
              <a:t>melamar</a:t>
            </a:r>
            <a:r>
              <a:rPr lang="en-US" sz="3600" dirty="0" smtClean="0"/>
              <a:t> </a:t>
            </a:r>
            <a:r>
              <a:rPr lang="en-US" sz="3600" dirty="0" err="1" smtClean="0"/>
              <a:t>sendiri</a:t>
            </a:r>
            <a:r>
              <a:rPr lang="en-US" sz="3600" dirty="0" smtClean="0"/>
              <a:t> </a:t>
            </a:r>
            <a:r>
              <a:rPr lang="en-US" sz="3600" dirty="0" err="1" smtClean="0"/>
              <a:t>ke</a:t>
            </a:r>
            <a:r>
              <a:rPr lang="en-US" sz="3600" dirty="0" smtClean="0"/>
              <a:t> </a:t>
            </a:r>
            <a:r>
              <a:rPr lang="en-US" sz="3600" dirty="0" err="1" smtClean="0"/>
              <a:t>perusahaan</a:t>
            </a:r>
            <a:endParaRPr lang="en-US" sz="3400" dirty="0" smtClean="0"/>
          </a:p>
          <a:p>
            <a:pPr eaLnBrk="1" fontAlgn="auto" hangingPunct="1">
              <a:spcAft>
                <a:spcPts val="0"/>
              </a:spcAft>
              <a:buFont typeface="Wingdings"/>
              <a:buNone/>
              <a:tabLst>
                <a:tab pos="868363" algn="l"/>
              </a:tabLst>
              <a:defRPr/>
            </a:pPr>
            <a:endParaRPr lang="en-US" sz="36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457200"/>
            <a:ext cx="8305800" cy="15001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2.  </a:t>
            </a:r>
            <a:r>
              <a:rPr lang="en-US" dirty="0" err="1" smtClean="0"/>
              <a:t>Seleksi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/>
          </a:p>
        </p:txBody>
      </p:sp>
      <p:grpSp>
        <p:nvGrpSpPr>
          <p:cNvPr id="8195" name="Group 2"/>
          <p:cNvGrpSpPr>
            <a:grpSpLocks/>
          </p:cNvGrpSpPr>
          <p:nvPr/>
        </p:nvGrpSpPr>
        <p:grpSpPr bwMode="auto">
          <a:xfrm>
            <a:off x="0" y="1379538"/>
            <a:ext cx="9144000" cy="5478462"/>
            <a:chOff x="1440" y="1663"/>
            <a:chExt cx="8143" cy="5126"/>
          </a:xfrm>
        </p:grpSpPr>
        <p:sp>
          <p:nvSpPr>
            <p:cNvPr id="8196" name="Rectangle 3"/>
            <p:cNvSpPr>
              <a:spLocks noChangeArrowheads="1"/>
            </p:cNvSpPr>
            <p:nvPr/>
          </p:nvSpPr>
          <p:spPr bwMode="auto">
            <a:xfrm>
              <a:off x="1440" y="1663"/>
              <a:ext cx="1337" cy="6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>
                  <a:solidFill>
                    <a:schemeClr val="bg1"/>
                  </a:solidFill>
                  <a:latin typeface="Calibri" pitchFamily="34" charset="0"/>
                </a:rPr>
                <a:t>Tahap I</a:t>
              </a:r>
            </a:p>
            <a:p>
              <a:r>
                <a:rPr lang="en-US" sz="1600">
                  <a:solidFill>
                    <a:schemeClr val="bg1"/>
                  </a:solidFill>
                  <a:latin typeface="Calibri" pitchFamily="34" charset="0"/>
                </a:rPr>
                <a:t>Surat lamaran</a:t>
              </a:r>
              <a:endParaRPr lang="en-US" sz="4000">
                <a:solidFill>
                  <a:schemeClr val="bg1"/>
                </a:solidFill>
              </a:endParaRPr>
            </a:p>
          </p:txBody>
        </p:sp>
        <p:sp>
          <p:nvSpPr>
            <p:cNvPr id="8197" name="Rectangle 4"/>
            <p:cNvSpPr>
              <a:spLocks noChangeArrowheads="1"/>
            </p:cNvSpPr>
            <p:nvPr/>
          </p:nvSpPr>
          <p:spPr bwMode="auto">
            <a:xfrm>
              <a:off x="2777" y="2314"/>
              <a:ext cx="1252" cy="8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>
                  <a:solidFill>
                    <a:schemeClr val="bg1"/>
                  </a:solidFill>
                  <a:latin typeface="Calibri" pitchFamily="34" charset="0"/>
                </a:rPr>
                <a:t>Tahap II</a:t>
              </a:r>
            </a:p>
            <a:p>
              <a:r>
                <a:rPr lang="en-US" sz="1600">
                  <a:solidFill>
                    <a:schemeClr val="bg1"/>
                  </a:solidFill>
                  <a:latin typeface="Calibri" pitchFamily="34" charset="0"/>
                </a:rPr>
                <a:t>Wawancara awal</a:t>
              </a:r>
              <a:endParaRPr lang="en-US" sz="4000">
                <a:solidFill>
                  <a:schemeClr val="bg1"/>
                </a:solidFill>
              </a:endParaRPr>
            </a:p>
          </p:txBody>
        </p:sp>
        <p:sp>
          <p:nvSpPr>
            <p:cNvPr id="8198" name="Rectangle 5"/>
            <p:cNvSpPr>
              <a:spLocks noChangeArrowheads="1"/>
            </p:cNvSpPr>
            <p:nvPr/>
          </p:nvSpPr>
          <p:spPr bwMode="auto">
            <a:xfrm>
              <a:off x="4029" y="3172"/>
              <a:ext cx="1354" cy="8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>
                  <a:solidFill>
                    <a:schemeClr val="bg1"/>
                  </a:solidFill>
                  <a:latin typeface="Calibri" pitchFamily="34" charset="0"/>
                </a:rPr>
                <a:t>Tahap III</a:t>
              </a:r>
            </a:p>
            <a:p>
              <a:r>
                <a:rPr lang="en-US" sz="1600">
                  <a:solidFill>
                    <a:schemeClr val="bg1"/>
                  </a:solidFill>
                  <a:latin typeface="Calibri" pitchFamily="34" charset="0"/>
                </a:rPr>
                <a:t>Ujian psikotes</a:t>
              </a:r>
            </a:p>
            <a:p>
              <a:r>
                <a:rPr lang="en-US" sz="1600">
                  <a:solidFill>
                    <a:schemeClr val="bg1"/>
                  </a:solidFill>
                  <a:latin typeface="Calibri" pitchFamily="34" charset="0"/>
                </a:rPr>
                <a:t>(Wawancara)</a:t>
              </a:r>
              <a:endParaRPr lang="en-US" sz="4000">
                <a:solidFill>
                  <a:schemeClr val="bg1"/>
                </a:solidFill>
              </a:endParaRPr>
            </a:p>
          </p:txBody>
        </p:sp>
        <p:sp>
          <p:nvSpPr>
            <p:cNvPr id="8199" name="Rectangle 6"/>
            <p:cNvSpPr>
              <a:spLocks noChangeArrowheads="1"/>
            </p:cNvSpPr>
            <p:nvPr/>
          </p:nvSpPr>
          <p:spPr bwMode="auto">
            <a:xfrm>
              <a:off x="5383" y="4063"/>
              <a:ext cx="1388" cy="6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>
                  <a:solidFill>
                    <a:schemeClr val="bg1"/>
                  </a:solidFill>
                  <a:latin typeface="Calibri" pitchFamily="34" charset="0"/>
                </a:rPr>
                <a:t>Tahap IV</a:t>
              </a:r>
            </a:p>
            <a:p>
              <a:r>
                <a:rPr lang="en-US" sz="1600">
                  <a:solidFill>
                    <a:schemeClr val="bg1"/>
                  </a:solidFill>
                  <a:latin typeface="Calibri" pitchFamily="34" charset="0"/>
                </a:rPr>
                <a:t>Penilaian akhir</a:t>
              </a:r>
              <a:endParaRPr lang="en-US" sz="4000">
                <a:solidFill>
                  <a:schemeClr val="bg1"/>
                </a:solidFill>
              </a:endParaRPr>
            </a:p>
          </p:txBody>
        </p:sp>
        <p:sp>
          <p:nvSpPr>
            <p:cNvPr id="8200" name="Rectangle 7"/>
            <p:cNvSpPr>
              <a:spLocks noChangeArrowheads="1"/>
            </p:cNvSpPr>
            <p:nvPr/>
          </p:nvSpPr>
          <p:spPr bwMode="auto">
            <a:xfrm>
              <a:off x="6771" y="4731"/>
              <a:ext cx="1611" cy="90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>
                  <a:solidFill>
                    <a:schemeClr val="bg1"/>
                  </a:solidFill>
                  <a:latin typeface="Calibri" pitchFamily="34" charset="0"/>
                </a:rPr>
                <a:t>Tahap V</a:t>
              </a:r>
            </a:p>
            <a:p>
              <a:r>
                <a:rPr lang="en-US" sz="1600">
                  <a:solidFill>
                    <a:schemeClr val="bg1"/>
                  </a:solidFill>
                  <a:latin typeface="Calibri" pitchFamily="34" charset="0"/>
                </a:rPr>
                <a:t>Pemberitahuan</a:t>
              </a:r>
            </a:p>
            <a:p>
              <a:r>
                <a:rPr lang="en-US" sz="1600">
                  <a:solidFill>
                    <a:schemeClr val="bg1"/>
                  </a:solidFill>
                  <a:latin typeface="Calibri" pitchFamily="34" charset="0"/>
                </a:rPr>
                <a:t>Wawancara akhir</a:t>
              </a:r>
              <a:endParaRPr lang="en-US" sz="4000">
                <a:solidFill>
                  <a:schemeClr val="bg1"/>
                </a:solidFill>
              </a:endParaRPr>
            </a:p>
          </p:txBody>
        </p:sp>
        <p:sp>
          <p:nvSpPr>
            <p:cNvPr id="8201" name="Rectangle 8"/>
            <p:cNvSpPr>
              <a:spLocks noChangeArrowheads="1"/>
            </p:cNvSpPr>
            <p:nvPr/>
          </p:nvSpPr>
          <p:spPr bwMode="auto">
            <a:xfrm>
              <a:off x="8382" y="5640"/>
              <a:ext cx="1201" cy="6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>
                  <a:solidFill>
                    <a:schemeClr val="bg1"/>
                  </a:solidFill>
                  <a:latin typeface="Calibri" pitchFamily="34" charset="0"/>
                </a:rPr>
                <a:t>Tahap VI</a:t>
              </a:r>
            </a:p>
            <a:p>
              <a:r>
                <a:rPr lang="en-US" sz="1600">
                  <a:solidFill>
                    <a:schemeClr val="bg1"/>
                  </a:solidFill>
                  <a:latin typeface="Calibri" pitchFamily="34" charset="0"/>
                </a:rPr>
                <a:t>Penerimaan</a:t>
              </a:r>
              <a:endParaRPr lang="en-US" sz="4000">
                <a:solidFill>
                  <a:schemeClr val="bg1"/>
                </a:solidFill>
              </a:endParaRPr>
            </a:p>
          </p:txBody>
        </p:sp>
        <p:sp>
          <p:nvSpPr>
            <p:cNvPr id="8202" name="Rectangle 9"/>
            <p:cNvSpPr>
              <a:spLocks noChangeArrowheads="1"/>
            </p:cNvSpPr>
            <p:nvPr/>
          </p:nvSpPr>
          <p:spPr bwMode="auto">
            <a:xfrm>
              <a:off x="1440" y="6291"/>
              <a:ext cx="6942" cy="49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US" sz="2800" b="1">
                  <a:solidFill>
                    <a:schemeClr val="bg1"/>
                  </a:solidFill>
                  <a:latin typeface="Calibri" pitchFamily="34" charset="0"/>
                </a:rPr>
                <a:t>D i   t o l a k</a:t>
              </a:r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8203" name="AutoShape 10"/>
            <p:cNvCxnSpPr>
              <a:cxnSpLocks noChangeShapeType="1"/>
            </p:cNvCxnSpPr>
            <p:nvPr/>
          </p:nvCxnSpPr>
          <p:spPr bwMode="auto">
            <a:xfrm>
              <a:off x="2006" y="2314"/>
              <a:ext cx="0" cy="397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8204" name="AutoShape 11"/>
            <p:cNvCxnSpPr>
              <a:cxnSpLocks noChangeShapeType="1"/>
            </p:cNvCxnSpPr>
            <p:nvPr/>
          </p:nvCxnSpPr>
          <p:spPr bwMode="auto">
            <a:xfrm>
              <a:off x="3309" y="3172"/>
              <a:ext cx="0" cy="311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8205" name="AutoShape 12"/>
            <p:cNvCxnSpPr>
              <a:cxnSpLocks noChangeShapeType="1"/>
            </p:cNvCxnSpPr>
            <p:nvPr/>
          </p:nvCxnSpPr>
          <p:spPr bwMode="auto">
            <a:xfrm>
              <a:off x="4663" y="4063"/>
              <a:ext cx="0" cy="222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8206" name="AutoShape 13"/>
            <p:cNvCxnSpPr>
              <a:cxnSpLocks noChangeShapeType="1"/>
            </p:cNvCxnSpPr>
            <p:nvPr/>
          </p:nvCxnSpPr>
          <p:spPr bwMode="auto">
            <a:xfrm>
              <a:off x="6017" y="4731"/>
              <a:ext cx="0" cy="15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8207" name="AutoShape 14"/>
            <p:cNvCxnSpPr>
              <a:cxnSpLocks noChangeShapeType="1"/>
            </p:cNvCxnSpPr>
            <p:nvPr/>
          </p:nvCxnSpPr>
          <p:spPr bwMode="auto">
            <a:xfrm>
              <a:off x="7491" y="5640"/>
              <a:ext cx="0" cy="65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6457968" cy="13620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Model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keabsahan</a:t>
            </a:r>
            <a:r>
              <a:rPr lang="en-US" dirty="0" smtClean="0"/>
              <a:t> </a:t>
            </a:r>
            <a:r>
              <a:rPr lang="en-US" dirty="0" err="1" smtClean="0"/>
              <a:t>seleksi</a:t>
            </a:r>
            <a:endParaRPr lang="en-US" dirty="0"/>
          </a:p>
        </p:txBody>
      </p:sp>
      <p:grpSp>
        <p:nvGrpSpPr>
          <p:cNvPr id="9219" name="Group 2"/>
          <p:cNvGrpSpPr>
            <a:grpSpLocks/>
          </p:cNvGrpSpPr>
          <p:nvPr/>
        </p:nvGrpSpPr>
        <p:grpSpPr bwMode="auto">
          <a:xfrm>
            <a:off x="0" y="1981200"/>
            <a:ext cx="9144000" cy="4876800"/>
            <a:chOff x="1749" y="2143"/>
            <a:chExt cx="8708" cy="5195"/>
          </a:xfrm>
        </p:grpSpPr>
        <p:sp>
          <p:nvSpPr>
            <p:cNvPr id="9220" name="Text Box 3"/>
            <p:cNvSpPr txBox="1">
              <a:spLocks noChangeArrowheads="1"/>
            </p:cNvSpPr>
            <p:nvPr/>
          </p:nvSpPr>
          <p:spPr bwMode="auto">
            <a:xfrm>
              <a:off x="5319" y="2143"/>
              <a:ext cx="1829" cy="7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lvl="1">
                <a:spcAft>
                  <a:spcPts val="1000"/>
                </a:spcAft>
              </a:pPr>
              <a:r>
                <a:rPr lang="en-US" sz="1400">
                  <a:solidFill>
                    <a:schemeClr val="bg1"/>
                  </a:solidFill>
                  <a:latin typeface="Calibri" pitchFamily="34" charset="0"/>
                </a:rPr>
                <a:t>1. Analisis/Kajian                 Pekerjaan</a:t>
              </a:r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9221" name="Text Box 4"/>
            <p:cNvSpPr txBox="1">
              <a:spLocks noChangeArrowheads="1"/>
            </p:cNvSpPr>
            <p:nvPr/>
          </p:nvSpPr>
          <p:spPr bwMode="auto">
            <a:xfrm>
              <a:off x="1749" y="3394"/>
              <a:ext cx="3188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>
                  <a:solidFill>
                    <a:schemeClr val="bg1"/>
                  </a:solidFill>
                  <a:latin typeface="Calibri" pitchFamily="34" charset="0"/>
                </a:rPr>
                <a:t>2. Penentuan peramal-peramal</a:t>
              </a:r>
            </a:p>
            <a:p>
              <a:pPr algn="ctr"/>
              <a:r>
                <a:rPr lang="en-US" sz="1600">
                  <a:solidFill>
                    <a:schemeClr val="bg1"/>
                  </a:solidFill>
                  <a:latin typeface="Calibri" pitchFamily="34" charset="0"/>
                </a:rPr>
                <a:t>Dan alat ukur</a:t>
              </a:r>
            </a:p>
            <a:p>
              <a:endParaRPr lang="en-US" sz="2800">
                <a:solidFill>
                  <a:schemeClr val="bg1"/>
                </a:solidFill>
              </a:endParaRPr>
            </a:p>
          </p:txBody>
        </p:sp>
        <p:sp>
          <p:nvSpPr>
            <p:cNvPr id="9222" name="Text Box 5"/>
            <p:cNvSpPr txBox="1">
              <a:spLocks noChangeArrowheads="1"/>
            </p:cNvSpPr>
            <p:nvPr/>
          </p:nvSpPr>
          <p:spPr bwMode="auto">
            <a:xfrm>
              <a:off x="7131" y="3394"/>
              <a:ext cx="3326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lvl="1">
                <a:spcAft>
                  <a:spcPts val="1000"/>
                </a:spcAft>
              </a:pPr>
              <a:r>
                <a:rPr lang="en-US" sz="1400">
                  <a:solidFill>
                    <a:schemeClr val="bg1"/>
                  </a:solidFill>
                  <a:latin typeface="Calibri" pitchFamily="34" charset="0"/>
                </a:rPr>
                <a:t>3. Penentuan criteria keberhasilan dan alat ukurnya</a:t>
              </a:r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9223" name="Text Box 6"/>
            <p:cNvSpPr txBox="1">
              <a:spLocks noChangeArrowheads="1"/>
            </p:cNvSpPr>
            <p:nvPr/>
          </p:nvSpPr>
          <p:spPr bwMode="auto">
            <a:xfrm>
              <a:off x="4697" y="4646"/>
              <a:ext cx="2640" cy="7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>
                  <a:solidFill>
                    <a:schemeClr val="bg1"/>
                  </a:solidFill>
                  <a:latin typeface="Calibri" pitchFamily="34" charset="0"/>
                </a:rPr>
                <a:t>4. Keabsahan Peramalan</a:t>
              </a:r>
            </a:p>
            <a:p>
              <a:pPr algn="ctr"/>
              <a:r>
                <a:rPr lang="en-US" sz="1600">
                  <a:solidFill>
                    <a:schemeClr val="bg1"/>
                  </a:solidFill>
                  <a:latin typeface="Calibri" pitchFamily="34" charset="0"/>
                </a:rPr>
                <a:t>(Predictive Validity)</a:t>
              </a:r>
            </a:p>
            <a:p>
              <a:endParaRPr lang="en-US" sz="2800">
                <a:solidFill>
                  <a:schemeClr val="bg1"/>
                </a:solidFill>
              </a:endParaRPr>
            </a:p>
          </p:txBody>
        </p:sp>
        <p:sp>
          <p:nvSpPr>
            <p:cNvPr id="9224" name="Text Box 7"/>
            <p:cNvSpPr txBox="1">
              <a:spLocks noChangeArrowheads="1"/>
            </p:cNvSpPr>
            <p:nvPr/>
          </p:nvSpPr>
          <p:spPr bwMode="auto">
            <a:xfrm>
              <a:off x="4714" y="5623"/>
              <a:ext cx="2640" cy="7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>
                  <a:solidFill>
                    <a:schemeClr val="bg1"/>
                  </a:solidFill>
                  <a:latin typeface="Calibri" pitchFamily="34" charset="0"/>
                </a:rPr>
                <a:t>5. Keabsahan Silang</a:t>
              </a:r>
            </a:p>
            <a:p>
              <a:r>
                <a:rPr lang="en-US">
                  <a:solidFill>
                    <a:schemeClr val="bg1"/>
                  </a:solidFill>
                  <a:latin typeface="Calibri" pitchFamily="34" charset="0"/>
                </a:rPr>
                <a:t>    (Cross Validity)</a:t>
              </a:r>
            </a:p>
            <a:p>
              <a:endParaRPr lang="en-US" sz="3200">
                <a:solidFill>
                  <a:schemeClr val="bg1"/>
                </a:solidFill>
              </a:endParaRPr>
            </a:p>
          </p:txBody>
        </p:sp>
        <p:sp>
          <p:nvSpPr>
            <p:cNvPr id="9225" name="Text Box 8"/>
            <p:cNvSpPr txBox="1">
              <a:spLocks noChangeArrowheads="1"/>
            </p:cNvSpPr>
            <p:nvPr/>
          </p:nvSpPr>
          <p:spPr bwMode="auto">
            <a:xfrm>
              <a:off x="4697" y="6600"/>
              <a:ext cx="2640" cy="7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solidFill>
                    <a:schemeClr val="bg1"/>
                  </a:solidFill>
                  <a:latin typeface="Calibri" pitchFamily="34" charset="0"/>
                </a:rPr>
                <a:t>6. Rekomendasi untuk seleksi/</a:t>
              </a:r>
              <a:r>
                <a:rPr lang="en-US" sz="1600" i="1">
                  <a:solidFill>
                    <a:schemeClr val="bg1"/>
                  </a:solidFill>
                  <a:latin typeface="Calibri" pitchFamily="34" charset="0"/>
                </a:rPr>
                <a:t>assessment</a:t>
              </a:r>
              <a:endParaRPr lang="en-US" sz="1600" i="1">
                <a:solidFill>
                  <a:schemeClr val="bg1"/>
                </a:solidFill>
                <a:latin typeface="Times New Roman" pitchFamily="18" charset="0"/>
              </a:endParaRPr>
            </a:p>
            <a:p>
              <a:endParaRPr lang="en-US" sz="2800">
                <a:solidFill>
                  <a:schemeClr val="bg1"/>
                </a:solidFill>
              </a:endParaRPr>
            </a:p>
          </p:txBody>
        </p:sp>
        <p:cxnSp>
          <p:nvCxnSpPr>
            <p:cNvPr id="9226" name="AutoShape 9"/>
            <p:cNvCxnSpPr>
              <a:cxnSpLocks noChangeShapeType="1"/>
            </p:cNvCxnSpPr>
            <p:nvPr/>
          </p:nvCxnSpPr>
          <p:spPr bwMode="auto">
            <a:xfrm>
              <a:off x="3206" y="3154"/>
              <a:ext cx="53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9227" name="AutoShape 10"/>
            <p:cNvCxnSpPr>
              <a:cxnSpLocks noChangeShapeType="1"/>
            </p:cNvCxnSpPr>
            <p:nvPr/>
          </p:nvCxnSpPr>
          <p:spPr bwMode="auto">
            <a:xfrm>
              <a:off x="3206" y="3154"/>
              <a:ext cx="0" cy="2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9228" name="AutoShape 11"/>
            <p:cNvCxnSpPr>
              <a:cxnSpLocks noChangeShapeType="1"/>
            </p:cNvCxnSpPr>
            <p:nvPr/>
          </p:nvCxnSpPr>
          <p:spPr bwMode="auto">
            <a:xfrm>
              <a:off x="8571" y="3154"/>
              <a:ext cx="0" cy="2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9229" name="AutoShape 12"/>
            <p:cNvCxnSpPr>
              <a:cxnSpLocks noChangeShapeType="1"/>
            </p:cNvCxnSpPr>
            <p:nvPr/>
          </p:nvCxnSpPr>
          <p:spPr bwMode="auto">
            <a:xfrm>
              <a:off x="5811" y="2880"/>
              <a:ext cx="0" cy="27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9230" name="AutoShape 13"/>
            <p:cNvCxnSpPr>
              <a:cxnSpLocks noChangeShapeType="1"/>
            </p:cNvCxnSpPr>
            <p:nvPr/>
          </p:nvCxnSpPr>
          <p:spPr bwMode="auto">
            <a:xfrm>
              <a:off x="3206" y="4286"/>
              <a:ext cx="53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9231" name="AutoShape 14"/>
            <p:cNvCxnSpPr>
              <a:cxnSpLocks noChangeShapeType="1"/>
            </p:cNvCxnSpPr>
            <p:nvPr/>
          </p:nvCxnSpPr>
          <p:spPr bwMode="auto">
            <a:xfrm>
              <a:off x="3206" y="4114"/>
              <a:ext cx="0" cy="1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9232" name="AutoShape 15"/>
            <p:cNvCxnSpPr>
              <a:cxnSpLocks noChangeShapeType="1"/>
            </p:cNvCxnSpPr>
            <p:nvPr/>
          </p:nvCxnSpPr>
          <p:spPr bwMode="auto">
            <a:xfrm>
              <a:off x="8571" y="4114"/>
              <a:ext cx="0" cy="1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9233" name="AutoShape 16"/>
            <p:cNvCxnSpPr>
              <a:cxnSpLocks noChangeShapeType="1"/>
            </p:cNvCxnSpPr>
            <p:nvPr/>
          </p:nvCxnSpPr>
          <p:spPr bwMode="auto">
            <a:xfrm>
              <a:off x="5811" y="4286"/>
              <a:ext cx="0" cy="3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9234" name="AutoShape 17"/>
            <p:cNvCxnSpPr>
              <a:cxnSpLocks noChangeShapeType="1"/>
            </p:cNvCxnSpPr>
            <p:nvPr/>
          </p:nvCxnSpPr>
          <p:spPr bwMode="auto">
            <a:xfrm>
              <a:off x="5862" y="5384"/>
              <a:ext cx="0" cy="23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9235" name="AutoShape 18"/>
            <p:cNvCxnSpPr>
              <a:cxnSpLocks noChangeShapeType="1"/>
            </p:cNvCxnSpPr>
            <p:nvPr/>
          </p:nvCxnSpPr>
          <p:spPr bwMode="auto">
            <a:xfrm>
              <a:off x="5879" y="6361"/>
              <a:ext cx="0" cy="23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6457968" cy="13620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/assessment </a:t>
            </a:r>
            <a:r>
              <a:rPr lang="en-US" dirty="0" err="1" smtClean="0"/>
              <a:t>psikologi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seleksi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3048000"/>
            <a:ext cx="7848600" cy="3657600"/>
          </a:xfrm>
        </p:spPr>
        <p:txBody>
          <a:bodyPr rtlCol="0"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err="1" smtClean="0"/>
              <a:t>Analisis</a:t>
            </a:r>
            <a:r>
              <a:rPr lang="en-US" sz="3200" dirty="0" smtClean="0"/>
              <a:t>  </a:t>
            </a:r>
            <a:r>
              <a:rPr lang="en-US" sz="3200" dirty="0" err="1" smtClean="0"/>
              <a:t>pekerjaan</a:t>
            </a:r>
            <a:endParaRPr lang="en-US" sz="3200" dirty="0" smtClean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err="1" smtClean="0"/>
              <a:t>Penetapan</a:t>
            </a:r>
            <a:r>
              <a:rPr lang="en-US" sz="3200" dirty="0" smtClean="0"/>
              <a:t> </a:t>
            </a:r>
            <a:r>
              <a:rPr lang="en-US" sz="3200" dirty="0" err="1" smtClean="0"/>
              <a:t>alat</a:t>
            </a:r>
            <a:r>
              <a:rPr lang="en-US" sz="3200" dirty="0" smtClean="0"/>
              <a:t> </a:t>
            </a:r>
            <a:r>
              <a:rPr lang="en-US" sz="3200" dirty="0" err="1" smtClean="0"/>
              <a:t>ukur</a:t>
            </a:r>
            <a:r>
              <a:rPr lang="en-US" sz="3200" dirty="0" smtClean="0"/>
              <a:t>/ </a:t>
            </a:r>
            <a:r>
              <a:rPr lang="en-US" sz="3200" dirty="0" err="1" smtClean="0"/>
              <a:t>tes</a:t>
            </a:r>
            <a:r>
              <a:rPr lang="en-US" sz="3200" dirty="0" smtClean="0"/>
              <a:t> </a:t>
            </a:r>
            <a:r>
              <a:rPr lang="en-US" sz="3200" dirty="0" err="1" smtClean="0"/>
              <a:t>psikologis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mengukur</a:t>
            </a:r>
            <a:r>
              <a:rPr lang="en-US" sz="3200" dirty="0" smtClean="0"/>
              <a:t> </a:t>
            </a:r>
            <a:r>
              <a:rPr lang="en-US" sz="3200" dirty="0" err="1" smtClean="0"/>
              <a:t>ciri-ciri</a:t>
            </a:r>
            <a:r>
              <a:rPr lang="en-US" sz="3200" dirty="0" smtClean="0"/>
              <a:t> </a:t>
            </a:r>
            <a:r>
              <a:rPr lang="en-US" sz="3200" dirty="0" err="1" smtClean="0"/>
              <a:t>kepribadian</a:t>
            </a:r>
            <a:r>
              <a:rPr lang="en-US" sz="3200" dirty="0" smtClean="0"/>
              <a:t>.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err="1" smtClean="0"/>
              <a:t>Pelaksanaan</a:t>
            </a:r>
            <a:r>
              <a:rPr lang="en-US" sz="3200" dirty="0" smtClean="0"/>
              <a:t>  </a:t>
            </a:r>
            <a:r>
              <a:rPr lang="en-US" sz="3200" dirty="0" err="1" smtClean="0"/>
              <a:t>pemeriksaan</a:t>
            </a:r>
            <a:r>
              <a:rPr lang="en-US" sz="3200" dirty="0" smtClean="0"/>
              <a:t> </a:t>
            </a:r>
            <a:r>
              <a:rPr lang="en-US" sz="3200" dirty="0" err="1" smtClean="0"/>
              <a:t>psikologis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6457968" cy="13620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Alat-alat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</a:t>
            </a:r>
            <a:r>
              <a:rPr lang="en-US" dirty="0" err="1" smtClean="0"/>
              <a:t>peramalan</a:t>
            </a:r>
            <a:r>
              <a:rPr lang="en-US" dirty="0" smtClean="0"/>
              <a:t> </a:t>
            </a:r>
            <a:r>
              <a:rPr lang="en-US" dirty="0" err="1" smtClean="0"/>
              <a:t>psikologik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digolongkan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62200"/>
            <a:ext cx="8305800" cy="1500188"/>
          </a:xfrm>
        </p:spPr>
        <p:txBody>
          <a:bodyPr rtlCol="0">
            <a:no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400" dirty="0" smtClean="0"/>
              <a:t>1.	</a:t>
            </a:r>
            <a:r>
              <a:rPr lang="en-US" sz="2400" dirty="0" err="1" smtClean="0"/>
              <a:t>Tes</a:t>
            </a:r>
            <a:r>
              <a:rPr lang="en-US" sz="2400" dirty="0" smtClean="0"/>
              <a:t> </a:t>
            </a:r>
            <a:r>
              <a:rPr lang="en-US" sz="2400" dirty="0" err="1" smtClean="0"/>
              <a:t>Kecakapan</a:t>
            </a:r>
            <a:endParaRPr lang="en-US" sz="2400" dirty="0" smtClean="0"/>
          </a:p>
          <a:p>
            <a:pPr marL="457200" indent="-45720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400" dirty="0" smtClean="0"/>
              <a:t>        </a:t>
            </a:r>
            <a:r>
              <a:rPr lang="en-US" sz="2400" dirty="0" err="1" smtClean="0"/>
              <a:t>Tes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dirancang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sejauhmana</a:t>
            </a:r>
            <a:r>
              <a:rPr lang="en-US" sz="2400" dirty="0" smtClean="0"/>
              <a:t> </a:t>
            </a:r>
            <a:r>
              <a:rPr lang="en-US" sz="2400" dirty="0" err="1" smtClean="0"/>
              <a:t>baiknya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pekerjaan</a:t>
            </a:r>
            <a:r>
              <a:rPr lang="en-US" sz="2400" dirty="0" smtClean="0"/>
              <a:t>, Ex  </a:t>
            </a:r>
            <a:r>
              <a:rPr lang="en-US" sz="2400" dirty="0" err="1" smtClean="0"/>
              <a:t>Tes</a:t>
            </a:r>
            <a:r>
              <a:rPr lang="en-US" sz="2400" dirty="0" smtClean="0"/>
              <a:t> KMU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400" dirty="0" smtClean="0"/>
              <a:t>2.  	</a:t>
            </a:r>
            <a:r>
              <a:rPr lang="en-US" sz="2400" dirty="0" err="1" smtClean="0"/>
              <a:t>Tes</a:t>
            </a:r>
            <a:r>
              <a:rPr lang="en-US" sz="2400" dirty="0" smtClean="0"/>
              <a:t>  </a:t>
            </a:r>
            <a:r>
              <a:rPr lang="en-US" sz="2400" dirty="0" err="1" smtClean="0"/>
              <a:t>Kepribadian</a:t>
            </a:r>
            <a:r>
              <a:rPr lang="en-US" sz="2400" dirty="0" smtClean="0"/>
              <a:t> </a:t>
            </a:r>
            <a:r>
              <a:rPr lang="en-US" sz="2400" dirty="0" err="1" smtClean="0"/>
              <a:t>Objektif</a:t>
            </a:r>
            <a:endParaRPr lang="en-US" sz="2400" dirty="0" smtClean="0"/>
          </a:p>
          <a:p>
            <a:pPr marL="457200" indent="-45720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ukuran-ukuran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ciri-ciri</a:t>
            </a:r>
            <a:r>
              <a:rPr lang="en-US" sz="2400" dirty="0" smtClean="0"/>
              <a:t> </a:t>
            </a:r>
            <a:r>
              <a:rPr lang="en-US" sz="2400" dirty="0" err="1" smtClean="0"/>
              <a:t>kepribadian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berstruktur</a:t>
            </a:r>
            <a:r>
              <a:rPr lang="en-US" sz="2400" dirty="0" smtClean="0"/>
              <a:t>. Ex . EPPS, Holland, RMIB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/>
              <a:buAutoNum type="arabicPeriod"/>
              <a:defRPr/>
            </a:pP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8077200" cy="2438400"/>
          </a:xfrm>
        </p:spPr>
        <p:txBody>
          <a:bodyPr rtlCol="0">
            <a:no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Wingdings"/>
              <a:buNone/>
              <a:tabLst>
                <a:tab pos="457200" algn="l"/>
              </a:tabLst>
              <a:defRPr/>
            </a:pPr>
            <a:r>
              <a:rPr lang="en-US" sz="2800" dirty="0" smtClean="0"/>
              <a:t>3. 	</a:t>
            </a:r>
            <a:r>
              <a:rPr lang="en-US" sz="2800" dirty="0" err="1" smtClean="0"/>
              <a:t>Tes</a:t>
            </a:r>
            <a:r>
              <a:rPr lang="en-US" sz="2800" dirty="0" smtClean="0"/>
              <a:t> </a:t>
            </a:r>
            <a:r>
              <a:rPr lang="en-US" sz="2800" dirty="0" err="1" smtClean="0"/>
              <a:t>kepribadian</a:t>
            </a:r>
            <a:r>
              <a:rPr lang="en-US" sz="2800" dirty="0" smtClean="0"/>
              <a:t> </a:t>
            </a:r>
            <a:r>
              <a:rPr lang="en-US" sz="2800" dirty="0" err="1" smtClean="0"/>
              <a:t>Proyektif</a:t>
            </a:r>
            <a:endParaRPr lang="en-US" sz="2800" dirty="0" smtClean="0"/>
          </a:p>
          <a:p>
            <a:pPr marL="457200" indent="-457200" eaLnBrk="1" fontAlgn="auto" hangingPunct="1">
              <a:spcAft>
                <a:spcPts val="0"/>
              </a:spcAft>
              <a:buFont typeface="Wingdings"/>
              <a:buNone/>
              <a:tabLst>
                <a:tab pos="457200" algn="l"/>
              </a:tabLst>
              <a:defRPr/>
            </a:pPr>
            <a:r>
              <a:rPr lang="en-US" sz="2800" dirty="0" smtClean="0"/>
              <a:t>	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ukuran-ukuran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ciri-ciri</a:t>
            </a:r>
            <a:r>
              <a:rPr lang="en-US" sz="2800" dirty="0" smtClean="0"/>
              <a:t> </a:t>
            </a:r>
            <a:r>
              <a:rPr lang="en-US" sz="2800" dirty="0" err="1" smtClean="0"/>
              <a:t>kepribadian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bentuknya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terstrukur</a:t>
            </a:r>
            <a:r>
              <a:rPr lang="en-US" sz="2800" dirty="0" smtClean="0"/>
              <a:t>. Ex. </a:t>
            </a:r>
            <a:r>
              <a:rPr lang="en-US" sz="2800" dirty="0" err="1" smtClean="0"/>
              <a:t>Graphis</a:t>
            </a:r>
            <a:endParaRPr lang="en-US" sz="2800" dirty="0" smtClean="0"/>
          </a:p>
          <a:p>
            <a:pPr marL="457200" indent="-457200" eaLnBrk="1" fontAlgn="auto" hangingPunct="1">
              <a:spcAft>
                <a:spcPts val="0"/>
              </a:spcAft>
              <a:buFont typeface="Wingdings"/>
              <a:buNone/>
              <a:tabLst>
                <a:tab pos="457200" algn="l"/>
              </a:tabLst>
              <a:defRPr/>
            </a:pPr>
            <a:endParaRPr lang="en-US" sz="2800" dirty="0" smtClean="0"/>
          </a:p>
          <a:p>
            <a:pPr marL="457200" indent="-457200" eaLnBrk="1" fontAlgn="auto" hangingPunct="1">
              <a:spcAft>
                <a:spcPts val="0"/>
              </a:spcAft>
              <a:buFont typeface="Wingdings"/>
              <a:buNone/>
              <a:tabLst>
                <a:tab pos="457200" algn="l"/>
              </a:tabLst>
              <a:defRPr/>
            </a:pPr>
            <a:r>
              <a:rPr lang="en-US" sz="2800" dirty="0" smtClean="0"/>
              <a:t>4.	</a:t>
            </a:r>
            <a:r>
              <a:rPr lang="en-US" sz="2800" dirty="0" err="1" smtClean="0"/>
              <a:t>Tes</a:t>
            </a:r>
            <a:r>
              <a:rPr lang="en-US" sz="2800" dirty="0" smtClean="0"/>
              <a:t> </a:t>
            </a:r>
            <a:r>
              <a:rPr lang="en-US" sz="2800" dirty="0" err="1" smtClean="0"/>
              <a:t>Situasional</a:t>
            </a:r>
            <a:endParaRPr lang="en-US" sz="2800" dirty="0" smtClean="0"/>
          </a:p>
          <a:p>
            <a:pPr marL="457200" indent="-457200" eaLnBrk="1" fontAlgn="auto" hangingPunct="1">
              <a:spcAft>
                <a:spcPts val="0"/>
              </a:spcAft>
              <a:buFont typeface="Wingdings"/>
              <a:buNone/>
              <a:tabLst>
                <a:tab pos="457200" algn="l"/>
              </a:tabLst>
              <a:defRPr/>
            </a:pPr>
            <a:r>
              <a:rPr lang="en-US" sz="2800" dirty="0" smtClean="0"/>
              <a:t>	</a:t>
            </a:r>
            <a:r>
              <a:rPr lang="en-US" sz="2800" dirty="0" err="1" smtClean="0"/>
              <a:t>Mengukur</a:t>
            </a:r>
            <a:r>
              <a:rPr lang="en-US" sz="2800" dirty="0" smtClean="0"/>
              <a:t> </a:t>
            </a:r>
            <a:r>
              <a:rPr lang="en-US" sz="2800" dirty="0" err="1" smtClean="0"/>
              <a:t>perilaku</a:t>
            </a:r>
            <a:r>
              <a:rPr lang="en-US" sz="2800" dirty="0" smtClean="0"/>
              <a:t> yang </a:t>
            </a:r>
            <a:r>
              <a:rPr lang="en-US" sz="2800" dirty="0" err="1" smtClean="0"/>
              <a:t>khas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sangat</a:t>
            </a:r>
            <a:r>
              <a:rPr lang="en-US" sz="2800" dirty="0" smtClean="0"/>
              <a:t> </a:t>
            </a:r>
            <a:r>
              <a:rPr lang="en-US" sz="2800" dirty="0" err="1" smtClean="0"/>
              <a:t>dipengaruhi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variabel-variabel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ckyTie">
  <a:themeElements>
    <a:clrScheme name="Lucky Tie">
      <a:dk1>
        <a:sysClr val="windowText" lastClr="000000"/>
      </a:dk1>
      <a:lt1>
        <a:sysClr val="window" lastClr="FFFFFF"/>
      </a:lt1>
      <a:dk2>
        <a:srgbClr val="C80000"/>
      </a:dk2>
      <a:lt2>
        <a:srgbClr val="FFECEC"/>
      </a:lt2>
      <a:accent1>
        <a:srgbClr val="C93131"/>
      </a:accent1>
      <a:accent2>
        <a:srgbClr val="F58C5D"/>
      </a:accent2>
      <a:accent3>
        <a:srgbClr val="EABC33"/>
      </a:accent3>
      <a:accent4>
        <a:srgbClr val="698F9B"/>
      </a:accent4>
      <a:accent5>
        <a:srgbClr val="825397"/>
      </a:accent5>
      <a:accent6>
        <a:srgbClr val="814359"/>
      </a:accent6>
      <a:hlink>
        <a:srgbClr val="03AEC5"/>
      </a:hlink>
      <a:folHlink>
        <a:srgbClr val="8D9B07"/>
      </a:folHlink>
    </a:clrScheme>
    <a:fontScheme name="Lucky Tie">
      <a:majorFont>
        <a:latin typeface="Tahoma"/>
        <a:ea typeface=""/>
        <a:cs typeface=""/>
        <a:font script="Cyrl" typeface="Tahoma"/>
        <a:font script="Grek" typeface="Tahoma"/>
        <a:font script="Jpan" typeface="ＭＳ Ｐ明朝"/>
        <a:font script="Hang" typeface="굴림"/>
        <a:font script="Hans" typeface="黑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Franklin Gothic Book"/>
        <a:ea typeface=""/>
        <a:cs typeface=""/>
        <a:font script="Cyrl" typeface="Arial"/>
        <a:font script="Grek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cky Tie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90000"/>
              </a:schemeClr>
            </a:gs>
            <a:gs pos="50000">
              <a:schemeClr val="phClr">
                <a:tint val="5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solidFill>
          <a:schemeClr val="phClr">
            <a:tint val="100000"/>
            <a:shade val="100000"/>
            <a:hueMod val="100000"/>
            <a:satMod val="100000"/>
          </a:schemeClr>
        </a:solidFill>
      </a:fillStyleLst>
      <a:lnStyleLst>
        <a:ln w="20000" cap="flat" cmpd="sng" algn="ctr">
          <a:solidFill>
            <a:schemeClr val="phClr"/>
          </a:solidFill>
          <a:prstDash val="solid"/>
        </a:ln>
        <a:ln w="30000" cap="flat" cmpd="sng" algn="ctr">
          <a:solidFill>
            <a:schemeClr val="phClr"/>
          </a:solidFill>
          <a:prstDash val="solid"/>
        </a:ln>
        <a:ln w="400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12700">
              <a:schemeClr val="phClr">
                <a:tint val="100000"/>
                <a:shade val="100000"/>
                <a:alpha val="50196"/>
                <a:hueMod val="100000"/>
                <a:satMod val="100000"/>
              </a:schemeClr>
            </a:glow>
          </a:effectLst>
        </a:effectStyle>
        <a:effectStyle>
          <a:effectLst>
            <a:innerShdw blurRad="25400" dist="38100" dir="2700000">
              <a:schemeClr val="phClr">
                <a:tint val="90000"/>
                <a:shade val="100000"/>
                <a:hueMod val="100000"/>
                <a:satMod val="100000"/>
              </a:schemeClr>
            </a:innerShdw>
          </a:effectLst>
        </a:effectStyle>
        <a:effectStyle>
          <a:effectLst>
            <a:innerShdw blurRad="25400" dist="38100" dir="2700000">
              <a:schemeClr val="phClr">
                <a:tint val="100000"/>
                <a:shade val="50000"/>
                <a:hueMod val="100000"/>
                <a:satMod val="100000"/>
              </a:schemeClr>
            </a:innerShdw>
          </a:effectLst>
          <a:scene3d>
            <a:camera prst="orthographicFront"/>
            <a:lightRig rig="soft" dir="t"/>
          </a:scene3d>
          <a:sp3d extrusionH="76200" prstMaterial="matte">
            <a:bevelT h="50800"/>
            <a:bevelB w="0" h="0"/>
            <a:extrusionClr>
              <a:schemeClr val="accent3">
                <a:tint val="40000"/>
              </a:schemeClr>
            </a:extrusionClr>
          </a:sp3d>
        </a:effectStyle>
      </a:effectStyleLst>
      <a:bgFillStyleLst>
        <a:gradFill rotWithShape="1">
          <a:gsLst>
            <a:gs pos="0">
              <a:schemeClr val="phClr">
                <a:tint val="100000"/>
                <a:shade val="50000"/>
                <a:hueMod val="100000"/>
                <a:satMod val="100000"/>
              </a:schemeClr>
            </a:gs>
            <a:gs pos="40000">
              <a:schemeClr val="phClr">
                <a:tint val="8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60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60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ucky Tie">
    <a:dk1>
      <a:sysClr val="windowText" lastClr="000000"/>
    </a:dk1>
    <a:lt1>
      <a:sysClr val="window" lastClr="FFFFFF"/>
    </a:lt1>
    <a:dk2>
      <a:srgbClr val="C80000"/>
    </a:dk2>
    <a:lt2>
      <a:srgbClr val="FFECEC"/>
    </a:lt2>
    <a:accent1>
      <a:srgbClr val="C93131"/>
    </a:accent1>
    <a:accent2>
      <a:srgbClr val="F58C5D"/>
    </a:accent2>
    <a:accent3>
      <a:srgbClr val="EABC33"/>
    </a:accent3>
    <a:accent4>
      <a:srgbClr val="698F9B"/>
    </a:accent4>
    <a:accent5>
      <a:srgbClr val="825397"/>
    </a:accent5>
    <a:accent6>
      <a:srgbClr val="814359"/>
    </a:accent6>
    <a:hlink>
      <a:srgbClr val="03AEC5"/>
    </a:hlink>
    <a:folHlink>
      <a:srgbClr val="8D9B07"/>
    </a:folHlink>
  </a:clrScheme>
</a:themeOverride>
</file>

<file path=ppt/theme/themeOverride2.xml><?xml version="1.0" encoding="utf-8"?>
<a:themeOverride xmlns:a="http://schemas.openxmlformats.org/drawingml/2006/main">
  <a:clrScheme name="Lucky Tie">
    <a:dk1>
      <a:sysClr val="windowText" lastClr="000000"/>
    </a:dk1>
    <a:lt1>
      <a:sysClr val="window" lastClr="FFFFFF"/>
    </a:lt1>
    <a:dk2>
      <a:srgbClr val="C80000"/>
    </a:dk2>
    <a:lt2>
      <a:srgbClr val="FFECEC"/>
    </a:lt2>
    <a:accent1>
      <a:srgbClr val="C93131"/>
    </a:accent1>
    <a:accent2>
      <a:srgbClr val="F58C5D"/>
    </a:accent2>
    <a:accent3>
      <a:srgbClr val="EABC33"/>
    </a:accent3>
    <a:accent4>
      <a:srgbClr val="698F9B"/>
    </a:accent4>
    <a:accent5>
      <a:srgbClr val="825397"/>
    </a:accent5>
    <a:accent6>
      <a:srgbClr val="814359"/>
    </a:accent6>
    <a:hlink>
      <a:srgbClr val="03AEC5"/>
    </a:hlink>
    <a:folHlink>
      <a:srgbClr val="8D9B0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Lucky Tie</Template>
  <TotalTime>268</TotalTime>
  <Words>543</Words>
  <Application>Microsoft Office PowerPoint</Application>
  <PresentationFormat>On-screen Show (4:3)</PresentationFormat>
  <Paragraphs>145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Tahoma</vt:lpstr>
      <vt:lpstr>Franklin Gothic Book</vt:lpstr>
      <vt:lpstr>Wingdings</vt:lpstr>
      <vt:lpstr>Wingdings 2</vt:lpstr>
      <vt:lpstr>Calibri</vt:lpstr>
      <vt:lpstr>Times New Roman</vt:lpstr>
      <vt:lpstr>LuckyTie</vt:lpstr>
      <vt:lpstr>PSIKOLOGI  INDUSTRI  SELEKSI</vt:lpstr>
      <vt:lpstr>PENGERTIAN</vt:lpstr>
      <vt:lpstr>Hal-hal yang mendasari proses seleksi</vt:lpstr>
      <vt:lpstr>Peranan tes psikologi dan wawancara dalam proses seleksi tenaga kerja</vt:lpstr>
      <vt:lpstr>Slide 5</vt:lpstr>
      <vt:lpstr>Model penelitian keabsahan seleksi</vt:lpstr>
      <vt:lpstr>Langkah-langkah evaluasi/assessment psikologi yang digunakan dalam prosedur seleksi</vt:lpstr>
      <vt:lpstr>Alat-alat ukur peramalan psikologik dapat digolongkan ke dalam tes</vt:lpstr>
      <vt:lpstr>Slide 9</vt:lpstr>
      <vt:lpstr>PENEMPATAN</vt:lpstr>
      <vt:lpstr>PENEMPATAN …………….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PSIKOLOGI  INDUSTRI  SELEKSI</dc:title>
  <dc:creator>Valued Acer Customer</dc:creator>
  <cp:lastModifiedBy>sony</cp:lastModifiedBy>
  <cp:revision>6</cp:revision>
  <dcterms:created xsi:type="dcterms:W3CDTF">2011-10-12T19:05:13Z</dcterms:created>
  <dcterms:modified xsi:type="dcterms:W3CDTF">2013-11-14T06:00:57Z</dcterms:modified>
</cp:coreProperties>
</file>