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59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3C0A45-E770-4E79-B630-E60CA03BB3DD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CBBB02-7F37-4C72-8937-D2273E15B0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erusahaan yang </a:t>
            </a:r>
            <a:br>
              <a:rPr lang="en-US" dirty="0" smtClean="0"/>
            </a:b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1/1/20x1, PT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PT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Rp300.000,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A		300.000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</a:t>
            </a:r>
            <a:r>
              <a:rPr lang="en-US" dirty="0" smtClean="0"/>
              <a:t>						300.000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thn</a:t>
            </a:r>
            <a:r>
              <a:rPr lang="en-US" dirty="0" smtClean="0"/>
              <a:t> 20x1: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Kas</a:t>
            </a:r>
            <a:r>
              <a:rPr lang="en-US" dirty="0" smtClean="0"/>
              <a:t>					30.000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A			30.000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A		50.000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Pershaan</a:t>
            </a:r>
            <a:r>
              <a:rPr lang="en-US" dirty="0" smtClean="0"/>
              <a:t>		50.000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Prshaan</a:t>
            </a:r>
            <a:r>
              <a:rPr lang="en-US" dirty="0" smtClean="0"/>
              <a:t>		50.000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Dividen</a:t>
            </a:r>
            <a:r>
              <a:rPr lang="en-US" dirty="0" smtClean="0"/>
              <a:t>					30.000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A			20.000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– PT A			200.000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, 1 Jan – PT A			100.000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A			300.000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344" y="838200"/>
            <a:ext cx="845785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akun-akun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yang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dikonsolidasikan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menyesuaiakan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seakan-akan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dikonsolidasi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total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dikonsolidasi</a:t>
            </a:r>
            <a:r>
              <a:rPr lang="en-US" dirty="0" smtClean="0"/>
              <a:t>.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Akuisisi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dikonsolidasi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-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akuisisi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a)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; b)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c)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2296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PT </a:t>
                      </a:r>
                      <a:r>
                        <a:rPr lang="en-US" sz="1800" dirty="0" err="1" smtClean="0"/>
                        <a:t>Induk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PT </a:t>
                      </a:r>
                      <a:r>
                        <a:rPr lang="en-US" sz="1800" dirty="0" err="1" smtClean="0"/>
                        <a:t>Anak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Piutang</a:t>
                      </a:r>
                      <a:r>
                        <a:rPr lang="en-US" sz="1800" dirty="0" smtClean="0"/>
                        <a:t> Usaha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Persediaan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175.000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40.000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Bangunan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Peralatan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600.000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Akumulasi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Penyusutan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(400.000)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(300.000)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 </a:t>
                      </a:r>
                      <a:r>
                        <a:rPr lang="en-US" sz="1800" b="1" dirty="0" err="1" smtClean="0"/>
                        <a:t>Aset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1.100.000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500.000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Utang</a:t>
                      </a:r>
                      <a:r>
                        <a:rPr lang="en-US" sz="1800" baseline="0" dirty="0" smtClean="0"/>
                        <a:t> Usaha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Utang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Obligasi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Saham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Biasa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Saldo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Laba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 </a:t>
                      </a:r>
                      <a:r>
                        <a:rPr lang="en-US" sz="1800" b="1" dirty="0" err="1" smtClean="0"/>
                        <a:t>Kewajiban</a:t>
                      </a:r>
                      <a:r>
                        <a:rPr lang="en-US" sz="1800" b="1" baseline="0" dirty="0" smtClean="0"/>
                        <a:t> &amp; </a:t>
                      </a:r>
                      <a:r>
                        <a:rPr lang="en-US" sz="1800" b="1" baseline="0" dirty="0" err="1" smtClean="0"/>
                        <a:t>Ekuitas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1.100.000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500.000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 /1/20X1, PT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PT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Rp340.000.</a:t>
            </a:r>
          </a:p>
          <a:p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PT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Rp80.000 pd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PT </a:t>
            </a:r>
            <a:r>
              <a:rPr lang="en-US" dirty="0" err="1" smtClean="0"/>
              <a:t>Induk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Saham</a:t>
            </a:r>
            <a:r>
              <a:rPr lang="en-US" dirty="0" smtClean="0"/>
              <a:t> PT </a:t>
            </a:r>
            <a:r>
              <a:rPr lang="en-US" dirty="0" err="1" smtClean="0"/>
              <a:t>Anak</a:t>
            </a:r>
            <a:r>
              <a:rPr lang="en-US" dirty="0" smtClean="0"/>
              <a:t>		340.000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</a:t>
            </a:r>
            <a:r>
              <a:rPr lang="en-US" dirty="0" smtClean="0"/>
              <a:t>						340.000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a) 	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– PT A		200.000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– PT A			100.000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Diferensial</a:t>
            </a:r>
            <a:r>
              <a:rPr lang="en-US" sz="2400" dirty="0" smtClean="0"/>
              <a:t>				  40.000</a:t>
            </a:r>
          </a:p>
          <a:p>
            <a:pPr lvl="2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pd </a:t>
            </a:r>
            <a:r>
              <a:rPr lang="en-US" sz="2400" dirty="0" err="1" smtClean="0"/>
              <a:t>Shm</a:t>
            </a:r>
            <a:r>
              <a:rPr lang="en-US" sz="2400" dirty="0" smtClean="0"/>
              <a:t> PT A		340.000</a:t>
            </a:r>
          </a:p>
          <a:p>
            <a:pPr lvl="2" indent="-647700">
              <a:buNone/>
            </a:pPr>
            <a:r>
              <a:rPr lang="en-US" sz="2400" dirty="0" smtClean="0"/>
              <a:t>b) 	Tanah					 40.000</a:t>
            </a:r>
          </a:p>
          <a:p>
            <a:pPr lvl="6" indent="-647700">
              <a:buNone/>
            </a:pPr>
            <a:r>
              <a:rPr lang="en-US" sz="1900" dirty="0" smtClean="0"/>
              <a:t>	</a:t>
            </a:r>
            <a:r>
              <a:rPr lang="en-US" sz="2400" dirty="0" err="1" smtClean="0"/>
              <a:t>Diferensial</a:t>
            </a:r>
            <a:r>
              <a:rPr lang="en-US" sz="2400" dirty="0" smtClean="0"/>
              <a:t>				 40.000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Konsolidasi,1/1/20X1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2296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7432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PT </a:t>
                      </a:r>
                      <a:r>
                        <a:rPr lang="en-US" sz="1800" dirty="0" err="1" smtClean="0"/>
                        <a:t>Induk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PT </a:t>
                      </a:r>
                      <a:r>
                        <a:rPr lang="en-US" sz="1800" dirty="0" err="1" smtClean="0"/>
                        <a:t>Anak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Piutang</a:t>
                      </a:r>
                      <a:r>
                        <a:rPr lang="en-US" sz="1800" dirty="0" smtClean="0"/>
                        <a:t> Usaha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Persediaan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175.000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40.000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Bangunan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Peralatan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600.000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Investasi</a:t>
                      </a:r>
                      <a:r>
                        <a:rPr lang="en-US" sz="1800" dirty="0" smtClean="0"/>
                        <a:t> pd </a:t>
                      </a:r>
                      <a:r>
                        <a:rPr lang="en-US" sz="1800" dirty="0" err="1" smtClean="0"/>
                        <a:t>Shm</a:t>
                      </a:r>
                      <a:r>
                        <a:rPr lang="en-US" sz="1800" dirty="0" smtClean="0"/>
                        <a:t> PT 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Diferensial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 Debit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1.500.000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500.000</a:t>
                      </a:r>
                      <a:endParaRPr lang="en-US" sz="1800" b="1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Akum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dirty="0" err="1" smtClean="0"/>
                        <a:t>Penyusutan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Utang</a:t>
                      </a:r>
                      <a:r>
                        <a:rPr lang="en-US" sz="1800" baseline="0" dirty="0" smtClean="0"/>
                        <a:t> Usaha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Utang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Obligasi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Saham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Biasa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Saldo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Laba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 </a:t>
                      </a:r>
                      <a:r>
                        <a:rPr lang="en-US" sz="1800" b="1" dirty="0" err="1" smtClean="0"/>
                        <a:t>Kredit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1.500.000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500.000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1" y="762000"/>
          <a:ext cx="8458202" cy="744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351"/>
                <a:gridCol w="2020571"/>
                <a:gridCol w="1691640"/>
                <a:gridCol w="1691640"/>
              </a:tblGrid>
              <a:tr h="6400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Debit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Kredit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Konsolidasi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Piutang</a:t>
                      </a:r>
                      <a:r>
                        <a:rPr lang="en-US" sz="1800" dirty="0" smtClean="0"/>
                        <a:t> Usaha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125.000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Persediaan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b)40.000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255.000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Bangunan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Peralatan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1.400.000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Investasi</a:t>
                      </a:r>
                      <a:r>
                        <a:rPr lang="en-US" sz="1800" dirty="0" smtClean="0"/>
                        <a:t> pd </a:t>
                      </a:r>
                      <a:r>
                        <a:rPr lang="en-US" sz="1800" dirty="0" err="1" smtClean="0"/>
                        <a:t>Shm</a:t>
                      </a:r>
                      <a:r>
                        <a:rPr lang="en-US" sz="1800" dirty="0" smtClean="0"/>
                        <a:t> PT 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a)</a:t>
                      </a:r>
                      <a:r>
                        <a:rPr lang="en-US" sz="1800" baseline="0" dirty="0" smtClean="0"/>
                        <a:t> 340.000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Diferensial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a) 40.000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b)40.000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 Debit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2.000.000</a:t>
                      </a:r>
                      <a:endParaRPr lang="en-US" sz="1800" b="1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Akum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dirty="0" err="1" smtClean="0"/>
                        <a:t>Penyusutan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Utang</a:t>
                      </a:r>
                      <a:r>
                        <a:rPr lang="en-US" sz="1800" baseline="0" dirty="0" smtClean="0"/>
                        <a:t> Usaha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Utang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Obligasi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Saham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Biasa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a) 200.000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Saldo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Laba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a) 100.000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300.000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 </a:t>
                      </a:r>
                      <a:r>
                        <a:rPr lang="en-US" sz="1800" b="1" dirty="0" err="1" smtClean="0"/>
                        <a:t>Kredit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380.000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380.000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2.000.000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Akuisisi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PT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PT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Tgl</a:t>
            </a:r>
            <a:r>
              <a:rPr lang="en-US" dirty="0" smtClean="0"/>
              <a:t> 1/1/20X1,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20X1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048001"/>
          <a:ext cx="75438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PT </a:t>
                      </a:r>
                      <a:r>
                        <a:rPr lang="en-US" sz="1800" dirty="0" err="1" smtClean="0"/>
                        <a:t>Induk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PT </a:t>
                      </a:r>
                      <a:r>
                        <a:rPr lang="en-US" sz="1800" dirty="0" err="1" smtClean="0"/>
                        <a:t>Anak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Saham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Biasa</a:t>
                      </a:r>
                      <a:r>
                        <a:rPr lang="en-US" sz="1800" dirty="0" smtClean="0"/>
                        <a:t>, 1/1/20X1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Rp500.000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Rp200.000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Saldo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Laba</a:t>
                      </a:r>
                      <a:r>
                        <a:rPr lang="en-US" sz="1800" dirty="0" smtClean="0"/>
                        <a:t>, 1/1/20x1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300.000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100.000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20X1 ;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Laba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operasi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terpisah</a:t>
                      </a:r>
                      <a:r>
                        <a:rPr lang="en-US" sz="1800" dirty="0" smtClean="0"/>
                        <a:t>, PT </a:t>
                      </a:r>
                      <a:r>
                        <a:rPr lang="en-US" sz="1800" dirty="0" err="1" smtClean="0"/>
                        <a:t>Induk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Rp140.000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Laba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Bersih</a:t>
                      </a:r>
                      <a:r>
                        <a:rPr lang="en-US" sz="1800" dirty="0" smtClean="0"/>
                        <a:t>, PT </a:t>
                      </a:r>
                      <a:r>
                        <a:rPr lang="en-US" sz="1800" dirty="0" err="1" smtClean="0"/>
                        <a:t>Anak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Rp50.000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Dividen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60.000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30.000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455</Words>
  <Application>Microsoft Office PowerPoint</Application>
  <PresentationFormat>On-screen Show (4:3)</PresentationFormat>
  <Paragraphs>174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Konsolidasi pada Anak Perusahaan yang  Dimiliki Penuh</vt:lpstr>
      <vt:lpstr>Kertas Kerja Konsolidasi</vt:lpstr>
      <vt:lpstr>Penyusunan Neraca Konsolidasi Sesaat Setelah Akuisisi Kepemilikan Penuh</vt:lpstr>
      <vt:lpstr>Ilustrasi kepemilikan penuh dibeli diatas nilai buku</vt:lpstr>
      <vt:lpstr>Slide 5</vt:lpstr>
      <vt:lpstr>Slide 6</vt:lpstr>
      <vt:lpstr>Kertas Kerja Konsolidasi,1/1/20X1</vt:lpstr>
      <vt:lpstr>Slide 8</vt:lpstr>
      <vt:lpstr>Penyusunan Neraca Konsolidasi Setelah Akuisisi Kepemilikan Penuh</vt:lpstr>
      <vt:lpstr>Slide 10</vt:lpstr>
      <vt:lpstr>Slide 11</vt:lpstr>
      <vt:lpstr>Slide 12</vt:lpstr>
      <vt:lpstr>Slide 13</vt:lpstr>
      <vt:lpstr>Selesai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Konsolidasi pada Anak Perusahaan yang Dimiliki Penuh</dc:title>
  <dc:creator>Riyatno</dc:creator>
  <cp:lastModifiedBy>sitti</cp:lastModifiedBy>
  <cp:revision>12</cp:revision>
  <dcterms:created xsi:type="dcterms:W3CDTF">2011-12-28T22:08:31Z</dcterms:created>
  <dcterms:modified xsi:type="dcterms:W3CDTF">2013-10-27T06:16:07Z</dcterms:modified>
</cp:coreProperties>
</file>