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3CB3-F2FC-490A-8B95-CF50BDDA4EBA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DD89-B5B4-4A5B-A198-CA93254DCE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3CB3-F2FC-490A-8B95-CF50BDDA4EBA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DD89-B5B4-4A5B-A198-CA93254DCE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3CB3-F2FC-490A-8B95-CF50BDDA4EBA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DD89-B5B4-4A5B-A198-CA93254DCE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3CB3-F2FC-490A-8B95-CF50BDDA4EBA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DD89-B5B4-4A5B-A198-CA93254DCE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3CB3-F2FC-490A-8B95-CF50BDDA4EBA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DD89-B5B4-4A5B-A198-CA93254DCE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3CB3-F2FC-490A-8B95-CF50BDDA4EBA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DD89-B5B4-4A5B-A198-CA93254DCE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3CB3-F2FC-490A-8B95-CF50BDDA4EBA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DD89-B5B4-4A5B-A198-CA93254DCE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3CB3-F2FC-490A-8B95-CF50BDDA4EBA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DD89-B5B4-4A5B-A198-CA93254DCE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3CB3-F2FC-490A-8B95-CF50BDDA4EBA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DD89-B5B4-4A5B-A198-CA93254DCE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3CB3-F2FC-490A-8B95-CF50BDDA4EBA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DD89-B5B4-4A5B-A198-CA93254DCE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3CB3-F2FC-490A-8B95-CF50BDDA4EBA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6ADD89-B5B4-4A5B-A198-CA93254DCE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3F3CB3-F2FC-490A-8B95-CF50BDDA4EBA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6ADD89-B5B4-4A5B-A198-CA93254DCE8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PELAPORAN KEPEMILIKAN ANTARPERUSAHAAN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mengamortisasi</a:t>
            </a:r>
            <a:r>
              <a:rPr lang="en-US" dirty="0" smtClean="0"/>
              <a:t> </a:t>
            </a:r>
            <a:r>
              <a:rPr lang="en-US" dirty="0" err="1" smtClean="0"/>
              <a:t>diferensial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investee yang </a:t>
            </a:r>
            <a:r>
              <a:rPr lang="en-US" dirty="0" err="1" smtClean="0"/>
              <a:t>diakui</a:t>
            </a:r>
            <a:r>
              <a:rPr lang="en-US" dirty="0" smtClean="0"/>
              <a:t> investor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akun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Investee		XXX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Investasi</a:t>
            </a:r>
            <a:r>
              <a:rPr lang="en-US" dirty="0" smtClean="0"/>
              <a:t> pd </a:t>
            </a:r>
            <a:r>
              <a:rPr lang="en-US" dirty="0" err="1" smtClean="0"/>
              <a:t>Shm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Investee</a:t>
            </a:r>
            <a:r>
              <a:rPr lang="en-US" dirty="0" smtClean="0"/>
              <a:t>		XXX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</a:t>
            </a:r>
            <a:r>
              <a:rPr lang="en-US" dirty="0" err="1" smtClean="0"/>
              <a:t>Diferensial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PT </a:t>
            </a:r>
            <a:r>
              <a:rPr lang="en-US" dirty="0" err="1" smtClean="0"/>
              <a:t>Andika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40% </a:t>
            </a:r>
            <a:r>
              <a:rPr lang="en-US" dirty="0" err="1" smtClean="0"/>
              <a:t>shm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PT Bara pd </a:t>
            </a:r>
            <a:r>
              <a:rPr lang="en-US" dirty="0" err="1" smtClean="0"/>
              <a:t>tgl</a:t>
            </a:r>
            <a:r>
              <a:rPr lang="en-US" dirty="0" smtClean="0"/>
              <a:t> 1/1/20X0 </a:t>
            </a:r>
            <a:r>
              <a:rPr lang="en-US" dirty="0" err="1" smtClean="0"/>
              <a:t>senilai</a:t>
            </a:r>
            <a:r>
              <a:rPr lang="en-US" dirty="0" smtClean="0"/>
              <a:t> Rp200 </a:t>
            </a:r>
            <a:r>
              <a:rPr lang="en-US" dirty="0" err="1" smtClean="0"/>
              <a:t>juta</a:t>
            </a:r>
            <a:r>
              <a:rPr lang="en-US" dirty="0" smtClean="0"/>
              <a:t>.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 PT </a:t>
            </a:r>
            <a:r>
              <a:rPr lang="en-US" dirty="0" err="1" smtClean="0"/>
              <a:t>Barata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Rp400 </a:t>
            </a:r>
            <a:r>
              <a:rPr lang="en-US" dirty="0" err="1" smtClean="0"/>
              <a:t>juta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wajarnya</a:t>
            </a:r>
            <a:r>
              <a:rPr lang="en-US" dirty="0" smtClean="0"/>
              <a:t> Rp465 </a:t>
            </a:r>
            <a:r>
              <a:rPr lang="en-US" dirty="0" err="1" smtClean="0"/>
              <a:t>juta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PT </a:t>
            </a:r>
            <a:r>
              <a:rPr lang="en-US" dirty="0" err="1" smtClean="0"/>
              <a:t>Barata</a:t>
            </a:r>
            <a:r>
              <a:rPr lang="en-US" dirty="0" smtClean="0"/>
              <a:t> </a:t>
            </a:r>
            <a:r>
              <a:rPr lang="en-US" dirty="0" err="1" smtClean="0"/>
              <a:t>mengumumkan</a:t>
            </a:r>
            <a:r>
              <a:rPr lang="en-US" dirty="0" smtClean="0"/>
              <a:t> </a:t>
            </a:r>
            <a:r>
              <a:rPr lang="en-US" dirty="0" err="1" smtClean="0"/>
              <a:t>dividen</a:t>
            </a:r>
            <a:r>
              <a:rPr lang="en-US" dirty="0" smtClean="0"/>
              <a:t> Rp20 </a:t>
            </a:r>
            <a:r>
              <a:rPr lang="en-US" dirty="0" err="1" smtClean="0"/>
              <a:t>juta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Rp80 </a:t>
            </a:r>
            <a:r>
              <a:rPr lang="en-US" dirty="0" err="1" smtClean="0"/>
              <a:t>juta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20X0.</a:t>
            </a:r>
          </a:p>
          <a:p>
            <a:r>
              <a:rPr lang="en-US" dirty="0" err="1" smtClean="0"/>
              <a:t>Selisih</a:t>
            </a:r>
            <a:r>
              <a:rPr lang="en-US" dirty="0" smtClean="0"/>
              <a:t> Rp65 </a:t>
            </a:r>
            <a:r>
              <a:rPr lang="en-US" dirty="0" err="1" smtClean="0"/>
              <a:t>juta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PT Bara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Rp15 </a:t>
            </a:r>
            <a:r>
              <a:rPr lang="en-US" dirty="0" err="1" smtClean="0"/>
              <a:t>juta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Rp50 </a:t>
            </a:r>
            <a:r>
              <a:rPr lang="en-US" dirty="0" err="1" smtClean="0"/>
              <a:t>juta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Diferensial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adl</a:t>
            </a:r>
            <a:r>
              <a:rPr lang="en-US" dirty="0" smtClean="0"/>
              <a:t> Rp40 </a:t>
            </a:r>
            <a:r>
              <a:rPr lang="en-US" dirty="0" err="1" smtClean="0"/>
              <a:t>juta</a:t>
            </a:r>
            <a:r>
              <a:rPr lang="en-US" dirty="0" smtClean="0"/>
              <a:t> (Rp200 </a:t>
            </a:r>
            <a:r>
              <a:rPr lang="en-US" dirty="0" err="1" smtClean="0"/>
              <a:t>juta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dikurang</a:t>
            </a:r>
            <a:r>
              <a:rPr lang="en-US" dirty="0" smtClean="0"/>
              <a:t> Rp160 </a:t>
            </a:r>
            <a:r>
              <a:rPr lang="en-US" dirty="0" err="1" smtClean="0"/>
              <a:t>juta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 PT Bara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PT </a:t>
            </a:r>
            <a:r>
              <a:rPr lang="en-US" dirty="0" err="1" smtClean="0"/>
              <a:t>Andika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PT Bara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PT </a:t>
            </a:r>
            <a:r>
              <a:rPr lang="en-US" dirty="0" err="1" smtClean="0"/>
              <a:t>Andika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r>
              <a:rPr lang="en-US" dirty="0" smtClean="0"/>
              <a:t>Tanah Rp6 </a:t>
            </a:r>
            <a:r>
              <a:rPr lang="en-US" dirty="0" err="1" smtClean="0"/>
              <a:t>juta</a:t>
            </a:r>
            <a:r>
              <a:rPr lang="en-US" dirty="0" smtClean="0"/>
              <a:t> (40% x Rp15 </a:t>
            </a:r>
            <a:r>
              <a:rPr lang="en-US" dirty="0" err="1" smtClean="0"/>
              <a:t>juta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Peralatan</a:t>
            </a:r>
            <a:r>
              <a:rPr lang="en-US" dirty="0" smtClean="0"/>
              <a:t> Rp20 </a:t>
            </a:r>
            <a:r>
              <a:rPr lang="en-US" dirty="0" err="1" smtClean="0"/>
              <a:t>juta</a:t>
            </a:r>
            <a:r>
              <a:rPr lang="en-US" dirty="0" smtClean="0"/>
              <a:t> (40% x Rp50 </a:t>
            </a:r>
            <a:r>
              <a:rPr lang="en-US" dirty="0" err="1" smtClean="0"/>
              <a:t>juta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diferensial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teridentifikasi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goodwill Rp14 </a:t>
            </a:r>
            <a:r>
              <a:rPr lang="en-US" dirty="0" err="1" smtClean="0"/>
              <a:t>juta</a:t>
            </a:r>
            <a:r>
              <a:rPr lang="en-US" dirty="0" smtClean="0"/>
              <a:t> (Rp40 </a:t>
            </a:r>
            <a:r>
              <a:rPr lang="en-US" dirty="0" err="1" smtClean="0"/>
              <a:t>juta</a:t>
            </a:r>
            <a:r>
              <a:rPr lang="en-US" dirty="0" smtClean="0"/>
              <a:t> – Rp6 </a:t>
            </a:r>
            <a:r>
              <a:rPr lang="en-US" dirty="0" err="1" smtClean="0"/>
              <a:t>juta</a:t>
            </a:r>
            <a:r>
              <a:rPr lang="en-US" dirty="0" smtClean="0"/>
              <a:t> – Rp20 </a:t>
            </a:r>
            <a:r>
              <a:rPr lang="en-US" dirty="0" err="1" smtClean="0"/>
              <a:t>juta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,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diferensial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diamortisasi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diferensial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diamortisasi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(</a:t>
            </a:r>
            <a:r>
              <a:rPr lang="en-US" dirty="0" err="1" smtClean="0"/>
              <a:t>misal</a:t>
            </a:r>
            <a:r>
              <a:rPr lang="en-US" dirty="0" smtClean="0"/>
              <a:t> 5 </a:t>
            </a:r>
            <a:r>
              <a:rPr lang="en-US" dirty="0" err="1" smtClean="0"/>
              <a:t>tahun</a:t>
            </a:r>
            <a:r>
              <a:rPr lang="en-US" dirty="0" smtClean="0"/>
              <a:t>),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amortisasi</a:t>
            </a:r>
            <a:r>
              <a:rPr lang="en-US" dirty="0" smtClean="0"/>
              <a:t> per </a:t>
            </a:r>
            <a:r>
              <a:rPr lang="en-US" dirty="0" err="1" smtClean="0"/>
              <a:t>tahun</a:t>
            </a:r>
            <a:r>
              <a:rPr lang="en-US" dirty="0" smtClean="0"/>
              <a:t> Rp4 </a:t>
            </a:r>
            <a:r>
              <a:rPr lang="en-US" dirty="0" err="1" smtClean="0"/>
              <a:t>juta</a:t>
            </a:r>
            <a:r>
              <a:rPr lang="en-US" dirty="0" smtClean="0"/>
              <a:t> (Rp20 </a:t>
            </a:r>
            <a:r>
              <a:rPr lang="en-US" dirty="0" err="1" smtClean="0"/>
              <a:t>juta</a:t>
            </a:r>
            <a:r>
              <a:rPr lang="en-US" dirty="0" smtClean="0"/>
              <a:t> : 5 </a:t>
            </a:r>
            <a:r>
              <a:rPr lang="en-US" dirty="0" err="1" smtClean="0"/>
              <a:t>thn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Investasi</a:t>
            </a:r>
            <a:r>
              <a:rPr lang="en-US" dirty="0" smtClean="0"/>
              <a:t> pd </a:t>
            </a:r>
            <a:r>
              <a:rPr lang="en-US" dirty="0" err="1" smtClean="0"/>
              <a:t>Shm</a:t>
            </a:r>
            <a:r>
              <a:rPr lang="en-US" dirty="0" smtClean="0"/>
              <a:t> PT Bara		Rp200 </a:t>
            </a:r>
            <a:r>
              <a:rPr lang="en-US" dirty="0" err="1" smtClean="0"/>
              <a:t>jt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Kas</a:t>
            </a:r>
            <a:r>
              <a:rPr lang="en-US" dirty="0" smtClean="0"/>
              <a:t>						Rp200 </a:t>
            </a:r>
            <a:r>
              <a:rPr lang="en-US" dirty="0" err="1" smtClean="0"/>
              <a:t>jt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Kas</a:t>
            </a:r>
            <a:r>
              <a:rPr lang="en-US" dirty="0" smtClean="0"/>
              <a:t> 						Rp8 </a:t>
            </a:r>
            <a:r>
              <a:rPr lang="en-US" dirty="0" err="1" smtClean="0"/>
              <a:t>jt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Investasi</a:t>
            </a:r>
            <a:r>
              <a:rPr lang="en-US" dirty="0" smtClean="0"/>
              <a:t> pd </a:t>
            </a:r>
            <a:r>
              <a:rPr lang="en-US" dirty="0" err="1" smtClean="0"/>
              <a:t>Shm</a:t>
            </a:r>
            <a:r>
              <a:rPr lang="en-US" dirty="0" smtClean="0"/>
              <a:t> PT Bara			Rp8 </a:t>
            </a:r>
            <a:r>
              <a:rPr lang="en-US" dirty="0" err="1" smtClean="0"/>
              <a:t>jt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Investasi</a:t>
            </a:r>
            <a:r>
              <a:rPr lang="en-US" dirty="0" smtClean="0"/>
              <a:t> pd </a:t>
            </a:r>
            <a:r>
              <a:rPr lang="en-US" dirty="0" err="1" smtClean="0"/>
              <a:t>Shm</a:t>
            </a:r>
            <a:r>
              <a:rPr lang="en-US" dirty="0" smtClean="0"/>
              <a:t> PT Bara		Rp32 </a:t>
            </a:r>
            <a:r>
              <a:rPr lang="en-US" dirty="0" err="1" smtClean="0"/>
              <a:t>jt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Investee	</a:t>
            </a:r>
            <a:r>
              <a:rPr lang="en-US" smtClean="0"/>
              <a:t>		Rp32 </a:t>
            </a:r>
            <a:r>
              <a:rPr lang="en-US" dirty="0" err="1" smtClean="0"/>
              <a:t>jt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Investee		Rp4 </a:t>
            </a:r>
            <a:r>
              <a:rPr lang="en-US" dirty="0" err="1" smtClean="0"/>
              <a:t>jt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Investasi</a:t>
            </a:r>
            <a:r>
              <a:rPr lang="en-US" dirty="0" smtClean="0"/>
              <a:t> pd </a:t>
            </a:r>
            <a:r>
              <a:rPr lang="en-US" dirty="0" err="1" smtClean="0"/>
              <a:t>Shm</a:t>
            </a:r>
            <a:r>
              <a:rPr lang="en-US" dirty="0" smtClean="0"/>
              <a:t> PT Bara		Rp4 </a:t>
            </a:r>
            <a:r>
              <a:rPr lang="en-US" dirty="0" err="1" smtClean="0"/>
              <a:t>jt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akun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pd </a:t>
            </a:r>
            <a:r>
              <a:rPr lang="en-US" dirty="0" err="1" smtClean="0"/>
              <a:t>Shm</a:t>
            </a:r>
            <a:r>
              <a:rPr lang="en-US" dirty="0" smtClean="0"/>
              <a:t> PT Bara pd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Rp220 </a:t>
            </a:r>
            <a:r>
              <a:rPr lang="en-US" dirty="0" err="1" smtClean="0"/>
              <a:t>juta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Selesai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pd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pd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penegndalian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investor </a:t>
            </a:r>
            <a:r>
              <a:rPr lang="en-US" dirty="0" err="1" smtClean="0"/>
              <a:t>atas</a:t>
            </a:r>
            <a:r>
              <a:rPr lang="en-US" dirty="0" smtClean="0"/>
              <a:t> investee.</a:t>
            </a:r>
          </a:p>
          <a:p>
            <a:r>
              <a:rPr lang="en-US" dirty="0" err="1" smtClean="0"/>
              <a:t>Konsolidasi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penggabungan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, </a:t>
            </a:r>
            <a:r>
              <a:rPr lang="en-US" dirty="0" err="1" smtClean="0"/>
              <a:t>kewajiban</a:t>
            </a:r>
            <a:r>
              <a:rPr lang="en-US" dirty="0" smtClean="0"/>
              <a:t>, </a:t>
            </a:r>
            <a:r>
              <a:rPr lang="en-US" dirty="0" err="1" smtClean="0"/>
              <a:t>pendapatan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individual </a:t>
            </a:r>
            <a:r>
              <a:rPr lang="en-US" dirty="0" err="1" smtClean="0"/>
              <a:t>utk</a:t>
            </a:r>
            <a:r>
              <a:rPr lang="en-US" dirty="0" smtClean="0"/>
              <a:t> 2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istimewa</a:t>
            </a:r>
            <a:r>
              <a:rPr lang="en-US" dirty="0" smtClean="0"/>
              <a:t> </a:t>
            </a:r>
            <a:r>
              <a:rPr lang="en-US" dirty="0" err="1" smtClean="0"/>
              <a:t>seolah-olah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ekuitas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investor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signifikan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investee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konsolidasi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ekuitas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diperdagangkan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konsolidasi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ekuitas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investor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signifikan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investee. </a:t>
            </a:r>
          </a:p>
          <a:p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20%.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, investor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diakui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dividen</a:t>
            </a:r>
            <a:r>
              <a:rPr lang="en-US" dirty="0" smtClean="0"/>
              <a:t> </a:t>
            </a:r>
            <a:r>
              <a:rPr lang="en-US" dirty="0" err="1" smtClean="0"/>
              <a:t>diumumkan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investee.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PT ABC </a:t>
            </a:r>
            <a:r>
              <a:rPr lang="en-US" dirty="0" err="1" smtClean="0"/>
              <a:t>membeli</a:t>
            </a:r>
            <a:r>
              <a:rPr lang="en-US" dirty="0" smtClean="0"/>
              <a:t> 20% </a:t>
            </a:r>
            <a:r>
              <a:rPr lang="en-US" dirty="0" err="1" smtClean="0"/>
              <a:t>saham</a:t>
            </a:r>
            <a:r>
              <a:rPr lang="en-US" dirty="0" smtClean="0"/>
              <a:t> PT XYZ </a:t>
            </a:r>
            <a:r>
              <a:rPr lang="en-US" dirty="0" err="1" smtClean="0"/>
              <a:t>senilai</a:t>
            </a:r>
            <a:r>
              <a:rPr lang="en-US" dirty="0" smtClean="0"/>
              <a:t> Rp100 </a:t>
            </a:r>
            <a:r>
              <a:rPr lang="en-US" dirty="0" err="1" smtClean="0"/>
              <a:t>juta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PT XYZ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 Rp60 </a:t>
            </a:r>
            <a:r>
              <a:rPr lang="en-US" dirty="0" err="1" smtClean="0"/>
              <a:t>juta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dividen</a:t>
            </a:r>
            <a:r>
              <a:rPr lang="en-US" dirty="0" smtClean="0"/>
              <a:t> Rp20 </a:t>
            </a:r>
            <a:r>
              <a:rPr lang="en-US" dirty="0" err="1" smtClean="0"/>
              <a:t>juta</a:t>
            </a:r>
            <a:r>
              <a:rPr lang="en-US" dirty="0" smtClean="0"/>
              <a:t>.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PT ABC </a:t>
            </a:r>
            <a:r>
              <a:rPr lang="en-US" dirty="0" err="1" smtClean="0"/>
              <a:t>adalah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Investasi</a:t>
            </a:r>
            <a:r>
              <a:rPr lang="en-US" dirty="0" smtClean="0"/>
              <a:t> pd </a:t>
            </a:r>
            <a:r>
              <a:rPr lang="en-US" dirty="0" err="1" smtClean="0"/>
              <a:t>Shm</a:t>
            </a:r>
            <a:r>
              <a:rPr lang="en-US" dirty="0" smtClean="0"/>
              <a:t> XYZ		Rp100 </a:t>
            </a:r>
            <a:r>
              <a:rPr lang="en-US" dirty="0" err="1" smtClean="0"/>
              <a:t>jt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Kas</a:t>
            </a:r>
            <a:r>
              <a:rPr lang="en-US" dirty="0" smtClean="0"/>
              <a:t>						Rp100 </a:t>
            </a:r>
            <a:r>
              <a:rPr lang="en-US" dirty="0" err="1" smtClean="0"/>
              <a:t>jt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Kas</a:t>
            </a:r>
            <a:r>
              <a:rPr lang="en-US" dirty="0" smtClean="0"/>
              <a:t>					Rp4 </a:t>
            </a:r>
            <a:r>
              <a:rPr lang="en-US" dirty="0" err="1" smtClean="0"/>
              <a:t>jt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Dividen</a:t>
            </a:r>
            <a:r>
              <a:rPr lang="en-US" dirty="0" smtClean="0"/>
              <a:t>			Rp4 </a:t>
            </a:r>
            <a:r>
              <a:rPr lang="en-US" dirty="0" err="1" smtClean="0"/>
              <a:t>jt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Ekuitas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ekuitas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ekuitas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 investor </a:t>
            </a:r>
            <a:r>
              <a:rPr lang="en-US" dirty="0" err="1" smtClean="0"/>
              <a:t>dlm</a:t>
            </a:r>
            <a:r>
              <a:rPr lang="en-US" dirty="0" smtClean="0"/>
              <a:t> investee.</a:t>
            </a:r>
          </a:p>
          <a:p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/</a:t>
            </a:r>
            <a:r>
              <a:rPr lang="en-US" dirty="0" err="1" smtClean="0"/>
              <a:t>rugi</a:t>
            </a:r>
            <a:r>
              <a:rPr lang="en-US" dirty="0" smtClean="0"/>
              <a:t> investee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dividen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diumumkan</a:t>
            </a:r>
            <a:r>
              <a:rPr lang="en-US" dirty="0" smtClean="0"/>
              <a:t> investee.</a:t>
            </a:r>
          </a:p>
          <a:p>
            <a:r>
              <a:rPr lang="en-US" dirty="0" err="1" smtClean="0"/>
              <a:t>Laba</a:t>
            </a:r>
            <a:r>
              <a:rPr lang="en-US" dirty="0" smtClean="0"/>
              <a:t> (</a:t>
            </a:r>
            <a:r>
              <a:rPr lang="en-US" dirty="0" err="1" smtClean="0"/>
              <a:t>rugi</a:t>
            </a:r>
            <a:r>
              <a:rPr lang="en-US" dirty="0" smtClean="0"/>
              <a:t>) investee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menaikkan</a:t>
            </a:r>
            <a:r>
              <a:rPr lang="en-US" dirty="0" smtClean="0"/>
              <a:t> (</a:t>
            </a:r>
            <a:r>
              <a:rPr lang="en-US" dirty="0" err="1" smtClean="0"/>
              <a:t>menurunkan</a:t>
            </a:r>
            <a:r>
              <a:rPr lang="en-US" dirty="0" smtClean="0"/>
              <a:t>) </a:t>
            </a:r>
            <a:r>
              <a:rPr lang="en-US" dirty="0" err="1" smtClean="0"/>
              <a:t>akun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dividen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akun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ekuitas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PT ABC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signifikan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20% </a:t>
            </a:r>
            <a:r>
              <a:rPr lang="en-US" dirty="0" err="1" smtClean="0"/>
              <a:t>saham</a:t>
            </a:r>
            <a:r>
              <a:rPr lang="en-US" dirty="0" smtClean="0"/>
              <a:t> PT XYZ </a:t>
            </a:r>
            <a:r>
              <a:rPr lang="en-US" dirty="0" err="1" smtClean="0"/>
              <a:t>senilai</a:t>
            </a:r>
            <a:r>
              <a:rPr lang="en-US" dirty="0" smtClean="0"/>
              <a:t> Rp100 </a:t>
            </a:r>
            <a:r>
              <a:rPr lang="en-US" dirty="0" err="1" smtClean="0"/>
              <a:t>juta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PT XYZ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 Rp60 </a:t>
            </a:r>
            <a:r>
              <a:rPr lang="en-US" dirty="0" err="1" smtClean="0"/>
              <a:t>juta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dividen</a:t>
            </a:r>
            <a:r>
              <a:rPr lang="en-US" dirty="0" smtClean="0"/>
              <a:t> Rp20juta.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PT ABC </a:t>
            </a:r>
            <a:r>
              <a:rPr lang="en-US" dirty="0" err="1" smtClean="0"/>
              <a:t>adalah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Investasi</a:t>
            </a:r>
            <a:r>
              <a:rPr lang="en-US" dirty="0" smtClean="0"/>
              <a:t> pd </a:t>
            </a:r>
            <a:r>
              <a:rPr lang="en-US" dirty="0" err="1" smtClean="0"/>
              <a:t>shm</a:t>
            </a:r>
            <a:r>
              <a:rPr lang="en-US" dirty="0" smtClean="0"/>
              <a:t> XYZ		</a:t>
            </a:r>
            <a:r>
              <a:rPr lang="en-US" dirty="0" smtClean="0"/>
              <a:t>Rp60  </a:t>
            </a:r>
            <a:r>
              <a:rPr lang="en-US" dirty="0" err="1" smtClean="0"/>
              <a:t>jt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Kas</a:t>
            </a:r>
            <a:r>
              <a:rPr lang="en-US" dirty="0" smtClean="0"/>
              <a:t>						</a:t>
            </a:r>
            <a:r>
              <a:rPr lang="en-US" dirty="0" smtClean="0"/>
              <a:t>Rp60 </a:t>
            </a:r>
            <a:r>
              <a:rPr lang="en-US" dirty="0" err="1" smtClean="0"/>
              <a:t>jt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Investasi</a:t>
            </a:r>
            <a:r>
              <a:rPr lang="en-US" dirty="0" smtClean="0"/>
              <a:t> pd </a:t>
            </a:r>
            <a:r>
              <a:rPr lang="en-US" dirty="0" err="1" smtClean="0"/>
              <a:t>shm</a:t>
            </a:r>
            <a:r>
              <a:rPr lang="en-US" dirty="0" smtClean="0"/>
              <a:t> XYZ		Rp12 </a:t>
            </a:r>
            <a:r>
              <a:rPr lang="en-US" dirty="0" err="1" smtClean="0"/>
              <a:t>jt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		Rp12</a:t>
            </a:r>
            <a:r>
              <a:rPr lang="en-US" dirty="0"/>
              <a:t> </a:t>
            </a:r>
            <a:r>
              <a:rPr lang="en-US" dirty="0" err="1" smtClean="0"/>
              <a:t>jt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Rp60jtx0,20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Kas</a:t>
            </a:r>
            <a:r>
              <a:rPr lang="en-US" dirty="0" smtClean="0"/>
              <a:t>					Rp4 </a:t>
            </a:r>
            <a:r>
              <a:rPr lang="en-US" dirty="0" err="1" smtClean="0"/>
              <a:t>jt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Investasi</a:t>
            </a:r>
            <a:r>
              <a:rPr lang="en-US" dirty="0" smtClean="0"/>
              <a:t> pd </a:t>
            </a:r>
            <a:r>
              <a:rPr lang="en-US" dirty="0" err="1" smtClean="0"/>
              <a:t>Shm</a:t>
            </a:r>
            <a:r>
              <a:rPr lang="en-US" dirty="0" smtClean="0"/>
              <a:t> XYZ			Rp4 </a:t>
            </a:r>
            <a:r>
              <a:rPr lang="en-US" dirty="0" err="1" smtClean="0"/>
              <a:t>jt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Akun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pd </a:t>
            </a:r>
            <a:r>
              <a:rPr lang="en-US" dirty="0" err="1" smtClean="0"/>
              <a:t>Shm</a:t>
            </a:r>
            <a:r>
              <a:rPr lang="en-US" dirty="0" smtClean="0"/>
              <a:t> XYZ pd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smtClean="0"/>
              <a:t>Rp20jtx0,20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yang </a:t>
            </a:r>
            <a:r>
              <a:rPr lang="en-US" dirty="0" err="1" smtClean="0"/>
              <a:t>mendasari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4496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Seringkali</a:t>
            </a:r>
            <a:r>
              <a:rPr lang="en-US" dirty="0" smtClean="0"/>
              <a:t> investor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investee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mendasari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investee.</a:t>
            </a:r>
          </a:p>
          <a:p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diferensial</a:t>
            </a:r>
            <a:r>
              <a:rPr lang="en-US" dirty="0" smtClean="0"/>
              <a:t> (differential),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Aset</a:t>
            </a:r>
            <a:r>
              <a:rPr lang="en-US" dirty="0" smtClean="0"/>
              <a:t> investee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bukunya</a:t>
            </a:r>
            <a:endParaRPr lang="en-US" dirty="0" smtClean="0"/>
          </a:p>
          <a:p>
            <a:pPr lvl="1"/>
            <a:r>
              <a:rPr lang="en-US" dirty="0" err="1" smtClean="0"/>
              <a:t>Ada</a:t>
            </a:r>
            <a:r>
              <a:rPr lang="en-US" dirty="0" smtClean="0"/>
              <a:t> goodwill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tercatat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ekuitas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,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diferensial</a:t>
            </a:r>
            <a:r>
              <a:rPr lang="en-US" dirty="0" smtClean="0"/>
              <a:t> </a:t>
            </a:r>
            <a:r>
              <a:rPr lang="en-US" dirty="0" err="1" smtClean="0"/>
              <a:t>sehubungan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investee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diamortisasi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</TotalTime>
  <Words>602</Words>
  <Application>Microsoft Office PowerPoint</Application>
  <PresentationFormat>On-screen Show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PELAPORAN KEPEMILIKAN ANTARPERUSAHAAN</vt:lpstr>
      <vt:lpstr>Akuntansi Untuk Investasi pada Saham Biasa</vt:lpstr>
      <vt:lpstr>Slide 3</vt:lpstr>
      <vt:lpstr>Metode Biaya</vt:lpstr>
      <vt:lpstr>Contoh Metode Biaya:</vt:lpstr>
      <vt:lpstr>Metode Ekuitas</vt:lpstr>
      <vt:lpstr>Contoh metode ekuitas:</vt:lpstr>
      <vt:lpstr>Slide 8</vt:lpstr>
      <vt:lpstr>Perbedaan antara biaya perolehan dgn nilai buku yang mendasari</vt:lpstr>
      <vt:lpstr>Slide 10</vt:lpstr>
      <vt:lpstr>Contoh Perlakuan Diferensial:</vt:lpstr>
      <vt:lpstr>Slide 12</vt:lpstr>
      <vt:lpstr>Slide 13</vt:lpstr>
      <vt:lpstr>Slide 14</vt:lpstr>
      <vt:lpstr>Selesai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PELAPORAN KEPEMILIKAN ANTARPERUSAHAAN</dc:title>
  <dc:creator>siti</dc:creator>
  <cp:lastModifiedBy>sitti</cp:lastModifiedBy>
  <cp:revision>16</cp:revision>
  <dcterms:created xsi:type="dcterms:W3CDTF">2011-11-09T13:55:58Z</dcterms:created>
  <dcterms:modified xsi:type="dcterms:W3CDTF">2013-11-08T04:16:19Z</dcterms:modified>
</cp:coreProperties>
</file>