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5870AE7-D448-435D-9E82-3B8D012BCC46}" type="datetimeFigureOut">
              <a:rPr lang="id-ID" smtClean="0"/>
              <a:pPr/>
              <a:t>18/05/2013</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D5115DA7-F993-499E-89AD-CAC7EAB3FBD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870AE7-D448-435D-9E82-3B8D012BCC46}" type="datetimeFigureOut">
              <a:rPr lang="id-ID" smtClean="0"/>
              <a:pPr/>
              <a:t>18/05/2013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115DA7-F993-499E-89AD-CAC7EAB3FBD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870AE7-D448-435D-9E82-3B8D012BCC46}" type="datetimeFigureOut">
              <a:rPr lang="id-ID" smtClean="0"/>
              <a:pPr/>
              <a:t>18/05/2013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115DA7-F993-499E-89AD-CAC7EAB3FBD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870AE7-D448-435D-9E82-3B8D012BCC46}" type="datetimeFigureOut">
              <a:rPr lang="id-ID" smtClean="0"/>
              <a:pPr/>
              <a:t>18/05/2013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115DA7-F993-499E-89AD-CAC7EAB3FBD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5870AE7-D448-435D-9E82-3B8D012BCC46}" type="datetimeFigureOut">
              <a:rPr lang="id-ID" smtClean="0"/>
              <a:pPr/>
              <a:t>18/05/2013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115DA7-F993-499E-89AD-CAC7EAB3FBD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870AE7-D448-435D-9E82-3B8D012BCC46}" type="datetimeFigureOut">
              <a:rPr lang="id-ID" smtClean="0"/>
              <a:pPr/>
              <a:t>18/05/2013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115DA7-F993-499E-89AD-CAC7EAB3FBD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870AE7-D448-435D-9E82-3B8D012BCC46}" type="datetimeFigureOut">
              <a:rPr lang="id-ID" smtClean="0"/>
              <a:pPr/>
              <a:t>18/05/2013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5115DA7-F993-499E-89AD-CAC7EAB3FBD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870AE7-D448-435D-9E82-3B8D012BCC46}" type="datetimeFigureOut">
              <a:rPr lang="id-ID" smtClean="0"/>
              <a:pPr/>
              <a:t>18/05/2013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5115DA7-F993-499E-89AD-CAC7EAB3FBD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70AE7-D448-435D-9E82-3B8D012BCC46}" type="datetimeFigureOut">
              <a:rPr lang="id-ID" smtClean="0"/>
              <a:pPr/>
              <a:t>18/05/2013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5115DA7-F993-499E-89AD-CAC7EAB3FBD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870AE7-D448-435D-9E82-3B8D012BCC46}" type="datetimeFigureOut">
              <a:rPr lang="id-ID" smtClean="0"/>
              <a:pPr/>
              <a:t>18/05/2013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115DA7-F993-499E-89AD-CAC7EAB3FBD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870AE7-D448-435D-9E82-3B8D012BCC46}" type="datetimeFigureOut">
              <a:rPr lang="id-ID" smtClean="0"/>
              <a:pPr/>
              <a:t>18/05/2013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D5115DA7-F993-499E-89AD-CAC7EAB3FBDA}"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870AE7-D448-435D-9E82-3B8D012BCC46}" type="datetimeFigureOut">
              <a:rPr lang="id-ID" smtClean="0"/>
              <a:pPr/>
              <a:t>18/05/2013</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115DA7-F993-499E-89AD-CAC7EAB3FBDA}"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id-ID" sz="4000" dirty="0" smtClean="0">
                <a:solidFill>
                  <a:schemeClr val="tx1"/>
                </a:solidFill>
              </a:rPr>
              <a:t>Interaksi Keluarga dan Peran Orang Tua terhadap Keputusan </a:t>
            </a:r>
            <a:r>
              <a:rPr lang="id-ID" sz="4000" dirty="0" smtClean="0">
                <a:solidFill>
                  <a:schemeClr val="tx1"/>
                </a:solidFill>
              </a:rPr>
              <a:t>Pemilihan Jurusan Siswa Akselerasi Tingkat SMA</a:t>
            </a:r>
            <a:endParaRPr lang="id-ID" sz="4000" dirty="0">
              <a:solidFill>
                <a:schemeClr val="tx1"/>
              </a:solidFill>
            </a:endParaRPr>
          </a:p>
        </p:txBody>
      </p:sp>
      <p:sp>
        <p:nvSpPr>
          <p:cNvPr id="3" name="Subtitle 2"/>
          <p:cNvSpPr>
            <a:spLocks noGrp="1"/>
          </p:cNvSpPr>
          <p:nvPr>
            <p:ph type="subTitle" idx="1"/>
          </p:nvPr>
        </p:nvSpPr>
        <p:spPr>
          <a:xfrm>
            <a:off x="533400" y="3500438"/>
            <a:ext cx="7854696" cy="1480698"/>
          </a:xfrm>
        </p:spPr>
        <p:txBody>
          <a:bodyPr/>
          <a:lstStyle/>
          <a:p>
            <a:r>
              <a:rPr lang="id-ID" dirty="0" smtClean="0"/>
              <a:t>Oleh:</a:t>
            </a:r>
          </a:p>
          <a:p>
            <a:r>
              <a:rPr lang="id-ID" dirty="0" smtClean="0"/>
              <a:t>Itryah, S.Psi., MA</a:t>
            </a:r>
          </a:p>
          <a:p>
            <a:r>
              <a:rPr lang="id-ID" dirty="0" smtClean="0"/>
              <a:t>Anggun Sejati, S.Psi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r>
              <a:rPr lang="id-ID" dirty="0" smtClean="0">
                <a:solidFill>
                  <a:schemeClr val="tx1"/>
                </a:solidFill>
              </a:rPr>
              <a:t>permasalahan</a:t>
            </a:r>
            <a:endParaRPr lang="id-ID" dirty="0">
              <a:solidFill>
                <a:schemeClr val="tx1"/>
              </a:solidFill>
            </a:endParaRPr>
          </a:p>
        </p:txBody>
      </p:sp>
      <p:sp>
        <p:nvSpPr>
          <p:cNvPr id="3" name="Content Placeholder 2"/>
          <p:cNvSpPr>
            <a:spLocks noGrp="1"/>
          </p:cNvSpPr>
          <p:nvPr>
            <p:ph idx="1"/>
          </p:nvPr>
        </p:nvSpPr>
        <p:spPr/>
        <p:txBody>
          <a:bodyPr>
            <a:normAutofit/>
          </a:bodyPr>
          <a:lstStyle/>
          <a:p>
            <a:pPr>
              <a:buNone/>
            </a:pPr>
            <a:r>
              <a:rPr lang="id-ID" dirty="0" smtClean="0"/>
              <a:t>Ilmu pengetahuan alam (</a:t>
            </a:r>
            <a:r>
              <a:rPr lang="id-ID" dirty="0" smtClean="0"/>
              <a:t>IPA) dan kemampuan ilmu pengetahuan sosial (IPS). </a:t>
            </a:r>
            <a:endParaRPr lang="id-ID" dirty="0" smtClean="0"/>
          </a:p>
          <a:p>
            <a:pPr>
              <a:buNone/>
            </a:pPr>
            <a:r>
              <a:rPr lang="id-ID" dirty="0" smtClean="0"/>
              <a:t>Pelajar </a:t>
            </a:r>
            <a:r>
              <a:rPr lang="id-ID" dirty="0" smtClean="0"/>
              <a:t>yang pemilihan jurusan mengalami konflik dalam diri, orang tua dan teman sebaya. Merasakan panik, ragu-ragu, takut, tidak siap, kurang percaya diri, tidak nyaman dengan kompetisi, pura-pura mampu, tidak siap dengan konsekuensi masa depan, tidak yakin dan tidak mampu mengungkapkan keinginan, bakat kemampuan yang sebenarnya dimiliki.</a:t>
            </a:r>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642942"/>
          </a:xfrm>
        </p:spPr>
        <p:txBody>
          <a:bodyPr>
            <a:normAutofit fontScale="90000"/>
          </a:bodyPr>
          <a:lstStyle/>
          <a:p>
            <a:r>
              <a:rPr lang="id-ID" dirty="0" smtClean="0"/>
              <a:t>Lanjutan..</a:t>
            </a:r>
            <a:endParaRPr lang="id-ID" dirty="0"/>
          </a:p>
        </p:txBody>
      </p:sp>
      <p:sp>
        <p:nvSpPr>
          <p:cNvPr id="3" name="Content Placeholder 2"/>
          <p:cNvSpPr>
            <a:spLocks noGrp="1"/>
          </p:cNvSpPr>
          <p:nvPr>
            <p:ph idx="1"/>
          </p:nvPr>
        </p:nvSpPr>
        <p:spPr>
          <a:xfrm>
            <a:off x="457200" y="1000108"/>
            <a:ext cx="8229600" cy="5324492"/>
          </a:xfrm>
        </p:spPr>
        <p:txBody>
          <a:bodyPr>
            <a:normAutofit/>
          </a:bodyPr>
          <a:lstStyle/>
          <a:p>
            <a:pPr>
              <a:buFont typeface="Wingdings" pitchFamily="2" charset="2"/>
              <a:buChar char="§"/>
            </a:pPr>
            <a:r>
              <a:rPr lang="id-ID" sz="2800" dirty="0" smtClean="0"/>
              <a:t>Interaksi </a:t>
            </a:r>
            <a:r>
              <a:rPr lang="id-ID" sz="2800" dirty="0" smtClean="0"/>
              <a:t>keluarga jarang dilakukan, kurang memiliki komunikasi yang baik dengan orang tua, tidak terbuka, cenderung menghidar dari orang tua, tertutup dengan masalah-masalah disekolah, orang tua selalu menganggap keinginan pelajar salah, ikuti perintah orang </a:t>
            </a:r>
            <a:r>
              <a:rPr lang="id-ID" sz="2800" dirty="0" smtClean="0"/>
              <a:t>tua</a:t>
            </a:r>
          </a:p>
          <a:p>
            <a:r>
              <a:rPr lang="id-ID" sz="2800" dirty="0" smtClean="0"/>
              <a:t>Kurangnya </a:t>
            </a:r>
            <a:r>
              <a:rPr lang="id-ID" sz="2800" dirty="0" smtClean="0"/>
              <a:t>perhatian dariorang tua, cenderung takut menyampaikan keinginan, merasa tertekan , tidak ada kerjasama yang baik sering konflik jika mengikuti keinginan orang tua, sulit menerima pendapat orang tua.</a:t>
            </a:r>
          </a:p>
          <a:p>
            <a:pPr>
              <a:buNone/>
            </a:pPr>
            <a:endParaRPr lang="id-ID" sz="2800" dirty="0" smtClean="0"/>
          </a:p>
          <a:p>
            <a:pPr>
              <a:buNone/>
            </a:pPr>
            <a:endParaRPr lang="id-ID"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r>
              <a:rPr lang="id-ID" dirty="0" smtClean="0"/>
              <a:t>Teori</a:t>
            </a:r>
            <a:endParaRPr lang="id-ID" dirty="0"/>
          </a:p>
        </p:txBody>
      </p:sp>
      <p:sp>
        <p:nvSpPr>
          <p:cNvPr id="3" name="Content Placeholder 2"/>
          <p:cNvSpPr>
            <a:spLocks noGrp="1"/>
          </p:cNvSpPr>
          <p:nvPr>
            <p:ph idx="1"/>
          </p:nvPr>
        </p:nvSpPr>
        <p:spPr>
          <a:xfrm>
            <a:off x="457200" y="2071678"/>
            <a:ext cx="8229600" cy="4252922"/>
          </a:xfrm>
        </p:spPr>
        <p:txBody>
          <a:bodyPr/>
          <a:lstStyle/>
          <a:p>
            <a:r>
              <a:rPr lang="id-ID" dirty="0" smtClean="0"/>
              <a:t>Swasha (1999) menyatakan bahwa pengambilan keputusan merupakan perencanaan, ketika mengambil keputusan, kebanyakan menggunakan probabilitas/kemungkinan untuk beberapa alternatif yang berbeda menurut perasaan. </a:t>
            </a:r>
            <a:endParaRPr lang="id-ID" dirty="0" smtClean="0"/>
          </a:p>
          <a:p>
            <a:endParaRPr lang="id-ID"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a:bodyPr>
          <a:lstStyle/>
          <a:p>
            <a:r>
              <a:rPr lang="id-ID" dirty="0" smtClean="0"/>
              <a:t>Menurut Newcomb (Noesjirwan,1991) Interaksi berkenaan dengan setiap kumpulan tingkah laku yang dapat diamati, yang terjadi diantara dua orang atau lebih dari dua individu, bila ada alasan untuk menganggap bahwa orang tersebut sedikit banyak saling memberikan respon.</a:t>
            </a:r>
          </a:p>
          <a:p>
            <a:r>
              <a:rPr lang="id-ID" dirty="0" smtClean="0"/>
              <a:t>Schiffman &amp; Kanuk (Kertamuda. 2009) menjelaskan keluarga adalah dua orang atau lebih yang saling berinteraksi dan mempunyai ikatan darah, pernikahan, atau pengadopsian serta tinggal secara bersama-sama.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r>
              <a:rPr lang="id-ID" dirty="0" smtClean="0"/>
              <a:t>Jadi ....</a:t>
            </a:r>
            <a:endParaRPr lang="id-ID" dirty="0"/>
          </a:p>
        </p:txBody>
      </p:sp>
      <p:sp>
        <p:nvSpPr>
          <p:cNvPr id="3" name="Content Placeholder 2"/>
          <p:cNvSpPr>
            <a:spLocks noGrp="1"/>
          </p:cNvSpPr>
          <p:nvPr>
            <p:ph idx="1"/>
          </p:nvPr>
        </p:nvSpPr>
        <p:spPr/>
        <p:txBody>
          <a:bodyPr/>
          <a:lstStyle/>
          <a:p>
            <a:r>
              <a:rPr lang="id-ID" dirty="0" smtClean="0"/>
              <a:t>Interaksi </a:t>
            </a:r>
            <a:r>
              <a:rPr lang="id-ID" dirty="0" smtClean="0"/>
              <a:t>keluarga dan peran orang tua </a:t>
            </a:r>
            <a:r>
              <a:rPr lang="id-ID" dirty="0" smtClean="0"/>
              <a:t>merupakan hubungan antar individu yang memiliki ikatan darah dengan individu lainnya sehingga individu didalamnya yang akan mempengaruhi, mengubah atau memperbaiki tingkah laku individu tersebut.</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r>
              <a:rPr lang="id-ID" dirty="0" smtClean="0"/>
              <a:t>Sampel dan instrumen</a:t>
            </a:r>
            <a:endParaRPr lang="id-ID" dirty="0"/>
          </a:p>
        </p:txBody>
      </p:sp>
      <p:sp>
        <p:nvSpPr>
          <p:cNvPr id="3" name="Content Placeholder 2"/>
          <p:cNvSpPr>
            <a:spLocks noGrp="1"/>
          </p:cNvSpPr>
          <p:nvPr>
            <p:ph idx="1"/>
          </p:nvPr>
        </p:nvSpPr>
        <p:spPr/>
        <p:txBody>
          <a:bodyPr/>
          <a:lstStyle/>
          <a:p>
            <a:r>
              <a:rPr lang="id-ID" dirty="0" smtClean="0"/>
              <a:t>Subyek penelitian adalah pelajar sma negeri 7 di palembang, teknik sampelnya adalah simple random sampling. Sampel yang digunakan berjumlah 103 pelajar sma negeri 7 palembang.</a:t>
            </a:r>
          </a:p>
          <a:p>
            <a:r>
              <a:rPr lang="id-ID" dirty="0" smtClean="0"/>
              <a:t>Instrumen dan metode pengumpulan data dalam penelitian ini menggunakan skala pengambilan keputusan dan skala interaksi keluarga dan peran orang tua. </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r>
              <a:rPr lang="id-ID" dirty="0" smtClean="0"/>
              <a:t>HasilPenelitian</a:t>
            </a:r>
            <a:endParaRPr lang="id-ID" dirty="0"/>
          </a:p>
        </p:txBody>
      </p:sp>
      <p:sp>
        <p:nvSpPr>
          <p:cNvPr id="3" name="Content Placeholder 2"/>
          <p:cNvSpPr>
            <a:spLocks noGrp="1"/>
          </p:cNvSpPr>
          <p:nvPr>
            <p:ph idx="1"/>
          </p:nvPr>
        </p:nvSpPr>
        <p:spPr/>
        <p:txBody>
          <a:bodyPr/>
          <a:lstStyle/>
          <a:p>
            <a:r>
              <a:rPr lang="id-ID" dirty="0" smtClean="0"/>
              <a:t>Berdasarkan hasil analisi regresi sederhana diperoleh bahwa besar koefisien korelasi keputusan pemilihan jurusan dan interaksi keluarga dan orang tua dengan r = 0.559, F = 45,873. R=0.312 dan nilai p=0.000 p&lt;0.01. </a:t>
            </a:r>
            <a:endParaRPr lang="id-ID" dirty="0" smtClean="0"/>
          </a:p>
          <a:p>
            <a:r>
              <a:rPr lang="id-ID" dirty="0" smtClean="0"/>
              <a:t>Hal </a:t>
            </a:r>
            <a:r>
              <a:rPr lang="id-ID" dirty="0" smtClean="0"/>
              <a:t>ini menunjukkan bahwa ada hubungan yang sangat signifikan antara interaksi keluarga dan peran orang tua terhadap keputusan pemilihan jurusan.</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r>
              <a:rPr lang="id-ID" dirty="0" smtClean="0"/>
              <a:t>simpulan</a:t>
            </a:r>
            <a:endParaRPr lang="id-ID" dirty="0"/>
          </a:p>
        </p:txBody>
      </p:sp>
      <p:sp>
        <p:nvSpPr>
          <p:cNvPr id="3" name="Content Placeholder 2"/>
          <p:cNvSpPr>
            <a:spLocks noGrp="1"/>
          </p:cNvSpPr>
          <p:nvPr>
            <p:ph idx="1"/>
          </p:nvPr>
        </p:nvSpPr>
        <p:spPr/>
        <p:txBody>
          <a:bodyPr>
            <a:normAutofit lnSpcReduction="10000"/>
          </a:bodyPr>
          <a:lstStyle/>
          <a:p>
            <a:r>
              <a:rPr lang="id-ID" dirty="0" smtClean="0"/>
              <a:t>Hasil penelitian menunjukkan bahwa ada hubungan yang sangat signifikan interaksi keluarga dan peran orang tua terhadap keputusan pemilihan jurusan dengan nilai F=45,873 dan p=0.000 p&lt;0.000. </a:t>
            </a:r>
            <a:endParaRPr lang="id-ID" dirty="0" smtClean="0"/>
          </a:p>
          <a:p>
            <a:r>
              <a:rPr lang="id-ID" dirty="0" smtClean="0"/>
              <a:t>Menurut </a:t>
            </a:r>
            <a:r>
              <a:rPr lang="id-ID" dirty="0" smtClean="0"/>
              <a:t>O’leary (Baron&amp;Byrne, 2003) menjelaskan bahwa interaksi dalam keluarga akan memberikan pengaruh terhadap apa yang akan dipelajari untuk pengambilan keputusan individu dan menjadi implikasi masa depan, dimana interaksi dalam keluarga yang positif akan membuat pelajar percaya akan kemampuan dirinya.</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TotalTime>
  <Words>485</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Interaksi Keluarga dan Peran Orang Tua terhadap Keputusan Pemilihan Jurusan Siswa Akselerasi Tingkat SMA</vt:lpstr>
      <vt:lpstr>permasalahan</vt:lpstr>
      <vt:lpstr>Lanjutan..</vt:lpstr>
      <vt:lpstr>Teori</vt:lpstr>
      <vt:lpstr>Slide 5</vt:lpstr>
      <vt:lpstr>Jadi ....</vt:lpstr>
      <vt:lpstr>Sampel dan instrumen</vt:lpstr>
      <vt:lpstr>HasilPenelitian</vt:lpstr>
      <vt:lpstr>simpulan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Interaksi Keluarga dan Peran Orang Tua terhadap Keputusan Pemilihan Jurusan</dc:title>
  <dc:creator>acer</dc:creator>
  <cp:lastModifiedBy>acer</cp:lastModifiedBy>
  <cp:revision>3</cp:revision>
  <dcterms:created xsi:type="dcterms:W3CDTF">2013-05-17T23:20:43Z</dcterms:created>
  <dcterms:modified xsi:type="dcterms:W3CDTF">2013-05-18T05:58:25Z</dcterms:modified>
</cp:coreProperties>
</file>