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09BEA9-0889-4110-AA3E-EEE2DC4769ED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BA1D6A-EBC2-403D-AEA0-6642D15CEA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295399"/>
          </a:xfrm>
        </p:spPr>
        <p:txBody>
          <a:bodyPr>
            <a:normAutofit/>
          </a:bodyPr>
          <a:lstStyle/>
          <a:p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pPr algn="just"/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kriteria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penilaian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proyek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selesai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rencana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biayanya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Sofware</a:t>
            </a:r>
            <a:r>
              <a:rPr lang="en-US" b="1" dirty="0"/>
              <a:t> Life-cycles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life-cycles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fase-fase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pengontrolan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pengarahan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objectives </a:t>
            </a:r>
            <a:r>
              <a:rPr lang="en-US" dirty="0" err="1"/>
              <a:t>dan</a:t>
            </a:r>
            <a:r>
              <a:rPr lang="en-US" i="1" dirty="0"/>
              <a:t> requirements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life cycles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Milestones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input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Macam-macam</a:t>
            </a:r>
            <a:r>
              <a:rPr lang="en-US" dirty="0"/>
              <a:t> life-cycles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1" algn="just"/>
            <a:r>
              <a:rPr lang="en-US" b="1" dirty="0"/>
              <a:t>Spiral model;</a:t>
            </a:r>
            <a:endParaRPr lang="en-US" dirty="0"/>
          </a:p>
          <a:p>
            <a:pPr lvl="1" algn="just"/>
            <a:r>
              <a:rPr lang="en-US" b="1" dirty="0"/>
              <a:t>Waterfall model;</a:t>
            </a:r>
            <a:endParaRPr lang="en-US" dirty="0"/>
          </a:p>
          <a:p>
            <a:pPr lvl="1" algn="just"/>
            <a:r>
              <a:rPr lang="en-US" dirty="0"/>
              <a:t>Throw-away prototyping model (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kotor</a:t>
            </a:r>
            <a:r>
              <a:rPr lang="en-US" dirty="0"/>
              <a:t>,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); </a:t>
            </a:r>
          </a:p>
          <a:p>
            <a:pPr lvl="1" algn="just"/>
            <a:r>
              <a:rPr lang="en-US" dirty="0"/>
              <a:t>Evolutionary prototyping model (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proyek-proyek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); </a:t>
            </a:r>
          </a:p>
          <a:p>
            <a:pPr lvl="1" algn="just"/>
            <a:r>
              <a:rPr lang="en-US" dirty="0"/>
              <a:t>Incremental / iterative development (Rapid Application Development,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i="1" dirty="0"/>
              <a:t>client-minded</a:t>
            </a:r>
            <a:r>
              <a:rPr lang="en-US" dirty="0"/>
              <a:t>); </a:t>
            </a:r>
          </a:p>
          <a:p>
            <a:pPr algn="just"/>
            <a:r>
              <a:rPr lang="en-US" dirty="0"/>
              <a:t>Automated software synthesis (requirements and specifications tools,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Waterfall model (model air </a:t>
            </a:r>
            <a:r>
              <a:rPr lang="en-US" b="1" dirty="0" err="1"/>
              <a:t>terjun</a:t>
            </a:r>
            <a:r>
              <a:rPr lang="en-US" b="1" dirty="0"/>
              <a:t>)</a:t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33173" t="37705" r="28365" b="21311"/>
          <a:stretch>
            <a:fillRect/>
          </a:stretch>
        </p:blipFill>
        <p:spPr bwMode="auto">
          <a:xfrm>
            <a:off x="1524000" y="1676400"/>
            <a:ext cx="5486400" cy="3357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Karakteristik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</a:p>
          <a:p>
            <a:pPr lvl="1" algn="just"/>
            <a:r>
              <a:rPr lang="en-US" dirty="0"/>
              <a:t>Life cycles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terukur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fase</a:t>
            </a:r>
            <a:r>
              <a:rPr lang="en-US" dirty="0"/>
              <a:t>)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feed-back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Hasil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)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tuntas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feed-back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fasenya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Spiral model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Karakteristik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1" algn="just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kali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”-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1"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(</a:t>
            </a:r>
            <a:r>
              <a:rPr lang="en-US" dirty="0" err="1"/>
              <a:t>iterasi</a:t>
            </a:r>
            <a:r>
              <a:rPr lang="en-US" dirty="0"/>
              <a:t>)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status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(objectives) </a:t>
            </a:r>
            <a:r>
              <a:rPr lang="en-US" dirty="0" err="1"/>
              <a:t>semula</a:t>
            </a:r>
            <a:r>
              <a:rPr lang="en-US" dirty="0"/>
              <a:t>;</a:t>
            </a:r>
          </a:p>
          <a:p>
            <a:pPr algn="just"/>
            <a:endParaRPr lang="en-US" dirty="0"/>
          </a:p>
          <a:p>
            <a:pPr lvl="1" algn="just"/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risiko-risiko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dampaknya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</a:t>
            </a:r>
          </a:p>
          <a:p>
            <a:pPr algn="just"/>
            <a:endParaRPr lang="en-US" dirty="0"/>
          </a:p>
          <a:p>
            <a:pPr lvl="1" algn="just"/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menitik-beratkan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risiko-risiko</a:t>
            </a:r>
            <a:r>
              <a:rPr lang="en-US" dirty="0"/>
              <a:t>;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1" algn="just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pengeksekusian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err="1"/>
              <a:t>Singkatnya</a:t>
            </a:r>
            <a:r>
              <a:rPr lang="en-US" dirty="0"/>
              <a:t>: </a:t>
            </a:r>
            <a:r>
              <a:rPr lang="en-US" dirty="0" err="1"/>
              <a:t>desain</a:t>
            </a:r>
            <a:r>
              <a:rPr lang="en-US" dirty="0"/>
              <a:t> (</a:t>
            </a:r>
            <a:r>
              <a:rPr lang="en-US" dirty="0" err="1"/>
              <a:t>rencana</a:t>
            </a:r>
            <a:r>
              <a:rPr lang="en-US" dirty="0"/>
              <a:t>);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;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(</a:t>
            </a:r>
            <a:r>
              <a:rPr lang="en-US" dirty="0" err="1"/>
              <a:t>implementasi</a:t>
            </a:r>
            <a:r>
              <a:rPr lang="en-US" dirty="0"/>
              <a:t>)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.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prototype </a:t>
            </a:r>
            <a:r>
              <a:rPr lang="en-US" dirty="0" err="1"/>
              <a:t>sebagai</a:t>
            </a:r>
            <a:r>
              <a:rPr lang="en-US" dirty="0"/>
              <a:t> input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Analisis</a:t>
            </a:r>
            <a:r>
              <a:rPr lang="en-US" b="1" i="1" dirty="0"/>
              <a:t> domain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domain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i="1" u="sng" dirty="0"/>
              <a:t>Data oriented design</a:t>
            </a:r>
            <a:r>
              <a:rPr lang="en-US" dirty="0"/>
              <a:t> (information engineering);</a:t>
            </a:r>
          </a:p>
          <a:p>
            <a:pPr lvl="1" algn="just"/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pengembangan</a:t>
            </a:r>
            <a:r>
              <a:rPr lang="en-US" dirty="0"/>
              <a:t> database </a:t>
            </a:r>
            <a:r>
              <a:rPr lang="en-US" dirty="0" err="1"/>
              <a:t>untuk</a:t>
            </a:r>
            <a:r>
              <a:rPr lang="en-US" dirty="0"/>
              <a:t> data </a:t>
            </a:r>
            <a:r>
              <a:rPr lang="en-US" dirty="0" err="1"/>
              <a:t>pegawai</a:t>
            </a:r>
            <a:r>
              <a:rPr lang="en-US" dirty="0"/>
              <a:t>;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i="1" u="sng" dirty="0"/>
              <a:t>Function oriented design</a:t>
            </a:r>
            <a:r>
              <a:rPr lang="en-US" dirty="0"/>
              <a:t> (structured analysis);</a:t>
            </a:r>
          </a:p>
          <a:p>
            <a:pPr lvl="1" algn="just"/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online e-commerce;</a:t>
            </a:r>
          </a:p>
          <a:p>
            <a:pPr algn="just"/>
            <a:endParaRPr lang="en-US" dirty="0"/>
          </a:p>
          <a:p>
            <a:pPr lvl="0" algn="just"/>
            <a:r>
              <a:rPr lang="en-US" i="1" u="sng" dirty="0"/>
              <a:t>Object Oriented</a:t>
            </a:r>
            <a:r>
              <a:rPr lang="en-US" dirty="0"/>
              <a:t> (OO) methods (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data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);</a:t>
            </a:r>
          </a:p>
          <a:p>
            <a:pPr lvl="1" algn="just"/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i="1" u="sng" dirty="0"/>
              <a:t>Formal methods</a:t>
            </a:r>
            <a:r>
              <a:rPr lang="en-US" dirty="0"/>
              <a:t> (</a:t>
            </a:r>
            <a:r>
              <a:rPr lang="en-US" dirty="0" err="1"/>
              <a:t>evaluasi</a:t>
            </a:r>
            <a:r>
              <a:rPr lang="en-US" dirty="0"/>
              <a:t>):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problem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;</a:t>
            </a:r>
          </a:p>
          <a:p>
            <a:pPr lvl="1" algn="just"/>
            <a:r>
              <a:rPr lang="en-US" u="sng" dirty="0" err="1"/>
              <a:t>contoh</a:t>
            </a:r>
            <a:r>
              <a:rPr lang="en-US" dirty="0"/>
              <a:t>: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bukti-bukti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 (</a:t>
            </a:r>
            <a:r>
              <a:rPr lang="en-US" dirty="0" err="1"/>
              <a:t>otomata</a:t>
            </a:r>
            <a:r>
              <a:rPr lang="en-US" dirty="0"/>
              <a:t>, graphs,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kombinatorial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domain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Biaya-biaya</a:t>
            </a:r>
            <a:r>
              <a:rPr lang="en-US" b="1" i="1" dirty="0"/>
              <a:t> </a:t>
            </a:r>
            <a:r>
              <a:rPr lang="en-US" b="1" i="1" dirty="0" err="1"/>
              <a:t>proyek</a:t>
            </a:r>
            <a:r>
              <a:rPr lang="en-US" b="1" i="1" dirty="0"/>
              <a:t> </a:t>
            </a:r>
            <a:r>
              <a:rPr lang="en-US" b="1" i="1" dirty="0" err="1"/>
              <a:t>perangkat</a:t>
            </a:r>
            <a:r>
              <a:rPr lang="en-US" b="1" i="1" dirty="0"/>
              <a:t> </a:t>
            </a:r>
            <a:r>
              <a:rPr lang="en-US" b="1" i="1" dirty="0" err="1"/>
              <a:t>lunak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Biaya-biaya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u="sng" dirty="0" err="1"/>
              <a:t>langsung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b="1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Lisensi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Jam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outsourcing.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u="sng" dirty="0" err="1"/>
              <a:t>tak</a:t>
            </a:r>
            <a:r>
              <a:rPr lang="en-US" u="sng" dirty="0"/>
              <a:t> </a:t>
            </a:r>
            <a:r>
              <a:rPr lang="en-US" u="sng" dirty="0" err="1"/>
              <a:t>langsung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b="1" dirty="0" err="1"/>
              <a:t>mendukung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Material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kertas-kertas</a:t>
            </a:r>
            <a:r>
              <a:rPr lang="en-US" dirty="0"/>
              <a:t>, printer,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, </a:t>
            </a:r>
            <a:r>
              <a:rPr lang="en-US" dirty="0" err="1"/>
              <a:t>disket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IT vendor </a:t>
            </a:r>
            <a:r>
              <a:rPr lang="en-US" dirty="0" err="1"/>
              <a:t>terpercaya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expert</a:t>
            </a:r>
            <a:r>
              <a:rPr lang="en-US" dirty="0"/>
              <a:t>);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database </a:t>
            </a:r>
            <a:r>
              <a:rPr lang="en-US" b="1" dirty="0" err="1"/>
              <a:t>perusahaan</a:t>
            </a:r>
            <a:r>
              <a:rPr lang="en-US" b="1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IT-Vendors</a:t>
            </a:r>
            <a:r>
              <a:rPr lang="en-US" dirty="0"/>
              <a:t> </a:t>
            </a:r>
            <a:r>
              <a:rPr lang="en-US" dirty="0" err="1"/>
              <a:t>terpercaya</a:t>
            </a:r>
            <a:r>
              <a:rPr lang="en-US" dirty="0"/>
              <a:t>);</a:t>
            </a:r>
          </a:p>
          <a:p>
            <a:pPr algn="just"/>
            <a:r>
              <a:rPr lang="en-US" dirty="0"/>
              <a:t> </a:t>
            </a:r>
          </a:p>
          <a:p>
            <a:pPr lvl="0" algn="just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(</a:t>
            </a:r>
            <a:r>
              <a:rPr lang="en-US" b="1" dirty="0"/>
              <a:t>parametric model</a:t>
            </a:r>
            <a:r>
              <a:rPr lang="en-US" dirty="0"/>
              <a:t>),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WBS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:</a:t>
            </a:r>
          </a:p>
          <a:p>
            <a:pPr lvl="1" algn="just"/>
            <a:r>
              <a:rPr lang="en-US" b="1" dirty="0"/>
              <a:t>Total budgeted costs</a:t>
            </a:r>
            <a:r>
              <a:rPr lang="en-US" dirty="0"/>
              <a:t> (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);</a:t>
            </a:r>
          </a:p>
          <a:p>
            <a:pPr lvl="1" algn="just"/>
            <a:r>
              <a:rPr lang="en-US" b="1" dirty="0"/>
              <a:t>Cumulative actual costs</a:t>
            </a:r>
            <a:r>
              <a:rPr lang="en-US" dirty="0"/>
              <a:t> (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dikerluarkan</a:t>
            </a:r>
            <a:r>
              <a:rPr lang="en-US" dirty="0"/>
              <a:t>);</a:t>
            </a:r>
          </a:p>
          <a:p>
            <a:pPr lvl="1" algn="just"/>
            <a:r>
              <a:rPr lang="en-US" b="1" dirty="0"/>
              <a:t>Cost variance</a:t>
            </a:r>
            <a:r>
              <a:rPr lang="en-US" dirty="0"/>
              <a:t> (</a:t>
            </a:r>
            <a:r>
              <a:rPr lang="en-US" dirty="0" err="1"/>
              <a:t>selisih</a:t>
            </a:r>
            <a:r>
              <a:rPr lang="en-US" dirty="0"/>
              <a:t> total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);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Setelah</a:t>
            </a:r>
            <a:r>
              <a:rPr lang="en-US" dirty="0"/>
              <a:t> objectives, goal </a:t>
            </a:r>
            <a:r>
              <a:rPr lang="en-US" dirty="0" err="1"/>
              <a:t>dan</a:t>
            </a:r>
            <a:r>
              <a:rPr lang="en-US" dirty="0"/>
              <a:t> requirements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krusial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)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84404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err="1" smtClean="0"/>
              <a:t>Manajemen</a:t>
            </a:r>
            <a:r>
              <a:rPr lang="en-US" b="1" i="1" dirty="0" smtClean="0"/>
              <a:t> </a:t>
            </a:r>
            <a:r>
              <a:rPr lang="en-US" b="1" i="1" dirty="0" err="1"/>
              <a:t>Biaya</a:t>
            </a:r>
            <a:r>
              <a:rPr lang="en-US" b="1" i="1" dirty="0"/>
              <a:t> </a:t>
            </a:r>
            <a:r>
              <a:rPr lang="en-US" b="1" i="1" dirty="0" err="1"/>
              <a:t>Proyek</a:t>
            </a:r>
            <a:r>
              <a:rPr lang="en-US" b="1" i="1" dirty="0"/>
              <a:t> </a:t>
            </a:r>
            <a:r>
              <a:rPr lang="en-US" b="1" i="1" dirty="0" err="1"/>
              <a:t>Perangkat</a:t>
            </a:r>
            <a:r>
              <a:rPr lang="en-US" b="1" i="1" dirty="0"/>
              <a:t> </a:t>
            </a:r>
            <a:r>
              <a:rPr lang="en-US" b="1" i="1" dirty="0" err="1"/>
              <a:t>Lunak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Secara</a:t>
            </a:r>
            <a:r>
              <a:rPr lang="en-US" dirty="0"/>
              <a:t> global </a:t>
            </a:r>
            <a:r>
              <a:rPr lang="en-US" i="1" dirty="0"/>
              <a:t>project cost management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terbahas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i="1" dirty="0"/>
              <a:t>WBS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network planning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kelanjutan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i="1" dirty="0"/>
              <a:t>financial project management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i="1" dirty="0"/>
              <a:t>earned value, cost performance index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schedule performance index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/>
              <a:t>estimasi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(effort)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i="1" dirty="0"/>
              <a:t>Top-down estimating</a:t>
            </a:r>
            <a:r>
              <a:rPr lang="en-US" dirty="0"/>
              <a:t> (analogous estimating):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proyek-proyek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paling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.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perhitungannya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pelaksananya</a:t>
            </a:r>
            <a:r>
              <a:rPr lang="en-US" dirty="0"/>
              <a:t> (</a:t>
            </a:r>
            <a:r>
              <a:rPr lang="en-US" i="1" dirty="0"/>
              <a:t>expert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)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berbeda-beda</a:t>
            </a:r>
            <a:r>
              <a:rPr lang="en-US" dirty="0"/>
              <a:t>.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i="1" dirty="0"/>
              <a:t>case-based reasoning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i="1" dirty="0" err="1"/>
              <a:t>Paremetric</a:t>
            </a:r>
            <a:r>
              <a:rPr lang="en-US" i="1" dirty="0"/>
              <a:t> </a:t>
            </a:r>
            <a:r>
              <a:rPr lang="en-US" i="1" dirty="0" err="1"/>
              <a:t>modelling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data-data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input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model </a:t>
            </a:r>
            <a:r>
              <a:rPr lang="en-US" dirty="0" err="1"/>
              <a:t>matematis</a:t>
            </a:r>
            <a:r>
              <a:rPr lang="en-US" dirty="0"/>
              <a:t>. </a:t>
            </a:r>
            <a:r>
              <a:rPr lang="en-US" dirty="0" err="1"/>
              <a:t>Keakuratan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model </a:t>
            </a:r>
            <a:r>
              <a:rPr lang="en-US" dirty="0" err="1"/>
              <a:t>matematis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keakuratan</a:t>
            </a:r>
            <a:r>
              <a:rPr lang="en-US" dirty="0"/>
              <a:t> data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general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model </a:t>
            </a:r>
            <a:r>
              <a:rPr lang="en-US" dirty="0" err="1"/>
              <a:t>matematis</a:t>
            </a:r>
            <a:r>
              <a:rPr lang="en-US" dirty="0"/>
              <a:t>: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PERT,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i="1" dirty="0"/>
              <a:t>function point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COCOMO model.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i="1" dirty="0"/>
              <a:t>Bottom-up estimating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(WBS)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sendiri-sendiri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ditotalkan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  <a:r>
              <a:rPr lang="en-US" dirty="0" err="1"/>
              <a:t>Keakuratan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diestimasi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aktivitasnya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keakuratan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biayanya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i="1" dirty="0"/>
              <a:t>Tools </a:t>
            </a:r>
            <a:r>
              <a:rPr lang="en-US" dirty="0" err="1"/>
              <a:t>komputer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software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MS-Project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cash flow</a:t>
            </a:r>
            <a:r>
              <a:rPr lang="en-US" dirty="0"/>
              <a:t> (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dikontrol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data-data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historis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pengontrolan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b="1" dirty="0"/>
              <a:t>Total budgeted costs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total yang </a:t>
            </a:r>
            <a:r>
              <a:rPr lang="en-US" dirty="0" err="1"/>
              <a:t>dianggarkan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 </a:t>
            </a:r>
          </a:p>
          <a:p>
            <a:pPr lvl="0" algn="just"/>
            <a:r>
              <a:rPr lang="en-US" b="1" dirty="0"/>
              <a:t>Cumulative actual costs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;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b="1" dirty="0"/>
              <a:t>Cost variance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dianggarkan</a:t>
            </a:r>
            <a:r>
              <a:rPr lang="en-US" dirty="0"/>
              <a:t>;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b="1" dirty="0"/>
              <a:t>Earned value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u="sng" dirty="0" err="1"/>
              <a:t>nilai</a:t>
            </a:r>
            <a:r>
              <a:rPr lang="en-US" u="sng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terselesaikan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b="1" dirty="0"/>
              <a:t>Qualitative value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pengontrolan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32372" t="42623" r="29808" b="9563"/>
          <a:stretch>
            <a:fillRect/>
          </a:stretch>
        </p:blipFill>
        <p:spPr bwMode="auto">
          <a:xfrm>
            <a:off x="1524000" y="1828800"/>
            <a:ext cx="5562600" cy="340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dijalani</a:t>
            </a:r>
            <a:r>
              <a:rPr lang="en-US" dirty="0"/>
              <a:t> (</a:t>
            </a:r>
            <a:r>
              <a:rPr lang="en-US" b="1" i="1" dirty="0"/>
              <a:t>actual cost earned value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;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aktivitas-aktivitas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dihitung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(</a:t>
            </a:r>
            <a:r>
              <a:rPr lang="en-US" b="1" i="1" dirty="0"/>
              <a:t>Cost Performance Index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total </a:t>
            </a: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(</a:t>
            </a:r>
            <a:r>
              <a:rPr lang="en-US" b="1" i="1" dirty="0"/>
              <a:t>To-complete Performance Index</a:t>
            </a:r>
            <a:r>
              <a:rPr lang="en-US" dirty="0"/>
              <a:t>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intangible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kasat</a:t>
            </a:r>
            <a:r>
              <a:rPr lang="en-US" dirty="0"/>
              <a:t> ma</a:t>
            </a:r>
            <a:r>
              <a:rPr lang="en-US" dirty="0" err="1"/>
              <a:t>ta), memer</a:t>
            </a:r>
            <a:r>
              <a:rPr lang="en-US" dirty="0"/>
              <a:t>l</a:t>
            </a:r>
            <a:r>
              <a:rPr lang="en-US" dirty="0" err="1"/>
              <a:t>ukan perl</a:t>
            </a:r>
            <a:r>
              <a:rPr lang="en-US" dirty="0"/>
              <a:t>a</a:t>
            </a:r>
            <a:r>
              <a:rPr lang="en-US" dirty="0" err="1"/>
              <a:t>kuan k</a:t>
            </a:r>
            <a:r>
              <a:rPr lang="en-US" dirty="0"/>
              <a:t>h</a:t>
            </a:r>
            <a:r>
              <a:rPr lang="en-US" dirty="0" err="1"/>
              <a:t>usus </a:t>
            </a:r>
            <a:r>
              <a:rPr lang="en-US" dirty="0"/>
              <a:t>d</a:t>
            </a:r>
            <a:r>
              <a:rPr lang="en-US" dirty="0" err="1"/>
              <a:t>alam pengestimasi</a:t>
            </a:r>
            <a:r>
              <a:rPr lang="en-US" dirty="0"/>
              <a:t>a</a:t>
            </a:r>
            <a:r>
              <a:rPr lang="en-US" dirty="0" err="1"/>
              <a:t>nnya k</a:t>
            </a:r>
            <a:r>
              <a:rPr lang="en-US" dirty="0"/>
              <a:t>a</a:t>
            </a:r>
            <a:r>
              <a:rPr lang="en-US" dirty="0" err="1"/>
              <a:t>rena </a:t>
            </a:r>
            <a:r>
              <a:rPr lang="en-US" dirty="0"/>
              <a:t>d</a:t>
            </a:r>
            <a:r>
              <a:rPr lang="en-US" dirty="0" err="1"/>
              <a:t>alam p</a:t>
            </a:r>
            <a:r>
              <a:rPr lang="en-US" dirty="0"/>
              <a:t>r</a:t>
            </a:r>
            <a:r>
              <a:rPr lang="en-US" dirty="0" err="1"/>
              <a:t>oses pengembang</a:t>
            </a:r>
            <a:r>
              <a:rPr lang="en-US" dirty="0"/>
              <a:t>a</a:t>
            </a:r>
            <a:r>
              <a:rPr lang="en-US" dirty="0" err="1"/>
              <a:t>nnya pera</a:t>
            </a:r>
            <a:r>
              <a:rPr lang="en-US" dirty="0"/>
              <a:t>n</a:t>
            </a:r>
            <a:r>
              <a:rPr lang="en-US" dirty="0" err="1"/>
              <a:t>gkat </a:t>
            </a:r>
            <a:r>
              <a:rPr lang="en-US" dirty="0"/>
              <a:t>l</a:t>
            </a:r>
            <a:r>
              <a:rPr lang="en-US" dirty="0" err="1"/>
              <a:t>unak </a:t>
            </a:r>
            <a:r>
              <a:rPr lang="en-US" dirty="0"/>
              <a:t>t</a:t>
            </a:r>
            <a:r>
              <a:rPr lang="en-US" dirty="0" err="1"/>
              <a:t>idak </a:t>
            </a:r>
            <a:r>
              <a:rPr lang="en-US" dirty="0"/>
              <a:t>d</a:t>
            </a:r>
            <a:r>
              <a:rPr lang="en-US" dirty="0" err="1"/>
              <a:t>apat di</a:t>
            </a:r>
            <a:r>
              <a:rPr lang="en-US" dirty="0"/>
              <a:t>n</a:t>
            </a:r>
            <a:r>
              <a:rPr lang="en-US" dirty="0" err="1"/>
              <a:t>ilai s</a:t>
            </a:r>
            <a:r>
              <a:rPr lang="en-US" dirty="0"/>
              <a:t>e</a:t>
            </a:r>
            <a:r>
              <a:rPr lang="en-US" dirty="0" err="1"/>
              <a:t>cara me</a:t>
            </a:r>
            <a:r>
              <a:rPr lang="en-US" dirty="0"/>
              <a:t>k</a:t>
            </a:r>
            <a:r>
              <a:rPr lang="en-US" dirty="0" err="1"/>
              <a:t>anis at</a:t>
            </a:r>
            <a:r>
              <a:rPr lang="en-US" dirty="0"/>
              <a:t>a</a:t>
            </a:r>
            <a:r>
              <a:rPr lang="en-US" dirty="0" err="1"/>
              <a:t>upun kuan</a:t>
            </a:r>
            <a:r>
              <a:rPr lang="en-US" dirty="0"/>
              <a:t>ti</a:t>
            </a:r>
            <a:r>
              <a:rPr lang="en-US"/>
              <a:t>tas. Secara khusus ada bidang ilmu dalam dunia informatika yang mempelajari teknik pengukuran perangkat lunak, dikenal dengan sebutan </a:t>
            </a:r>
            <a:r>
              <a:rPr lang="en-US" i="1"/>
              <a:t>Software Metrics and Quality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kinerjanya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i="1" dirty="0"/>
              <a:t>software maturity model</a:t>
            </a:r>
            <a:r>
              <a:rPr lang="en-US" dirty="0"/>
              <a:t>,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CMM (Capability and Maturity Model) </a:t>
            </a:r>
            <a:r>
              <a:rPr lang="en-US" dirty="0" err="1"/>
              <a:t>dan</a:t>
            </a:r>
            <a:r>
              <a:rPr lang="en-US" dirty="0"/>
              <a:t> Bootstrap Model.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Kesulitan</a:t>
            </a:r>
            <a:r>
              <a:rPr lang="en-US" b="1" i="1" dirty="0"/>
              <a:t> </a:t>
            </a:r>
            <a:r>
              <a:rPr lang="en-US" b="1" i="1" dirty="0" err="1"/>
              <a:t>estimasi</a:t>
            </a:r>
            <a:r>
              <a:rPr lang="en-US" b="1" i="1" dirty="0"/>
              <a:t> </a:t>
            </a:r>
            <a:r>
              <a:rPr lang="en-US" b="1" i="1" dirty="0" err="1"/>
              <a:t>perangkat</a:t>
            </a:r>
            <a:r>
              <a:rPr lang="en-US" b="1" i="1" dirty="0"/>
              <a:t> </a:t>
            </a:r>
            <a:r>
              <a:rPr lang="en-US" b="1" i="1" dirty="0" err="1"/>
              <a:t>lunak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kasat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kompleksitasnya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lain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diestimasi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program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silam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pengimplementasiannya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usang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.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C,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Internet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program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program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Java.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    Programmer </a:t>
            </a:r>
            <a:r>
              <a:rPr lang="en-US" dirty="0" err="1"/>
              <a:t>sebagai</a:t>
            </a:r>
            <a:r>
              <a:rPr lang="en-US" dirty="0"/>
              <a:t> unit </a:t>
            </a:r>
            <a:r>
              <a:rPr lang="en-US" dirty="0" err="1"/>
              <a:t>pekerja</a:t>
            </a:r>
            <a:r>
              <a:rPr lang="en-US" dirty="0"/>
              <a:t> yang  </a:t>
            </a:r>
            <a:r>
              <a:rPr lang="en-US" dirty="0" err="1"/>
              <a:t>mengimplementasikan</a:t>
            </a:r>
            <a:r>
              <a:rPr lang="en-US" dirty="0"/>
              <a:t> requirements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IT.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tacit knowledge, </a:t>
            </a:r>
            <a:r>
              <a:rPr lang="en-US" dirty="0" err="1"/>
              <a:t>yaitu</a:t>
            </a:r>
            <a:r>
              <a:rPr lang="en-US" i="1" dirty="0"/>
              <a:t> </a:t>
            </a:r>
            <a:r>
              <a:rPr lang="en-US" dirty="0" err="1"/>
              <a:t>pengetahuan</a:t>
            </a:r>
            <a:r>
              <a:rPr lang="en-US" dirty="0"/>
              <a:t> intern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Pengenalan</a:t>
            </a:r>
            <a:r>
              <a:rPr lang="en-US" b="1" i="1" dirty="0"/>
              <a:t> </a:t>
            </a:r>
            <a:r>
              <a:rPr lang="en-US" b="1" i="1" dirty="0" err="1"/>
              <a:t>Rekayasa</a:t>
            </a:r>
            <a:r>
              <a:rPr lang="en-US" b="1" i="1" dirty="0"/>
              <a:t> </a:t>
            </a:r>
            <a:r>
              <a:rPr lang="en-US" b="1" i="1" dirty="0" err="1"/>
              <a:t>Perangkat</a:t>
            </a:r>
            <a:r>
              <a:rPr lang="en-US" b="1" i="1" dirty="0"/>
              <a:t> </a:t>
            </a:r>
            <a:r>
              <a:rPr lang="en-US" b="1" i="1" dirty="0" err="1"/>
              <a:t>Lunak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(</a:t>
            </a:r>
            <a:r>
              <a:rPr lang="en-US" i="1" dirty="0"/>
              <a:t>software engineering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(</a:t>
            </a:r>
            <a:r>
              <a:rPr lang="en-US" i="1" dirty="0"/>
              <a:t>software development methods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IT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(requirements)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(</a:t>
            </a:r>
            <a:r>
              <a:rPr lang="en-US" dirty="0" err="1"/>
              <a:t>evaluasi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fase-fase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diciptakanlah</a:t>
            </a:r>
            <a:r>
              <a:rPr lang="en-US" dirty="0"/>
              <a:t> life-cycles,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life-cycles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dipecah-pecah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(</a:t>
            </a:r>
            <a:r>
              <a:rPr lang="en-US" dirty="0" err="1"/>
              <a:t>ingat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WBS).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1167</Words>
  <Application>Microsoft Office PowerPoint</Application>
  <PresentationFormat>On-screen Show (4:3)</PresentationFormat>
  <Paragraphs>130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Opulent</vt:lpstr>
      <vt:lpstr>Estimasi Pengembangan Perangkat Lunak</vt:lpstr>
      <vt:lpstr>Slide 2</vt:lpstr>
      <vt:lpstr>Slide 3</vt:lpstr>
      <vt:lpstr>Slide 4</vt:lpstr>
      <vt:lpstr>Kesulitan estimasi perangkat lunak </vt:lpstr>
      <vt:lpstr>Slide 6</vt:lpstr>
      <vt:lpstr>Slide 7</vt:lpstr>
      <vt:lpstr>Pengenalan Rekayasa Perangkat Lunak </vt:lpstr>
      <vt:lpstr>Slide 9</vt:lpstr>
      <vt:lpstr>Sofware Life-cycles   </vt:lpstr>
      <vt:lpstr>Slide 11</vt:lpstr>
      <vt:lpstr>Waterfall model (model air terjun) </vt:lpstr>
      <vt:lpstr>Slide 13</vt:lpstr>
      <vt:lpstr>Spiral model </vt:lpstr>
      <vt:lpstr>Slide 15</vt:lpstr>
      <vt:lpstr>Analisis domain </vt:lpstr>
      <vt:lpstr>Slide 17</vt:lpstr>
      <vt:lpstr>Biaya-biaya proyek perangkat lunak   </vt:lpstr>
      <vt:lpstr>Slide 19</vt:lpstr>
      <vt:lpstr> Manajemen Biaya Proyek Perangkat Lunak   </vt:lpstr>
      <vt:lpstr>Slide 21</vt:lpstr>
      <vt:lpstr>Teknik umum estimasi biaya dan usaha (effort) </vt:lpstr>
      <vt:lpstr>Slide 23</vt:lpstr>
      <vt:lpstr>Slide 24</vt:lpstr>
      <vt:lpstr>Kontrol biaya   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Estimasi Pengembangan Perangkat Lunak</dc:title>
  <dc:creator>evi</dc:creator>
  <cp:lastModifiedBy>evi</cp:lastModifiedBy>
  <cp:revision>3</cp:revision>
  <dcterms:created xsi:type="dcterms:W3CDTF">2013-11-22T23:50:19Z</dcterms:created>
  <dcterms:modified xsi:type="dcterms:W3CDTF">2013-11-23T00:11:59Z</dcterms:modified>
</cp:coreProperties>
</file>