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45A2F-0B59-4C13-A504-30B341B1033D}" type="datetimeFigureOut">
              <a:rPr lang="id-ID" smtClean="0"/>
              <a:t>27/11/2013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CC5C-C265-4AE1-B9D6-64FBCD7895F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Rasio Profitabilitas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Rasio ini mengukur kemampuan perusahaan dalam memperoleh laba (profit).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a. Profit Margin 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   (Laba bersih/ Penjualan)=………….%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b.  ROI (Return on Investment):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   (EBIT/ Total Aktiva)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c.  ROE (Return on Equity) 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    (Laba bersih/Modal Sendiri)=…………%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NERACA PT ABC 31 DES 2008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6337935"/>
        </p:xfrm>
        <a:graphic>
          <a:graphicData uri="http://schemas.openxmlformats.org/drawingml/2006/table">
            <a:tbl>
              <a:tblPr/>
              <a:tblGrid>
                <a:gridCol w="1874838"/>
                <a:gridCol w="1874837"/>
                <a:gridCol w="1874838"/>
                <a:gridCol w="18748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AKTIVA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PASSIVA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KAS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Rp 2.540,-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HUTANG DAGANG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Rp 9.721,-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SURAT BERHARGA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1.800,-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HUTANG WESEL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8.500,-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PIUTANG 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18.320,-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HUTANG PAJAK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3.200,-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PERSEDIAAN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27.530,-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HUTANG GAJI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4.102,-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AKT LANCAR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50.190,-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HT LANCAR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25.523,-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HT JK PANJG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22.000,-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BANGUNAN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43100,-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MODAL SAHAM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13.000,-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AKUM.DEPRESIASI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(11.400,-)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CAPITAL SURPLUS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10.000,-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AKT TETAP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31.700,-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DITAHAN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11.367,-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MOD SENDR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34.367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AKTIVA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81.890,-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TOTAL PASSIVA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81.890,-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LAPORAN RUGI-LABA PT ABC 2008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737860"/>
        </p:xfrm>
        <a:graphic>
          <a:graphicData uri="http://schemas.openxmlformats.org/drawingml/2006/table">
            <a:tbl>
              <a:tblPr/>
              <a:tblGrid>
                <a:gridCol w="2500313"/>
                <a:gridCol w="2498725"/>
                <a:gridCol w="25003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PENJUALAN BERSIH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Rp 112.760,-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HARGA POKOK PENJUALAN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85.300,-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KOTOR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27.460,-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BIAYA PEMASARAN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RP 6.540,-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BIAYA ADM +UMUM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9.400,-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BIAYA OPERASI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15.940,-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SBL BUNGA+PAJAK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11.520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BUNGA HUTANG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3.160,-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SBLM PAJAK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8.360,-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PAJAK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4.013,-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BERSIH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4.347,-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PEMBAYARAN DEVIDE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2.800,-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LABA DITAHAN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             1.547,-</a:t>
                      </a:r>
                    </a:p>
                  </a:txBody>
                  <a:tcPr marL="83326" marR="833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8503920"/>
        </p:xfrm>
        <a:graphic>
          <a:graphicData uri="http://schemas.openxmlformats.org/drawingml/2006/table">
            <a:tbl>
              <a:tblPr/>
              <a:tblGrid>
                <a:gridCol w="1524000"/>
                <a:gridCol w="2895600"/>
                <a:gridCol w="2438400"/>
                <a:gridCol w="137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RASIO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PERHITUNGAN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HASIL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LIKUIDITAS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CURRENT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50.190/25.533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196 %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QUICK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(50190-27530)/25.533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AKTIVITAS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PERPUTARAN PIUTANG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112 760/18 320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6,15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PERIODE PENGUMPLN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360 / 6,15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58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PERPUTARAN PERSEDIAAN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85 300/ 27 530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3,16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PERSEDIAAN DI GUDANG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360 /3,16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115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PPERPUTARAN AKTIVA TETAP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112 760 /31 700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3,56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PERPUTARAN TOTAL AKTV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112 760 /81.890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1,38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LEVERAGE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DEBT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47.523 / 81 890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58,03 %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DEBT TO EQUITY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47 523 / 34 367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138,28 %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PROFITABILTS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GROSS PROFIT MARGIN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27 460 /112 760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24,35 %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NET PROFIT MARGIN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4 347 / 112 760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3,86 %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 O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4 347 / 81 890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5,31 %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 O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4 347 / 34 367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12,65 %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RENTABLTS EKONOMIS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11 520 / 81 890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14,07 %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DU PONT SYSTM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E P = ATO X NPM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EP = Earning Power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ATO = Asset Turn Over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NPM = Net Profit Margin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ATO = Sales / Total Asset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NPM = Net income / Sales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EP  = Net Income / Total Asset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6400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048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 P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0" y="2362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NPM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3810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ATO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5800" y="2362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5800" y="60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NI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5800" y="5105400"/>
            <a:ext cx="914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 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60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53200" y="1981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T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53200" y="3352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 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3200" y="5257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 A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2286000" y="2895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</p:cNvCxnSpPr>
          <p:nvPr/>
        </p:nvCxnSpPr>
        <p:spPr>
          <a:xfrm rot="10800000">
            <a:off x="2286000" y="4267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600201" y="3581400"/>
            <a:ext cx="1371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</p:cNvCxnSpPr>
          <p:nvPr/>
        </p:nvCxnSpPr>
        <p:spPr>
          <a:xfrm>
            <a:off x="1752600" y="3505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467894" y="1789906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3048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114800" y="1143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962401" y="1219200"/>
            <a:ext cx="304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8" idx="1"/>
          </p:cNvCxnSpPr>
          <p:nvPr/>
        </p:nvCxnSpPr>
        <p:spPr>
          <a:xfrm>
            <a:off x="4114800" y="1066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191000" y="3810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276601" y="4724400"/>
            <a:ext cx="1828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0" idx="1"/>
          </p:cNvCxnSpPr>
          <p:nvPr/>
        </p:nvCxnSpPr>
        <p:spPr>
          <a:xfrm>
            <a:off x="4191000" y="5638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3"/>
          </p:cNvCxnSpPr>
          <p:nvPr/>
        </p:nvCxnSpPr>
        <p:spPr>
          <a:xfrm>
            <a:off x="3810000" y="4267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810001" y="2743200"/>
            <a:ext cx="609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8100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5257801" y="1828800"/>
            <a:ext cx="1524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19800" y="2590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1" idx="1"/>
          </p:cNvCxnSpPr>
          <p:nvPr/>
        </p:nvCxnSpPr>
        <p:spPr>
          <a:xfrm>
            <a:off x="6019800" y="1066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10200" y="1295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6096000" y="3733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067301" y="4838700"/>
            <a:ext cx="2057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172200" y="58674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5410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415</Words>
  <Application>Microsoft Office PowerPoint</Application>
  <PresentationFormat>On-screen Show (4:3)</PresentationFormat>
  <Paragraphs>150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Rasio Profitabilitas</vt:lpstr>
      <vt:lpstr>NERACA PT ABC 31 DES 2008</vt:lpstr>
      <vt:lpstr>LAPORAN RUGI-LABA PT ABC 2008</vt:lpstr>
      <vt:lpstr>Slide 4</vt:lpstr>
      <vt:lpstr>DU PONT SYSTM</vt:lpstr>
      <vt:lpstr>Slide 6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 Profitabilitas</dc:title>
  <dc:creator>Owner</dc:creator>
  <cp:lastModifiedBy>Owner</cp:lastModifiedBy>
  <cp:revision>1</cp:revision>
  <dcterms:created xsi:type="dcterms:W3CDTF">2013-11-27T20:58:04Z</dcterms:created>
  <dcterms:modified xsi:type="dcterms:W3CDTF">2013-11-27T20:59:20Z</dcterms:modified>
</cp:coreProperties>
</file>