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57" r:id="rId10"/>
    <p:sldId id="258" r:id="rId11"/>
    <p:sldId id="259" r:id="rId12"/>
    <p:sldId id="260" r:id="rId13"/>
    <p:sldId id="261" r:id="rId14"/>
    <p:sldId id="262"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2F0B7E2-55C5-42B4-B737-43A3557A80A9}" type="datetimeFigureOut">
              <a:rPr lang="id-ID" smtClean="0"/>
              <a:t>27/11/2013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2F0B7E2-55C5-42B4-B737-43A3557A80A9}" type="datetimeFigureOut">
              <a:rPr lang="id-ID" smtClean="0"/>
              <a:t>27/11/2013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2F0B7E2-55C5-42B4-B737-43A3557A80A9}" type="datetimeFigureOut">
              <a:rPr lang="id-ID" smtClean="0"/>
              <a:t>27/11/2013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2F0B7E2-55C5-42B4-B737-43A3557A80A9}" type="datetimeFigureOut">
              <a:rPr lang="id-ID" smtClean="0"/>
              <a:t>27/11/2013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0B7E2-55C5-42B4-B737-43A3557A80A9}" type="datetimeFigureOut">
              <a:rPr lang="id-ID" smtClean="0"/>
              <a:t>27/11/2013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2F0B7E2-55C5-42B4-B737-43A3557A80A9}" type="datetimeFigureOut">
              <a:rPr lang="id-ID" smtClean="0"/>
              <a:t>27/11/2013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2F0B7E2-55C5-42B4-B737-43A3557A80A9}" type="datetimeFigureOut">
              <a:rPr lang="id-ID" smtClean="0"/>
              <a:t>27/11/2013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2F0B7E2-55C5-42B4-B737-43A3557A80A9}" type="datetimeFigureOut">
              <a:rPr lang="id-ID" smtClean="0"/>
              <a:t>27/11/2013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0B7E2-55C5-42B4-B737-43A3557A80A9}" type="datetimeFigureOut">
              <a:rPr lang="id-ID" smtClean="0"/>
              <a:t>27/11/2013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0B7E2-55C5-42B4-B737-43A3557A80A9}" type="datetimeFigureOut">
              <a:rPr lang="id-ID" smtClean="0"/>
              <a:t>27/11/2013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0B7E2-55C5-42B4-B737-43A3557A80A9}" type="datetimeFigureOut">
              <a:rPr lang="id-ID" smtClean="0"/>
              <a:t>27/11/2013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ADE054-3A82-48D2-90A0-C6EF0DE6181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0B7E2-55C5-42B4-B737-43A3557A80A9}" type="datetimeFigureOut">
              <a:rPr lang="id-ID" smtClean="0"/>
              <a:t>27/11/2013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DE054-3A82-48D2-90A0-C6EF0DE6181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Masalah yang sering dihadapi</a:t>
            </a:r>
          </a:p>
        </p:txBody>
      </p:sp>
      <p:sp>
        <p:nvSpPr>
          <p:cNvPr id="3" name="Content Placeholder 2"/>
          <p:cNvSpPr>
            <a:spLocks noGrp="1"/>
          </p:cNvSpPr>
          <p:nvPr>
            <p:ph idx="1"/>
          </p:nvPr>
        </p:nvSpPr>
        <p:spPr/>
        <p:txBody>
          <a:bodyPr rtlCol="0">
            <a:normAutofit/>
          </a:bodyPr>
          <a:lstStyle/>
          <a:p>
            <a:pPr marL="365760" indent="-256032" eaLnBrk="1" fontAlgn="auto" hangingPunct="1">
              <a:spcAft>
                <a:spcPts val="0"/>
              </a:spcAft>
              <a:buFont typeface="Arial" pitchFamily="34" charset="0"/>
              <a:buChar char="•"/>
              <a:defRPr/>
            </a:pPr>
            <a:r>
              <a:rPr lang="en-US" dirty="0" err="1" smtClean="0"/>
              <a:t>Masalah</a:t>
            </a:r>
            <a:r>
              <a:rPr lang="en-US" dirty="0" smtClean="0"/>
              <a:t> yang </a:t>
            </a:r>
            <a:r>
              <a:rPr lang="en-US" dirty="0" err="1" smtClean="0"/>
              <a:t>sering</a:t>
            </a:r>
            <a:r>
              <a:rPr lang="en-US" dirty="0" smtClean="0"/>
              <a:t> </a:t>
            </a:r>
            <a:r>
              <a:rPr lang="en-US" dirty="0" err="1" smtClean="0"/>
              <a:t>timbul</a:t>
            </a:r>
            <a:r>
              <a:rPr lang="en-US" dirty="0" smtClean="0"/>
              <a:t> </a:t>
            </a:r>
            <a:r>
              <a:rPr lang="en-US" dirty="0" err="1" smtClean="0"/>
              <a:t>dan</a:t>
            </a:r>
            <a:r>
              <a:rPr lang="en-US" dirty="0" smtClean="0"/>
              <a:t> </a:t>
            </a:r>
            <a:r>
              <a:rPr lang="en-US" dirty="0" err="1" smtClean="0"/>
              <a:t>dihadapi</a:t>
            </a:r>
            <a:r>
              <a:rPr lang="en-US" dirty="0" smtClean="0"/>
              <a:t> </a:t>
            </a:r>
            <a:r>
              <a:rPr lang="en-US" dirty="0" err="1" smtClean="0"/>
              <a:t>oleh</a:t>
            </a:r>
            <a:r>
              <a:rPr lang="en-US" dirty="0" smtClean="0"/>
              <a:t> </a:t>
            </a:r>
            <a:r>
              <a:rPr lang="en-US" dirty="0" err="1" smtClean="0"/>
              <a:t>seorang</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adalah</a:t>
            </a:r>
            <a:r>
              <a:rPr lang="en-US" dirty="0" smtClean="0"/>
              <a:t> :</a:t>
            </a:r>
          </a:p>
          <a:p>
            <a:pPr marL="514350" indent="-514350" eaLnBrk="1" fontAlgn="auto" hangingPunct="1">
              <a:spcAft>
                <a:spcPts val="0"/>
              </a:spcAft>
              <a:buFont typeface="+mj-lt"/>
              <a:buAutoNum type="arabicPeriod"/>
              <a:defRPr/>
            </a:pPr>
            <a:r>
              <a:rPr lang="en-US" dirty="0" smtClean="0"/>
              <a:t> </a:t>
            </a:r>
            <a:r>
              <a:rPr lang="en-US" dirty="0" err="1" smtClean="0"/>
              <a:t>Apakah</a:t>
            </a:r>
            <a:r>
              <a:rPr lang="en-US" dirty="0" smtClean="0"/>
              <a:t> </a:t>
            </a:r>
            <a:r>
              <a:rPr lang="en-US" dirty="0" err="1" smtClean="0"/>
              <a:t>investasi</a:t>
            </a:r>
            <a:r>
              <a:rPr lang="en-US" dirty="0" smtClean="0"/>
              <a:t> </a:t>
            </a:r>
            <a:r>
              <a:rPr lang="en-US" dirty="0" err="1" smtClean="0"/>
              <a:t>tersebut</a:t>
            </a:r>
            <a:r>
              <a:rPr lang="en-US" dirty="0" smtClean="0"/>
              <a:t> profitable?</a:t>
            </a:r>
          </a:p>
          <a:p>
            <a:pPr marL="514350" indent="-514350" eaLnBrk="1" fontAlgn="auto" hangingPunct="1">
              <a:spcAft>
                <a:spcPts val="0"/>
              </a:spcAft>
              <a:buFont typeface="+mj-lt"/>
              <a:buAutoNum type="arabicPeriod"/>
              <a:defRPr/>
            </a:pPr>
            <a:r>
              <a:rPr lang="en-US" dirty="0" smtClean="0"/>
              <a:t>Dari </a:t>
            </a:r>
            <a:r>
              <a:rPr lang="en-US" dirty="0" err="1" smtClean="0"/>
              <a:t>manakah</a:t>
            </a:r>
            <a:r>
              <a:rPr lang="en-US" dirty="0" smtClean="0"/>
              <a:t> </a:t>
            </a:r>
            <a:r>
              <a:rPr lang="en-US" dirty="0" err="1" smtClean="0"/>
              <a:t>dana</a:t>
            </a:r>
            <a:r>
              <a:rPr lang="en-US" dirty="0" smtClean="0"/>
              <a:t> </a:t>
            </a:r>
            <a:r>
              <a:rPr lang="en-US" dirty="0" err="1" smtClean="0"/>
              <a:t>sumber</a:t>
            </a:r>
            <a:r>
              <a:rPr lang="en-US" dirty="0" smtClean="0"/>
              <a:t> </a:t>
            </a:r>
            <a:r>
              <a:rPr lang="en-US" dirty="0" err="1" smtClean="0"/>
              <a:t>pembiayaan</a:t>
            </a:r>
            <a:r>
              <a:rPr lang="en-US" dirty="0" smtClean="0"/>
              <a:t> </a:t>
            </a:r>
            <a:r>
              <a:rPr lang="en-US" dirty="0" err="1" smtClean="0"/>
              <a:t>investasi</a:t>
            </a:r>
            <a:r>
              <a:rPr lang="en-US" dirty="0" smtClean="0"/>
              <a:t> </a:t>
            </a:r>
            <a:r>
              <a:rPr lang="en-US" dirty="0" err="1" smtClean="0"/>
              <a:t>itu</a:t>
            </a:r>
            <a:r>
              <a:rPr lang="en-US" dirty="0" smtClean="0"/>
              <a:t> </a:t>
            </a:r>
            <a:r>
              <a:rPr lang="en-US" dirty="0" err="1" smtClean="0"/>
              <a:t>diperoleh</a:t>
            </a:r>
            <a:r>
              <a:rPr lang="en-US" dirty="0" smtClean="0"/>
              <a:t> ?</a:t>
            </a:r>
          </a:p>
          <a:p>
            <a:pPr marL="514350" indent="-514350" eaLnBrk="1" fontAlgn="auto" hangingPunct="1">
              <a:spcAft>
                <a:spcPts val="0"/>
              </a:spcAft>
              <a:buFont typeface="+mj-lt"/>
              <a:buAutoNum type="arabicPeriod"/>
              <a:defRPr/>
            </a:pPr>
            <a:r>
              <a:rPr lang="en-US" dirty="0" err="1" smtClean="0"/>
              <a:t>Berapa</a:t>
            </a:r>
            <a:r>
              <a:rPr lang="en-US" dirty="0" smtClean="0"/>
              <a:t> </a:t>
            </a:r>
            <a:r>
              <a:rPr lang="en-US" dirty="0" err="1" smtClean="0"/>
              <a:t>besar</a:t>
            </a:r>
            <a:r>
              <a:rPr lang="en-US" dirty="0" smtClean="0"/>
              <a:t> </a:t>
            </a:r>
            <a:r>
              <a:rPr lang="en-US" dirty="0" err="1" smtClean="0"/>
              <a:t>kas</a:t>
            </a:r>
            <a:r>
              <a:rPr lang="en-US" dirty="0" smtClean="0"/>
              <a:t> yang </a:t>
            </a:r>
            <a:r>
              <a:rPr lang="en-US" dirty="0" err="1" smtClean="0"/>
              <a:t>harus</a:t>
            </a:r>
            <a:r>
              <a:rPr lang="en-US" dirty="0" smtClean="0"/>
              <a:t> </a:t>
            </a:r>
            <a:r>
              <a:rPr lang="en-US" dirty="0" err="1" smtClean="0"/>
              <a:t>selalu</a:t>
            </a:r>
            <a:r>
              <a:rPr lang="en-US" dirty="0" smtClean="0"/>
              <a:t> </a:t>
            </a:r>
            <a:r>
              <a:rPr lang="en-US" dirty="0" err="1" smtClean="0"/>
              <a:t>ada</a:t>
            </a:r>
            <a:r>
              <a:rPr lang="en-US" dirty="0" smtClean="0"/>
              <a:t> ?</a:t>
            </a:r>
          </a:p>
          <a:p>
            <a:pPr marL="514350" indent="-514350" eaLnBrk="1" fontAlgn="auto" hangingPunct="1">
              <a:spcAft>
                <a:spcPts val="0"/>
              </a:spcAft>
              <a:buFont typeface="+mj-lt"/>
              <a:buAutoNum type="arabicPeriod"/>
              <a:defRPr/>
            </a:pPr>
            <a:r>
              <a:rPr lang="en-US" dirty="0" err="1" smtClean="0"/>
              <a:t>Kredit</a:t>
            </a:r>
            <a:r>
              <a:rPr lang="en-US" dirty="0" smtClean="0"/>
              <a:t> </a:t>
            </a:r>
            <a:r>
              <a:rPr lang="en-US" dirty="0" err="1" smtClean="0"/>
              <a:t>macam</a:t>
            </a:r>
            <a:r>
              <a:rPr lang="en-US" dirty="0" smtClean="0"/>
              <a:t> </a:t>
            </a:r>
            <a:r>
              <a:rPr lang="en-US" dirty="0" err="1" smtClean="0"/>
              <a:t>apa</a:t>
            </a:r>
            <a:r>
              <a:rPr lang="en-US" dirty="0" smtClean="0"/>
              <a:t> </a:t>
            </a:r>
            <a:r>
              <a:rPr lang="en-US" dirty="0" err="1" smtClean="0"/>
              <a:t>untuk</a:t>
            </a:r>
            <a:r>
              <a:rPr lang="en-US" dirty="0" smtClean="0"/>
              <a:t> </a:t>
            </a:r>
            <a:r>
              <a:rPr lang="en-US" dirty="0" err="1" smtClean="0"/>
              <a:t>konsumen</a:t>
            </a:r>
            <a:r>
              <a:rPr lang="en-US" dirty="0" smtClean="0"/>
              <a:t>?</a:t>
            </a:r>
          </a:p>
          <a:p>
            <a:pPr marL="514350" indent="-514350" eaLnBrk="1" fontAlgn="auto" hangingPunct="1">
              <a:spcAft>
                <a:spcPts val="0"/>
              </a:spcAft>
              <a:buFont typeface="+mj-lt"/>
              <a:buAutoNum type="arabicPeriod"/>
              <a:defRPr/>
            </a:pPr>
            <a:r>
              <a:rPr lang="en-US" dirty="0" err="1" smtClean="0"/>
              <a:t>Berapa</a:t>
            </a:r>
            <a:r>
              <a:rPr lang="en-US" dirty="0" smtClean="0"/>
              <a:t> </a:t>
            </a:r>
            <a:r>
              <a:rPr lang="en-US" dirty="0" err="1" smtClean="0"/>
              <a:t>persediaan</a:t>
            </a:r>
            <a:r>
              <a:rPr lang="en-US" dirty="0" smtClean="0"/>
              <a:t> </a:t>
            </a:r>
            <a:r>
              <a:rPr lang="en-US" dirty="0" err="1" smtClean="0"/>
              <a:t>harus</a:t>
            </a:r>
            <a:r>
              <a:rPr lang="en-US" dirty="0" smtClean="0"/>
              <a:t> </a:t>
            </a:r>
            <a:r>
              <a:rPr lang="en-US" dirty="0" err="1" smtClean="0"/>
              <a:t>dipertahankan</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masalah</a:t>
            </a:r>
          </a:p>
        </p:txBody>
      </p:sp>
      <p:sp>
        <p:nvSpPr>
          <p:cNvPr id="15363" name="Content Placeholder 2"/>
          <p:cNvSpPr>
            <a:spLocks noGrp="1"/>
          </p:cNvSpPr>
          <p:nvPr>
            <p:ph idx="1"/>
          </p:nvPr>
        </p:nvSpPr>
        <p:spPr/>
        <p:txBody>
          <a:bodyPr/>
          <a:lstStyle/>
          <a:p>
            <a:pPr eaLnBrk="1" hangingPunct="1"/>
            <a:r>
              <a:rPr lang="en-US" smtClean="0"/>
              <a:t>6. Haruskah laba yang diperoleh dipertahankan diinvestasikan atau dibagikan</a:t>
            </a:r>
          </a:p>
          <a:p>
            <a:pPr eaLnBrk="1" hangingPunct="1"/>
            <a:r>
              <a:rPr lang="en-US" smtClean="0"/>
              <a:t>7. Bagaimana kebijakan deviden yang optimal</a:t>
            </a:r>
          </a:p>
          <a:p>
            <a:pPr eaLnBrk="1" hangingPunct="1"/>
            <a:r>
              <a:rPr lang="en-US" smtClean="0"/>
              <a:t>8. Bagaimana keseimbangan antara resiko dan tingkat keuntungan.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Tugas Manajer Keuangan</a:t>
            </a:r>
          </a:p>
        </p:txBody>
      </p:sp>
      <p:sp>
        <p:nvSpPr>
          <p:cNvPr id="3" name="Content Placeholder 2"/>
          <p:cNvSpPr>
            <a:spLocks noGrp="1"/>
          </p:cNvSpPr>
          <p:nvPr>
            <p:ph idx="1"/>
          </p:nvPr>
        </p:nvSpPr>
        <p:spPr/>
        <p:txBody>
          <a:bodyPr rtlCol="0">
            <a:normAutofit/>
          </a:bodyPr>
          <a:lstStyle/>
          <a:p>
            <a:pPr marL="365760" indent="-256032" eaLnBrk="1" fontAlgn="auto" hangingPunct="1">
              <a:spcAft>
                <a:spcPts val="0"/>
              </a:spcAft>
              <a:buFont typeface="Arial" pitchFamily="34" charset="0"/>
              <a:buChar char="•"/>
              <a:defRPr/>
            </a:pPr>
            <a:r>
              <a:rPr lang="en-US" dirty="0" err="1" smtClean="0"/>
              <a:t>Secara</a:t>
            </a:r>
            <a:r>
              <a:rPr lang="en-US" dirty="0" smtClean="0"/>
              <a:t> </a:t>
            </a:r>
            <a:r>
              <a:rPr lang="en-US" dirty="0" err="1" smtClean="0"/>
              <a:t>garis</a:t>
            </a:r>
            <a:r>
              <a:rPr lang="en-US" dirty="0" smtClean="0"/>
              <a:t> </a:t>
            </a:r>
            <a:r>
              <a:rPr lang="en-US" dirty="0" err="1" smtClean="0"/>
              <a:t>besar</a:t>
            </a:r>
            <a:r>
              <a:rPr lang="en-US" dirty="0" smtClean="0"/>
              <a:t> </a:t>
            </a:r>
            <a:r>
              <a:rPr lang="en-US" dirty="0" err="1" smtClean="0"/>
              <a:t>tugas</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menyangkut</a:t>
            </a:r>
            <a:r>
              <a:rPr lang="en-US" dirty="0" smtClean="0"/>
              <a:t> :</a:t>
            </a:r>
          </a:p>
          <a:p>
            <a:pPr marL="514350" indent="-514350" eaLnBrk="1" fontAlgn="auto" hangingPunct="1">
              <a:spcAft>
                <a:spcPts val="0"/>
              </a:spcAft>
              <a:buFont typeface="+mj-lt"/>
              <a:buAutoNum type="arabicPeriod"/>
              <a:defRPr/>
            </a:pPr>
            <a:r>
              <a:rPr lang="en-US" dirty="0" err="1" smtClean="0"/>
              <a:t>Keputusan</a:t>
            </a:r>
            <a:r>
              <a:rPr lang="en-US" dirty="0" smtClean="0"/>
              <a:t> </a:t>
            </a:r>
            <a:r>
              <a:rPr lang="en-US" dirty="0" err="1" smtClean="0"/>
              <a:t>investasi</a:t>
            </a:r>
            <a:r>
              <a:rPr lang="en-US" dirty="0" smtClean="0"/>
              <a:t> (Use of funds)</a:t>
            </a:r>
          </a:p>
          <a:p>
            <a:pPr marL="514350" indent="-514350" eaLnBrk="1" fontAlgn="auto" hangingPunct="1">
              <a:spcAft>
                <a:spcPts val="0"/>
              </a:spcAft>
              <a:buFont typeface="+mj-lt"/>
              <a:buAutoNum type="arabicPeriod"/>
              <a:defRPr/>
            </a:pPr>
            <a:r>
              <a:rPr lang="en-US" dirty="0" err="1" smtClean="0"/>
              <a:t>Keputusan</a:t>
            </a:r>
            <a:r>
              <a:rPr lang="en-US" dirty="0" smtClean="0"/>
              <a:t> </a:t>
            </a:r>
            <a:r>
              <a:rPr lang="en-US" dirty="0" err="1" smtClean="0"/>
              <a:t>pemenuhan</a:t>
            </a:r>
            <a:r>
              <a:rPr lang="en-US" dirty="0" smtClean="0"/>
              <a:t> </a:t>
            </a:r>
            <a:r>
              <a:rPr lang="en-US" dirty="0" err="1" smtClean="0"/>
              <a:t>kebutuhan</a:t>
            </a:r>
            <a:r>
              <a:rPr lang="en-US" dirty="0" smtClean="0"/>
              <a:t> </a:t>
            </a:r>
            <a:r>
              <a:rPr lang="en-US" dirty="0" err="1" smtClean="0"/>
              <a:t>dana</a:t>
            </a:r>
            <a:r>
              <a:rPr lang="en-US" dirty="0" smtClean="0"/>
              <a:t> (source of funds)</a:t>
            </a:r>
          </a:p>
          <a:p>
            <a:pPr marL="514350" indent="-514350" eaLnBrk="1" fontAlgn="auto" hangingPunct="1">
              <a:spcAft>
                <a:spcPts val="0"/>
              </a:spcAft>
              <a:buFont typeface="+mj-lt"/>
              <a:buAutoNum type="arabicPeriod"/>
              <a:defRPr/>
            </a:pPr>
            <a:r>
              <a:rPr lang="en-US" dirty="0" err="1" smtClean="0"/>
              <a:t>Kebijakan</a:t>
            </a:r>
            <a:r>
              <a:rPr lang="en-US" dirty="0" smtClean="0"/>
              <a:t> </a:t>
            </a:r>
            <a:r>
              <a:rPr lang="en-US" dirty="0" err="1" smtClean="0"/>
              <a:t>deviden</a:t>
            </a:r>
            <a:r>
              <a:rPr lang="en-US" dirty="0" smtClean="0"/>
              <a:t> (</a:t>
            </a:r>
            <a:r>
              <a:rPr lang="en-US" dirty="0" err="1" smtClean="0"/>
              <a:t>devidend</a:t>
            </a:r>
            <a:r>
              <a:rPr lang="en-US" dirty="0" smtClean="0"/>
              <a:t> Policy)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Definisi Manajemen Keuangan</a:t>
            </a:r>
          </a:p>
        </p:txBody>
      </p:sp>
      <p:sp>
        <p:nvSpPr>
          <p:cNvPr id="17411" name="Content Placeholder 2"/>
          <p:cNvSpPr>
            <a:spLocks noGrp="1"/>
          </p:cNvSpPr>
          <p:nvPr>
            <p:ph idx="1"/>
          </p:nvPr>
        </p:nvSpPr>
        <p:spPr/>
        <p:txBody>
          <a:bodyPr>
            <a:normAutofit lnSpcReduction="10000"/>
          </a:bodyPr>
          <a:lstStyle/>
          <a:p>
            <a:pPr indent="-255588" eaLnBrk="1" hangingPunct="1">
              <a:lnSpc>
                <a:spcPct val="80000"/>
              </a:lnSpc>
              <a:buFont typeface="Arial" charset="0"/>
              <a:buChar char="•"/>
            </a:pPr>
            <a:r>
              <a:rPr lang="en-US" sz="3000" smtClean="0"/>
              <a:t>Manajemen Keuangan dapat diartikan  sebagai manajemen dana baik yang berkaitan dengan pengalokasian dana dalam berbagai bentuk investasi secara efektif maupun usaha pengumpulan dana untuk pembiayaan investasi atau pembelanjaan secara efisien.</a:t>
            </a:r>
          </a:p>
          <a:p>
            <a:pPr indent="-255588" eaLnBrk="1" hangingPunct="1">
              <a:lnSpc>
                <a:spcPct val="80000"/>
              </a:lnSpc>
              <a:buFont typeface="Arial" charset="0"/>
              <a:buChar char="•"/>
            </a:pPr>
            <a:endParaRPr lang="en-US" sz="3000" smtClean="0"/>
          </a:p>
          <a:p>
            <a:pPr indent="-255588" eaLnBrk="1" hangingPunct="1">
              <a:lnSpc>
                <a:spcPct val="80000"/>
              </a:lnSpc>
              <a:buFont typeface="Arial" charset="0"/>
              <a:buChar char="•"/>
            </a:pPr>
            <a:r>
              <a:rPr lang="en-US" sz="3000" smtClean="0"/>
              <a:t>Fungsi utama manajer Keuangan :</a:t>
            </a:r>
          </a:p>
          <a:p>
            <a:pPr indent="-255588" eaLnBrk="1" hangingPunct="1">
              <a:lnSpc>
                <a:spcPct val="80000"/>
              </a:lnSpc>
              <a:buFont typeface="Gill Sans MT" pitchFamily="34" charset="0"/>
              <a:buAutoNum type="arabicPeriod"/>
            </a:pPr>
            <a:r>
              <a:rPr lang="en-US" sz="3000" smtClean="0"/>
              <a:t>Pengambilan keputusan investasi</a:t>
            </a:r>
          </a:p>
          <a:p>
            <a:pPr indent="-255588" eaLnBrk="1" hangingPunct="1">
              <a:lnSpc>
                <a:spcPct val="80000"/>
              </a:lnSpc>
              <a:buFont typeface="Gill Sans MT" pitchFamily="34" charset="0"/>
              <a:buAutoNum type="arabicPeriod"/>
            </a:pPr>
            <a:r>
              <a:rPr lang="en-US" sz="3000" smtClean="0"/>
              <a:t>Pengambilan keputusan pembelanjaan</a:t>
            </a:r>
          </a:p>
          <a:p>
            <a:pPr indent="-255588" eaLnBrk="1" hangingPunct="1">
              <a:lnSpc>
                <a:spcPct val="80000"/>
              </a:lnSpc>
              <a:buFont typeface="Gill Sans MT" pitchFamily="34" charset="0"/>
              <a:buAutoNum type="arabicPeriod"/>
            </a:pPr>
            <a:r>
              <a:rPr lang="en-US" sz="3000" smtClean="0"/>
              <a:t>Kebijakan deviden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Fungsi utama</a:t>
            </a:r>
          </a:p>
        </p:txBody>
      </p:sp>
      <p:sp>
        <p:nvSpPr>
          <p:cNvPr id="18435" name="Content Placeholder 2"/>
          <p:cNvSpPr>
            <a:spLocks noGrp="1"/>
          </p:cNvSpPr>
          <p:nvPr>
            <p:ph idx="1"/>
          </p:nvPr>
        </p:nvSpPr>
        <p:spPr/>
        <p:txBody>
          <a:bodyPr/>
          <a:lstStyle/>
          <a:p>
            <a:pPr eaLnBrk="1" hangingPunct="1"/>
            <a:r>
              <a:rPr lang="en-US" smtClean="0"/>
              <a:t>Fungsi pertama menyangkut tentang keputusan alokasi dana baik dana yang berasal dari dalam perusahaan maupun dana yang beasal dari luar perusahaan pada berbagi bentuuk investasi.</a:t>
            </a:r>
          </a:p>
          <a:p>
            <a:pPr eaLnBrk="1" hangingPunct="1"/>
            <a:r>
              <a:rPr lang="en-US" smtClean="0"/>
              <a:t>Dengan kata lain investasi macam apa yang paling baik bagi perusahaan.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85000" lnSpcReduction="10000"/>
          </a:bodyPr>
          <a:lstStyle/>
          <a:p>
            <a:pPr marL="365760" indent="-256032" eaLnBrk="1" fontAlgn="auto" hangingPunct="1">
              <a:spcAft>
                <a:spcPts val="0"/>
              </a:spcAft>
              <a:buFont typeface="Arial" pitchFamily="34" charset="0"/>
              <a:buChar char="•"/>
              <a:defRPr/>
            </a:pPr>
            <a:r>
              <a:rPr lang="en-US" dirty="0" err="1" smtClean="0"/>
              <a:t>Fungsi</a:t>
            </a:r>
            <a:r>
              <a:rPr lang="en-US" dirty="0" smtClean="0"/>
              <a:t> </a:t>
            </a:r>
            <a:r>
              <a:rPr lang="en-US" dirty="0" err="1" smtClean="0"/>
              <a:t>kedua</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berfungsi</a:t>
            </a:r>
            <a:r>
              <a:rPr lang="en-US" dirty="0" smtClean="0"/>
              <a:t> </a:t>
            </a:r>
            <a:r>
              <a:rPr lang="en-US" dirty="0" err="1" smtClean="0"/>
              <a:t>sebagai</a:t>
            </a:r>
            <a:r>
              <a:rPr lang="en-US" dirty="0" smtClean="0"/>
              <a:t> </a:t>
            </a:r>
            <a:r>
              <a:rPr lang="en-US" dirty="0" err="1" smtClean="0"/>
              <a:t>pengambil</a:t>
            </a:r>
            <a:r>
              <a:rPr lang="en-US" dirty="0" smtClean="0"/>
              <a:t> </a:t>
            </a:r>
            <a:r>
              <a:rPr lang="en-US" dirty="0" err="1" smtClean="0"/>
              <a:t>keputusan</a:t>
            </a:r>
            <a:r>
              <a:rPr lang="en-US" dirty="0" smtClean="0"/>
              <a:t> </a:t>
            </a:r>
            <a:r>
              <a:rPr lang="en-US" dirty="0" err="1" smtClean="0"/>
              <a:t>pembelanjaan</a:t>
            </a:r>
            <a:r>
              <a:rPr lang="en-US" dirty="0" smtClean="0"/>
              <a:t> </a:t>
            </a:r>
            <a:r>
              <a:rPr lang="en-US" dirty="0" err="1" smtClean="0"/>
              <a:t>atau</a:t>
            </a:r>
            <a:r>
              <a:rPr lang="en-US" dirty="0" smtClean="0"/>
              <a:t> </a:t>
            </a:r>
            <a:r>
              <a:rPr lang="en-US" dirty="0" err="1" smtClean="0"/>
              <a:t>pembiayaan</a:t>
            </a:r>
            <a:r>
              <a:rPr lang="en-US" dirty="0" smtClean="0"/>
              <a:t> </a:t>
            </a:r>
            <a:r>
              <a:rPr lang="en-US" dirty="0" err="1" smtClean="0"/>
              <a:t>investasi</a:t>
            </a:r>
            <a:r>
              <a:rPr lang="en-US" dirty="0" smtClean="0"/>
              <a:t>.</a:t>
            </a:r>
          </a:p>
          <a:p>
            <a:pPr marL="365760" indent="-256032" eaLnBrk="1" fontAlgn="auto" hangingPunct="1">
              <a:spcAft>
                <a:spcPts val="0"/>
              </a:spcAft>
              <a:buFont typeface="Arial" pitchFamily="34" charset="0"/>
              <a:buChar char="•"/>
              <a:defRPr/>
            </a:pPr>
            <a:r>
              <a:rPr lang="en-US" dirty="0" err="1" smtClean="0"/>
              <a:t>Keputusan</a:t>
            </a:r>
            <a:r>
              <a:rPr lang="en-US" dirty="0" smtClean="0"/>
              <a:t> </a:t>
            </a:r>
            <a:r>
              <a:rPr lang="en-US" dirty="0" err="1" smtClean="0"/>
              <a:t>ini</a:t>
            </a:r>
            <a:r>
              <a:rPr lang="en-US" dirty="0" smtClean="0"/>
              <a:t> </a:t>
            </a:r>
            <a:r>
              <a:rPr lang="en-US" dirty="0" err="1" smtClean="0"/>
              <a:t>menjawab</a:t>
            </a:r>
            <a:r>
              <a:rPr lang="en-US" dirty="0" smtClean="0"/>
              <a:t> </a:t>
            </a:r>
            <a:r>
              <a:rPr lang="en-US" dirty="0" err="1" smtClean="0"/>
              <a:t>ppertanyaan</a:t>
            </a:r>
            <a:r>
              <a:rPr lang="en-US" dirty="0" smtClean="0"/>
              <a:t> :</a:t>
            </a:r>
          </a:p>
          <a:p>
            <a:pPr marL="365760" indent="-256032" eaLnBrk="1" fontAlgn="auto" hangingPunct="1">
              <a:spcAft>
                <a:spcPts val="0"/>
              </a:spcAft>
              <a:buFont typeface="Arial" pitchFamily="34" charset="0"/>
              <a:buChar char="•"/>
              <a:defRPr/>
            </a:pPr>
            <a:r>
              <a:rPr lang="en-US" dirty="0" smtClean="0"/>
              <a:t>- </a:t>
            </a:r>
            <a:r>
              <a:rPr lang="en-US" dirty="0" err="1" smtClean="0"/>
              <a:t>Bagaimana</a:t>
            </a:r>
            <a:r>
              <a:rPr lang="en-US" dirty="0" smtClean="0"/>
              <a:t> </a:t>
            </a:r>
            <a:r>
              <a:rPr lang="en-US" dirty="0" err="1" smtClean="0"/>
              <a:t>pembiayaan</a:t>
            </a:r>
            <a:r>
              <a:rPr lang="en-US" dirty="0" smtClean="0"/>
              <a:t> </a:t>
            </a:r>
            <a:r>
              <a:rPr lang="en-US" dirty="0" err="1" smtClean="0"/>
              <a:t>perusahaan</a:t>
            </a:r>
            <a:r>
              <a:rPr lang="en-US" dirty="0" smtClean="0"/>
              <a:t> yang optimal.</a:t>
            </a:r>
          </a:p>
          <a:p>
            <a:pPr marL="365760" indent="-256032" eaLnBrk="1" fontAlgn="auto" hangingPunct="1">
              <a:spcAft>
                <a:spcPts val="0"/>
              </a:spcAft>
              <a:buFont typeface="Arial" pitchFamily="34" charset="0"/>
              <a:buChar char="•"/>
              <a:defRPr/>
            </a:pPr>
            <a:r>
              <a:rPr lang="en-US" dirty="0" smtClean="0"/>
              <a:t>- </a:t>
            </a:r>
            <a:r>
              <a:rPr lang="en-US" dirty="0" err="1" smtClean="0"/>
              <a:t>Bagaimana</a:t>
            </a:r>
            <a:r>
              <a:rPr lang="en-US" dirty="0" smtClean="0"/>
              <a:t> </a:t>
            </a:r>
            <a:r>
              <a:rPr lang="en-US" dirty="0" err="1" smtClean="0"/>
              <a:t>memperoleh</a:t>
            </a:r>
            <a:r>
              <a:rPr lang="en-US" dirty="0" smtClean="0"/>
              <a:t> </a:t>
            </a:r>
            <a:r>
              <a:rPr lang="en-US" dirty="0" err="1" smtClean="0"/>
              <a:t>kebutuhan</a:t>
            </a:r>
            <a:r>
              <a:rPr lang="en-US" dirty="0" smtClean="0"/>
              <a:t> </a:t>
            </a:r>
            <a:r>
              <a:rPr lang="en-US" dirty="0" err="1" smtClean="0"/>
              <a:t>dana</a:t>
            </a:r>
            <a:r>
              <a:rPr lang="en-US" dirty="0" smtClean="0"/>
              <a:t> yang </a:t>
            </a:r>
            <a:r>
              <a:rPr lang="en-US" dirty="0" err="1" smtClean="0"/>
              <a:t>efisien</a:t>
            </a:r>
            <a:r>
              <a:rPr lang="en-US" dirty="0" smtClean="0"/>
              <a:t>.</a:t>
            </a:r>
          </a:p>
          <a:p>
            <a:pPr marL="365760" indent="-256032" eaLnBrk="1" fontAlgn="auto" hangingPunct="1">
              <a:spcAft>
                <a:spcPts val="0"/>
              </a:spcAft>
              <a:buFont typeface="Arial" pitchFamily="34" charset="0"/>
              <a:buChar char="•"/>
              <a:defRPr/>
            </a:pPr>
            <a:r>
              <a:rPr lang="en-US" dirty="0" smtClean="0"/>
              <a:t>- </a:t>
            </a:r>
            <a:r>
              <a:rPr lang="en-US" dirty="0" err="1" smtClean="0"/>
              <a:t>Bagaimana</a:t>
            </a:r>
            <a:r>
              <a:rPr lang="en-US" dirty="0" smtClean="0"/>
              <a:t> </a:t>
            </a:r>
            <a:r>
              <a:rPr lang="en-US" dirty="0" err="1" smtClean="0"/>
              <a:t>komposisi</a:t>
            </a:r>
            <a:r>
              <a:rPr lang="en-US" dirty="0" smtClean="0"/>
              <a:t> </a:t>
            </a:r>
            <a:r>
              <a:rPr lang="en-US" dirty="0" err="1" smtClean="0"/>
              <a:t>sumber</a:t>
            </a:r>
            <a:r>
              <a:rPr lang="en-US" dirty="0" smtClean="0"/>
              <a:t> </a:t>
            </a:r>
            <a:r>
              <a:rPr lang="en-US" dirty="0" err="1" smtClean="0"/>
              <a:t>dana</a:t>
            </a:r>
            <a:r>
              <a:rPr lang="en-US" dirty="0" smtClean="0"/>
              <a:t> optimal yang </a:t>
            </a:r>
            <a:r>
              <a:rPr lang="en-US" dirty="0" err="1" smtClean="0"/>
              <a:t>harus</a:t>
            </a:r>
            <a:r>
              <a:rPr lang="en-US" dirty="0" smtClean="0"/>
              <a:t> </a:t>
            </a:r>
            <a:r>
              <a:rPr lang="en-US" dirty="0" err="1" smtClean="0"/>
              <a:t>dipertahankan</a:t>
            </a:r>
            <a:r>
              <a:rPr lang="en-US" dirty="0" smtClean="0"/>
              <a:t> ?</a:t>
            </a:r>
          </a:p>
          <a:p>
            <a:pPr marL="365760" indent="-256032" eaLnBrk="1" fontAlgn="auto" hangingPunct="1">
              <a:spcAft>
                <a:spcPts val="0"/>
              </a:spcAft>
              <a:buFont typeface="Arial" pitchFamily="34" charset="0"/>
              <a:buChar char="•"/>
              <a:defRPr/>
            </a:pPr>
            <a:r>
              <a:rPr lang="en-US" dirty="0" smtClean="0"/>
              <a:t>- </a:t>
            </a:r>
            <a:r>
              <a:rPr lang="en-US" dirty="0" err="1" smtClean="0"/>
              <a:t>Apakah</a:t>
            </a:r>
            <a:r>
              <a:rPr lang="en-US" dirty="0" smtClean="0"/>
              <a:t> </a:t>
            </a:r>
            <a:r>
              <a:rPr lang="en-US" dirty="0" err="1" smtClean="0"/>
              <a:t>perusahaan</a:t>
            </a:r>
            <a:r>
              <a:rPr lang="en-US" dirty="0" smtClean="0"/>
              <a:t> </a:t>
            </a:r>
            <a:r>
              <a:rPr lang="en-US" dirty="0" err="1" smtClean="0"/>
              <a:t>seharusnya</a:t>
            </a:r>
            <a:r>
              <a:rPr lang="en-US" dirty="0" smtClean="0"/>
              <a:t> </a:t>
            </a:r>
            <a:r>
              <a:rPr lang="en-US" dirty="0" err="1" smtClean="0"/>
              <a:t>menggunakan</a:t>
            </a:r>
            <a:r>
              <a:rPr lang="en-US" dirty="0" smtClean="0"/>
              <a:t> modal </a:t>
            </a:r>
            <a:r>
              <a:rPr lang="en-US" dirty="0" err="1" smtClean="0"/>
              <a:t>pinjaman</a:t>
            </a:r>
            <a:r>
              <a:rPr lang="en-US" dirty="0" smtClean="0"/>
              <a:t> </a:t>
            </a:r>
            <a:r>
              <a:rPr lang="en-US" dirty="0" err="1" smtClean="0"/>
              <a:t>atau</a:t>
            </a:r>
            <a:r>
              <a:rPr lang="en-US" dirty="0" smtClean="0"/>
              <a:t> modal </a:t>
            </a:r>
            <a:r>
              <a:rPr lang="en-US" dirty="0" err="1" smtClean="0"/>
              <a:t>sendiri</a:t>
            </a:r>
            <a:r>
              <a:rPr lang="en-US" dirty="0" smtClean="0"/>
              <a:t> ?</a:t>
            </a:r>
          </a:p>
          <a:p>
            <a:pPr marL="365760" indent="-256032" eaLnBrk="1" fontAlgn="auto" hangingPunct="1">
              <a:spcAft>
                <a:spcPts val="0"/>
              </a:spcAft>
              <a:buFont typeface="Arial" pitchFamily="34" charset="0"/>
              <a:buChar char="•"/>
              <a:defRPr/>
            </a:pPr>
            <a:r>
              <a:rPr lang="en-US" dirty="0" smtClean="0"/>
              <a:t>- </a:t>
            </a:r>
            <a:r>
              <a:rPr lang="en-US" dirty="0" err="1" smtClean="0"/>
              <a:t>Adakah</a:t>
            </a:r>
            <a:r>
              <a:rPr lang="en-US" dirty="0" smtClean="0"/>
              <a:t> </a:t>
            </a:r>
            <a:r>
              <a:rPr lang="en-US" dirty="0" err="1" smtClean="0"/>
              <a:t>pengaruh</a:t>
            </a:r>
            <a:r>
              <a:rPr lang="en-US" dirty="0" smtClean="0"/>
              <a:t> </a:t>
            </a:r>
            <a:r>
              <a:rPr lang="en-US" dirty="0" err="1" smtClean="0"/>
              <a:t>pembiayaan</a:t>
            </a:r>
            <a:r>
              <a:rPr lang="en-US" dirty="0" smtClean="0"/>
              <a:t> </a:t>
            </a:r>
            <a:r>
              <a:rPr lang="en-US" dirty="0" err="1" smtClean="0"/>
              <a:t>perushaan</a:t>
            </a:r>
            <a:r>
              <a:rPr lang="en-US" dirty="0" smtClean="0"/>
              <a:t> </a:t>
            </a:r>
            <a:r>
              <a:rPr lang="en-US" dirty="0" err="1" smtClean="0"/>
              <a:t>terhadap</a:t>
            </a:r>
            <a:r>
              <a:rPr lang="en-US" dirty="0" smtClean="0"/>
              <a:t> </a:t>
            </a:r>
            <a:r>
              <a:rPr lang="en-US" dirty="0" err="1" smtClean="0"/>
              <a:t>nilai</a:t>
            </a:r>
            <a:r>
              <a:rPr lang="en-US" dirty="0" smtClean="0"/>
              <a:t> </a:t>
            </a:r>
            <a:r>
              <a:rPr lang="en-US" dirty="0" err="1" smtClean="0"/>
              <a:t>perusahaan</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533400" y="457200"/>
            <a:ext cx="8229600" cy="5592763"/>
          </a:xfrm>
        </p:spPr>
        <p:txBody>
          <a:bodyPr/>
          <a:lstStyle/>
          <a:p>
            <a:pPr eaLnBrk="1" hangingPunct="1"/>
            <a:r>
              <a:rPr lang="en-US" smtClean="0"/>
              <a:t>Fungsi ketiga seorang manjer keuangan adalah kebijakan deviden.</a:t>
            </a:r>
          </a:p>
          <a:p>
            <a:pPr eaLnBrk="1" hangingPunct="1"/>
            <a:r>
              <a:rPr lang="en-US" smtClean="0"/>
              <a:t>Kebijakan deviden pada prinsipnya menyangkut tentang keputusan apakah laba yang diperoleh perusahaan seharusnya dibagikan kepada pemegang saham dalam bentuk deviden kas, pembelian kembali saham atau sebaiknya laba tersebut ditahan  (dalam bentuk laba ditahan) untuk pembiayaan investasi di masa yang akan datang. </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smtClean="0">
                <a:solidFill>
                  <a:schemeClr val="tx2">
                    <a:satMod val="130000"/>
                  </a:schemeClr>
                </a:solidFill>
              </a:rPr>
              <a:t>Maksimisasi Profit</a:t>
            </a:r>
          </a:p>
        </p:txBody>
      </p:sp>
      <p:sp>
        <p:nvSpPr>
          <p:cNvPr id="3" name="Content Placeholder 2"/>
          <p:cNvSpPr>
            <a:spLocks noGrp="1"/>
          </p:cNvSpPr>
          <p:nvPr>
            <p:ph idx="1"/>
          </p:nvPr>
        </p:nvSpPr>
        <p:spPr/>
        <p:txBody>
          <a:bodyPr rtlCol="0">
            <a:normAutofit fontScale="92500" lnSpcReduction="10000"/>
          </a:bodyPr>
          <a:lstStyle/>
          <a:p>
            <a:pPr marL="365760" indent="-256032" eaLnBrk="1" fontAlgn="auto" hangingPunct="1">
              <a:spcAft>
                <a:spcPts val="0"/>
              </a:spcAft>
              <a:buFont typeface="Arial" pitchFamily="34" charset="0"/>
              <a:buChar char="•"/>
              <a:defRPr/>
            </a:pPr>
            <a:r>
              <a:rPr lang="en-US" dirty="0" err="1" smtClean="0"/>
              <a:t>Tujuan</a:t>
            </a:r>
            <a:r>
              <a:rPr lang="en-US" dirty="0" smtClean="0"/>
              <a:t> </a:t>
            </a:r>
            <a:r>
              <a:rPr lang="en-US" dirty="0" err="1" smtClean="0"/>
              <a:t>pokok</a:t>
            </a:r>
            <a:r>
              <a:rPr lang="en-US" dirty="0" smtClean="0"/>
              <a:t> yang </a:t>
            </a:r>
            <a:r>
              <a:rPr lang="en-US" dirty="0" err="1" smtClean="0"/>
              <a:t>ingin</a:t>
            </a:r>
            <a:r>
              <a:rPr lang="en-US" dirty="0" smtClean="0"/>
              <a:t> </a:t>
            </a:r>
            <a:r>
              <a:rPr lang="en-US" dirty="0" err="1" smtClean="0"/>
              <a:t>dicapai</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adalah</a:t>
            </a:r>
            <a:r>
              <a:rPr lang="en-US" dirty="0" smtClean="0"/>
              <a:t> </a:t>
            </a:r>
            <a:r>
              <a:rPr lang="en-US" dirty="0" err="1" smtClean="0"/>
              <a:t>memaksimumkan</a:t>
            </a:r>
            <a:r>
              <a:rPr lang="en-US" dirty="0" smtClean="0"/>
              <a:t> profit.</a:t>
            </a:r>
          </a:p>
          <a:p>
            <a:pPr marL="365760" indent="-256032" eaLnBrk="1" fontAlgn="auto" hangingPunct="1">
              <a:spcAft>
                <a:spcPts val="0"/>
              </a:spcAft>
              <a:buFont typeface="Arial" pitchFamily="34" charset="0"/>
              <a:buChar char="•"/>
              <a:defRPr/>
            </a:pPr>
            <a:r>
              <a:rPr lang="en-US" dirty="0" err="1" smtClean="0"/>
              <a:t>Namun</a:t>
            </a:r>
            <a:r>
              <a:rPr lang="en-US" dirty="0" smtClean="0"/>
              <a:t> </a:t>
            </a:r>
            <a:r>
              <a:rPr lang="en-US" dirty="0" err="1" smtClean="0"/>
              <a:t>perlu</a:t>
            </a:r>
            <a:r>
              <a:rPr lang="en-US" dirty="0" smtClean="0"/>
              <a:t> </a:t>
            </a:r>
            <a:r>
              <a:rPr lang="en-US" dirty="0" err="1" smtClean="0"/>
              <a:t>disadari</a:t>
            </a:r>
            <a:r>
              <a:rPr lang="en-US" dirty="0" smtClean="0"/>
              <a:t> </a:t>
            </a:r>
            <a:r>
              <a:rPr lang="en-US" dirty="0" err="1" smtClean="0"/>
              <a:t>bahwa</a:t>
            </a:r>
            <a:r>
              <a:rPr lang="en-US" dirty="0" smtClean="0"/>
              <a:t> </a:t>
            </a:r>
            <a:r>
              <a:rPr lang="en-US" dirty="0" err="1" smtClean="0"/>
              <a:t>tujuan</a:t>
            </a:r>
            <a:r>
              <a:rPr lang="en-US" dirty="0" smtClean="0"/>
              <a:t> </a:t>
            </a:r>
            <a:r>
              <a:rPr lang="en-US" dirty="0" err="1" smtClean="0"/>
              <a:t>ini</a:t>
            </a:r>
            <a:r>
              <a:rPr lang="en-US" dirty="0" smtClean="0"/>
              <a:t> </a:t>
            </a:r>
            <a:r>
              <a:rPr lang="en-US" dirty="0" err="1" smtClean="0"/>
              <a:t>mengandung</a:t>
            </a:r>
            <a:r>
              <a:rPr lang="en-US" dirty="0" smtClean="0"/>
              <a:t> </a:t>
            </a:r>
            <a:r>
              <a:rPr lang="en-US" dirty="0" err="1" smtClean="0"/>
              <a:t>banyak</a:t>
            </a:r>
            <a:r>
              <a:rPr lang="en-US" dirty="0" smtClean="0"/>
              <a:t> </a:t>
            </a:r>
            <a:r>
              <a:rPr lang="en-US" dirty="0" err="1" smtClean="0"/>
              <a:t>kelemahan</a:t>
            </a:r>
            <a:r>
              <a:rPr lang="en-US" dirty="0" smtClean="0"/>
              <a:t>.</a:t>
            </a:r>
          </a:p>
          <a:p>
            <a:pPr marL="514350" indent="-514350" eaLnBrk="1" fontAlgn="auto" hangingPunct="1">
              <a:spcAft>
                <a:spcPts val="0"/>
              </a:spcAft>
              <a:buFont typeface="+mj-lt"/>
              <a:buAutoNum type="arabicPeriod"/>
              <a:defRPr/>
            </a:pPr>
            <a:r>
              <a:rPr lang="en-US" dirty="0" err="1" smtClean="0"/>
              <a:t>Standar</a:t>
            </a:r>
            <a:r>
              <a:rPr lang="en-US" dirty="0" smtClean="0"/>
              <a:t> </a:t>
            </a:r>
            <a:r>
              <a:rPr lang="en-US" dirty="0" err="1" smtClean="0"/>
              <a:t>ekonomi</a:t>
            </a:r>
            <a:r>
              <a:rPr lang="en-US" dirty="0" smtClean="0"/>
              <a:t> </a:t>
            </a:r>
            <a:r>
              <a:rPr lang="en-US" dirty="0" err="1" smtClean="0"/>
              <a:t>mikro</a:t>
            </a:r>
            <a:r>
              <a:rPr lang="en-US" dirty="0" smtClean="0"/>
              <a:t> </a:t>
            </a:r>
            <a:r>
              <a:rPr lang="en-US" dirty="0" err="1" smtClean="0"/>
              <a:t>dengan</a:t>
            </a:r>
            <a:r>
              <a:rPr lang="en-US" dirty="0" smtClean="0"/>
              <a:t> </a:t>
            </a:r>
            <a:r>
              <a:rPr lang="en-US" dirty="0" err="1" smtClean="0"/>
              <a:t>memaksimumkan</a:t>
            </a:r>
            <a:r>
              <a:rPr lang="en-US" dirty="0" smtClean="0"/>
              <a:t> profit  </a:t>
            </a:r>
            <a:r>
              <a:rPr lang="en-US" dirty="0" err="1" smtClean="0"/>
              <a:t>adalah</a:t>
            </a:r>
            <a:r>
              <a:rPr lang="en-US" dirty="0" smtClean="0"/>
              <a:t> </a:t>
            </a:r>
            <a:r>
              <a:rPr lang="en-US" dirty="0" err="1" smtClean="0"/>
              <a:t>besifat</a:t>
            </a:r>
            <a:r>
              <a:rPr lang="en-US" dirty="0" smtClean="0"/>
              <a:t> </a:t>
            </a:r>
            <a:r>
              <a:rPr lang="en-US" dirty="0" err="1" smtClean="0"/>
              <a:t>statis</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memperhatikan</a:t>
            </a:r>
            <a:r>
              <a:rPr lang="en-US" dirty="0" smtClean="0"/>
              <a:t> </a:t>
            </a:r>
            <a:r>
              <a:rPr lang="en-US" dirty="0" err="1" smtClean="0"/>
              <a:t>dimensi</a:t>
            </a:r>
            <a:r>
              <a:rPr lang="en-US" dirty="0" smtClean="0"/>
              <a:t> </a:t>
            </a:r>
            <a:r>
              <a:rPr lang="en-US" dirty="0" err="1" smtClean="0"/>
              <a:t>waktu</a:t>
            </a:r>
            <a:r>
              <a:rPr lang="en-US" dirty="0" smtClean="0"/>
              <a:t>.</a:t>
            </a:r>
          </a:p>
          <a:p>
            <a:pPr marL="514350" indent="-514350" eaLnBrk="1" fontAlgn="auto" hangingPunct="1">
              <a:spcAft>
                <a:spcPts val="0"/>
              </a:spcAft>
              <a:buFont typeface="+mj-lt"/>
              <a:buAutoNum type="arabicPeriod"/>
              <a:defRPr/>
            </a:pPr>
            <a:r>
              <a:rPr lang="en-US" dirty="0" err="1" smtClean="0"/>
              <a:t>Pengertian</a:t>
            </a:r>
            <a:r>
              <a:rPr lang="en-US" dirty="0" smtClean="0"/>
              <a:t> profit, </a:t>
            </a:r>
            <a:r>
              <a:rPr lang="en-US" dirty="0" err="1" smtClean="0"/>
              <a:t>apakah</a:t>
            </a:r>
            <a:r>
              <a:rPr lang="en-US" dirty="0" smtClean="0"/>
              <a:t> </a:t>
            </a:r>
            <a:r>
              <a:rPr lang="en-US" dirty="0" err="1" smtClean="0"/>
              <a:t>perusahaan</a:t>
            </a:r>
            <a:r>
              <a:rPr lang="en-US" dirty="0" smtClean="0"/>
              <a:t> </a:t>
            </a:r>
            <a:r>
              <a:rPr lang="en-US" dirty="0" err="1" smtClean="0"/>
              <a:t>harus</a:t>
            </a:r>
            <a:r>
              <a:rPr lang="en-US" dirty="0" smtClean="0"/>
              <a:t> </a:t>
            </a:r>
            <a:r>
              <a:rPr lang="en-US" dirty="0" err="1" smtClean="0"/>
              <a:t>memaksimumkan</a:t>
            </a:r>
            <a:r>
              <a:rPr lang="en-US" dirty="0" smtClean="0"/>
              <a:t> </a:t>
            </a:r>
            <a:r>
              <a:rPr lang="en-US" dirty="0" err="1" smtClean="0"/>
              <a:t>jumlah</a:t>
            </a:r>
            <a:r>
              <a:rPr lang="en-US" dirty="0" smtClean="0"/>
              <a:t> profit </a:t>
            </a:r>
            <a:r>
              <a:rPr lang="en-US" dirty="0" err="1" smtClean="0"/>
              <a:t>atau</a:t>
            </a:r>
            <a:r>
              <a:rPr lang="en-US" dirty="0" smtClean="0"/>
              <a:t> </a:t>
            </a:r>
            <a:r>
              <a:rPr lang="en-US" dirty="0" err="1" smtClean="0"/>
              <a:t>tingkat</a:t>
            </a:r>
            <a:r>
              <a:rPr lang="en-US" dirty="0" smtClean="0"/>
              <a:t> profit.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367</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Masalah yang sering dihadapi</vt:lpstr>
      <vt:lpstr>masalah</vt:lpstr>
      <vt:lpstr>Tugas Manajer Keuangan</vt:lpstr>
      <vt:lpstr>Definisi Manajemen Keuangan</vt:lpstr>
      <vt:lpstr>Fungsi utama</vt:lpstr>
      <vt:lpstr>Slide 6</vt:lpstr>
      <vt:lpstr>Slide 7</vt:lpstr>
      <vt:lpstr>Maksimisasi Profit</vt:lpstr>
      <vt:lpstr>Slide 9</vt:lpstr>
      <vt:lpstr>Slide 10</vt:lpstr>
      <vt:lpstr>Slide 11</vt:lpstr>
      <vt:lpstr>Slide 12</vt:lpstr>
      <vt:lpstr>Slide 13</vt:lpstr>
      <vt:lpstr>Slide 14</vt:lpstr>
    </vt:vector>
  </TitlesOfParts>
  <Company>Unknown Organization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Masalah yang sering dihadapi</dc:title>
  <dc:creator>Owner</dc:creator>
  <cp:lastModifiedBy>Owner</cp:lastModifiedBy>
  <cp:revision>1</cp:revision>
  <dcterms:created xsi:type="dcterms:W3CDTF">2013-11-27T20:42:25Z</dcterms:created>
  <dcterms:modified xsi:type="dcterms:W3CDTF">2013-11-27T20:44:38Z</dcterms:modified>
</cp:coreProperties>
</file>