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67" r:id="rId2"/>
    <p:sldId id="283" r:id="rId3"/>
    <p:sldId id="271" r:id="rId4"/>
    <p:sldId id="258" r:id="rId5"/>
    <p:sldId id="288" r:id="rId6"/>
    <p:sldId id="274" r:id="rId7"/>
    <p:sldId id="259" r:id="rId8"/>
    <p:sldId id="281" r:id="rId9"/>
    <p:sldId id="273" r:id="rId10"/>
    <p:sldId id="275" r:id="rId11"/>
    <p:sldId id="287" r:id="rId12"/>
    <p:sldId id="278" r:id="rId13"/>
    <p:sldId id="276" r:id="rId14"/>
    <p:sldId id="286" r:id="rId15"/>
    <p:sldId id="280" r:id="rId16"/>
    <p:sldId id="263" r:id="rId17"/>
    <p:sldId id="285" r:id="rId18"/>
    <p:sldId id="279" r:id="rId19"/>
  </p:sldIdLst>
  <p:sldSz cx="9906000" cy="6858000" type="A4"/>
  <p:notesSz cx="6858000" cy="9144000"/>
  <p:custShowLst>
    <p:custShow name="Custom Show 1" id="0">
      <p:sldLst/>
    </p:custShow>
    <p:custShow name="Custom Show 2" id="1">
      <p:sldLst>
        <p:sld r:id="rId19"/>
      </p:sldLst>
    </p:custShow>
  </p:custShow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 varScale="1">
        <p:scale>
          <a:sx n="48" d="100"/>
          <a:sy n="48" d="100"/>
        </p:scale>
        <p:origin x="1123" y="29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701FB-2705-456A-9078-8C2322F613F1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3405401F-52A6-4AE8-BB51-89A7F590AFD4}">
      <dgm:prSet phldrT="[Text]" custT="1"/>
      <dgm:spPr/>
      <dgm:t>
        <a:bodyPr/>
        <a:lstStyle/>
        <a:p>
          <a:pPr algn="just"/>
          <a:r>
            <a:rPr lang="en-ID" sz="2400" dirty="0" smtClean="0">
              <a:latin typeface="Adobe Gothic Std B"/>
              <a:ea typeface="Adobe Gothic Std B"/>
            </a:rPr>
            <a:t>Sumatera Selatan </a:t>
          </a:r>
          <a:r>
            <a:rPr lang="en-ID" sz="2400" dirty="0" err="1" smtClean="0">
              <a:latin typeface="Adobe Gothic Std B"/>
              <a:ea typeface="Adobe Gothic Std B"/>
            </a:rPr>
            <a:t>khususnya</a:t>
          </a:r>
          <a:r>
            <a:rPr lang="en-ID" sz="2400" dirty="0" smtClean="0">
              <a:latin typeface="Adobe Gothic Std B"/>
              <a:ea typeface="Adobe Gothic Std B"/>
            </a:rPr>
            <a:t> Kota Palembang yang </a:t>
          </a:r>
          <a:r>
            <a:rPr lang="en-ID" sz="2400" dirty="0" err="1" smtClean="0">
              <a:latin typeface="Adobe Gothic Std B"/>
              <a:ea typeface="Adobe Gothic Std B"/>
            </a:rPr>
            <a:t>dikelilingi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oleh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laut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dan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sungai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mengakibatkan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salah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satu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usaha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mikronya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adalah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pembuatan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ikan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asin</a:t>
          </a:r>
          <a:r>
            <a:rPr lang="en-ID" sz="2400" dirty="0" smtClean="0">
              <a:latin typeface="Adobe Gothic Std B"/>
              <a:ea typeface="Adobe Gothic Std B"/>
            </a:rPr>
            <a:t>, </a:t>
          </a:r>
          <a:r>
            <a:rPr lang="en-ID" sz="2400" dirty="0" err="1" smtClean="0">
              <a:latin typeface="Adobe Gothic Std B"/>
              <a:ea typeface="Adobe Gothic Std B"/>
            </a:rPr>
            <a:t>dimana</a:t>
          </a:r>
          <a:r>
            <a:rPr lang="en-ID" sz="2400" dirty="0" smtClean="0">
              <a:latin typeface="Adobe Gothic Std B"/>
              <a:ea typeface="Adobe Gothic Std B"/>
            </a:rPr>
            <a:t> s</a:t>
          </a:r>
          <a:r>
            <a:rPr lang="en-US" sz="2400" dirty="0" err="1" smtClean="0">
              <a:latin typeface="Adobe Gothic Std B"/>
              <a:ea typeface="Adobe Gothic Std B"/>
            </a:rPr>
            <a:t>elama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ini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pengeringan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ikan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dilakukan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dengan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cara</a:t>
          </a:r>
          <a:r>
            <a:rPr lang="en-ID" sz="2400" dirty="0" smtClean="0">
              <a:latin typeface="Adobe Gothic Std B"/>
              <a:ea typeface="Adobe Gothic Std B"/>
            </a:rPr>
            <a:t> m</a:t>
          </a:r>
          <a:r>
            <a:rPr lang="en-US" sz="2400" dirty="0" err="1" smtClean="0">
              <a:latin typeface="Adobe Gothic Std B"/>
              <a:ea typeface="Adobe Gothic Std B"/>
            </a:rPr>
            <a:t>enjemur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i</a:t>
          </a:r>
          <a:r>
            <a:rPr lang="en-US" sz="2400" dirty="0" err="1" smtClean="0">
              <a:latin typeface="Adobe Gothic Std B"/>
              <a:ea typeface="Adobe Gothic Std B"/>
            </a:rPr>
            <a:t>kan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langsung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dibawah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sinar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matahari</a:t>
          </a:r>
          <a:r>
            <a:rPr lang="en-US" sz="2400" dirty="0" smtClean="0">
              <a:latin typeface="Adobe Gothic Std B"/>
              <a:ea typeface="Adobe Gothic Std B"/>
            </a:rPr>
            <a:t>.</a:t>
          </a:r>
          <a:endParaRPr lang="id-ID" sz="2400" dirty="0">
            <a:latin typeface="Adobe Gothic Std B"/>
            <a:ea typeface="Adobe Gothic Std B"/>
          </a:endParaRPr>
        </a:p>
      </dgm:t>
    </dgm:pt>
    <dgm:pt modelId="{4D51CAF5-CB4B-495F-B415-DEE6EF65A66D}" type="parTrans" cxnId="{BFFE2810-635F-4286-A426-407C8BBEAE78}">
      <dgm:prSet/>
      <dgm:spPr/>
      <dgm:t>
        <a:bodyPr/>
        <a:lstStyle/>
        <a:p>
          <a:endParaRPr lang="id-ID"/>
        </a:p>
      </dgm:t>
    </dgm:pt>
    <dgm:pt modelId="{87586850-BECD-4E97-971C-51DC340D4B3B}" type="sibTrans" cxnId="{BFFE2810-635F-4286-A426-407C8BBEAE78}">
      <dgm:prSet/>
      <dgm:spPr/>
      <dgm:t>
        <a:bodyPr/>
        <a:lstStyle/>
        <a:p>
          <a:endParaRPr lang="id-ID"/>
        </a:p>
      </dgm:t>
    </dgm:pt>
    <dgm:pt modelId="{EBBF8E0C-084E-4616-B5C1-B96AB914C2E5}">
      <dgm:prSet phldrT="[Text]"/>
      <dgm:spPr/>
      <dgm:t>
        <a:bodyPr/>
        <a:lstStyle/>
        <a:p>
          <a:endParaRPr lang="id-ID" dirty="0"/>
        </a:p>
      </dgm:t>
    </dgm:pt>
    <dgm:pt modelId="{F15787C8-E5F4-4275-963B-EB528FCCC380}" type="sibTrans" cxnId="{61CFF325-544C-46C8-81B9-8029E03C9DF4}">
      <dgm:prSet/>
      <dgm:spPr/>
      <dgm:t>
        <a:bodyPr/>
        <a:lstStyle/>
        <a:p>
          <a:endParaRPr lang="id-ID"/>
        </a:p>
      </dgm:t>
    </dgm:pt>
    <dgm:pt modelId="{2D7818A4-707D-426C-9A82-B5B184311201}" type="parTrans" cxnId="{61CFF325-544C-46C8-81B9-8029E03C9DF4}">
      <dgm:prSet/>
      <dgm:spPr/>
      <dgm:t>
        <a:bodyPr/>
        <a:lstStyle/>
        <a:p>
          <a:endParaRPr lang="id-ID"/>
        </a:p>
      </dgm:t>
    </dgm:pt>
    <dgm:pt modelId="{05058DBF-AF98-4166-9438-51CD57E9CED1}">
      <dgm:prSet phldrT="[Text]" custT="1"/>
      <dgm:spPr/>
      <dgm:t>
        <a:bodyPr/>
        <a:lstStyle/>
        <a:p>
          <a:pPr algn="just"/>
          <a:r>
            <a:rPr lang="en-ID" sz="2400" dirty="0" err="1" smtClean="0">
              <a:latin typeface="Adobe Gothic Std B"/>
              <a:ea typeface="Adobe Gothic Std B"/>
            </a:rPr>
            <a:t>Penjemuran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dengan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cara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ini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seringkali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menjadi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kendala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jika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panas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sinar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matahari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tidak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sesuai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dengan</a:t>
          </a:r>
          <a:r>
            <a:rPr lang="en-ID" sz="2400" dirty="0" smtClean="0">
              <a:latin typeface="Adobe Gothic Std B"/>
              <a:ea typeface="Adobe Gothic Std B"/>
            </a:rPr>
            <a:t> yang </a:t>
          </a:r>
          <a:r>
            <a:rPr lang="en-ID" sz="2400" dirty="0" err="1" smtClean="0">
              <a:latin typeface="Adobe Gothic Std B"/>
              <a:ea typeface="Adobe Gothic Std B"/>
            </a:rPr>
            <a:t>dibutuhkan</a:t>
          </a:r>
          <a:r>
            <a:rPr lang="en-ID" sz="2400" dirty="0" smtClean="0">
              <a:latin typeface="Adobe Gothic Std B"/>
              <a:ea typeface="Adobe Gothic Std B"/>
            </a:rPr>
            <a:t> (</a:t>
          </a:r>
          <a:r>
            <a:rPr lang="en-ID" sz="2400" dirty="0" err="1" smtClean="0">
              <a:latin typeface="Adobe Gothic Std B"/>
              <a:ea typeface="Adobe Gothic Std B"/>
            </a:rPr>
            <a:t>cuca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mendung</a:t>
          </a:r>
          <a:r>
            <a:rPr lang="en-ID" sz="2400" dirty="0" smtClean="0">
              <a:latin typeface="Adobe Gothic Std B"/>
              <a:ea typeface="Adobe Gothic Std B"/>
            </a:rPr>
            <a:t>) </a:t>
          </a:r>
          <a:r>
            <a:rPr lang="en-ID" sz="2400" dirty="0" err="1" smtClean="0">
              <a:latin typeface="Adobe Gothic Std B"/>
              <a:ea typeface="Adobe Gothic Std B"/>
            </a:rPr>
            <a:t>bahkan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jika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tiba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tiba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turun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hujan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terkadang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tidak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cukup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waktu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untuk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mengambil</a:t>
          </a:r>
          <a:r>
            <a:rPr lang="en-US" sz="2400" dirty="0" smtClean="0">
              <a:latin typeface="Adobe Gothic Std B"/>
              <a:ea typeface="Adobe Gothic Std B"/>
            </a:rPr>
            <a:t> </a:t>
          </a:r>
          <a:r>
            <a:rPr lang="en-US" sz="2400" dirty="0" err="1" smtClean="0">
              <a:latin typeface="Adobe Gothic Std B"/>
              <a:ea typeface="Adobe Gothic Std B"/>
            </a:rPr>
            <a:t>ikan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ID" sz="2400" dirty="0" err="1" smtClean="0">
              <a:latin typeface="Adobe Gothic Std B"/>
              <a:ea typeface="Adobe Gothic Std B"/>
            </a:rPr>
            <a:t>ikan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US" sz="2400" dirty="0" smtClean="0">
              <a:latin typeface="Adobe Gothic Std B"/>
              <a:ea typeface="Adobe Gothic Std B"/>
            </a:rPr>
            <a:t>yang </a:t>
          </a:r>
          <a:r>
            <a:rPr lang="en-ID" sz="2400" dirty="0" err="1" smtClean="0">
              <a:latin typeface="Adobe Gothic Std B"/>
              <a:ea typeface="Adobe Gothic Std B"/>
            </a:rPr>
            <a:t>sedang</a:t>
          </a:r>
          <a:r>
            <a:rPr lang="en-ID" sz="2400" dirty="0" smtClean="0">
              <a:latin typeface="Adobe Gothic Std B"/>
              <a:ea typeface="Adobe Gothic Std B"/>
            </a:rPr>
            <a:t> </a:t>
          </a:r>
          <a:r>
            <a:rPr lang="en-US" sz="2400" dirty="0" smtClean="0">
              <a:latin typeface="Adobe Gothic Std B"/>
              <a:ea typeface="Adobe Gothic Std B"/>
            </a:rPr>
            <a:t>di</a:t>
          </a:r>
          <a:r>
            <a:rPr lang="en-ID" sz="2400" dirty="0" err="1" smtClean="0">
              <a:latin typeface="Adobe Gothic Std B"/>
              <a:ea typeface="Adobe Gothic Std B"/>
            </a:rPr>
            <a:t>jem</a:t>
          </a:r>
          <a:r>
            <a:rPr lang="en-US" sz="2400" dirty="0" err="1" smtClean="0">
              <a:latin typeface="Adobe Gothic Std B"/>
              <a:ea typeface="Adobe Gothic Std B"/>
            </a:rPr>
            <a:t>ur</a:t>
          </a:r>
          <a:endParaRPr lang="id-ID" sz="2400" dirty="0">
            <a:latin typeface="Adobe Gothic Std B"/>
            <a:ea typeface="Adobe Gothic Std B"/>
          </a:endParaRPr>
        </a:p>
      </dgm:t>
    </dgm:pt>
    <dgm:pt modelId="{67B91A0E-07DC-4E6A-96E4-22FAB543869D}" type="parTrans" cxnId="{F9FBE11E-E50A-465C-9685-1D9298C7C44A}">
      <dgm:prSet/>
      <dgm:spPr/>
      <dgm:t>
        <a:bodyPr/>
        <a:lstStyle/>
        <a:p>
          <a:endParaRPr lang="en-US"/>
        </a:p>
      </dgm:t>
    </dgm:pt>
    <dgm:pt modelId="{25D1F006-6786-4E46-9B82-F5857EA83C30}" type="sibTrans" cxnId="{F9FBE11E-E50A-465C-9685-1D9298C7C44A}">
      <dgm:prSet/>
      <dgm:spPr/>
      <dgm:t>
        <a:bodyPr/>
        <a:lstStyle/>
        <a:p>
          <a:endParaRPr lang="en-US"/>
        </a:p>
      </dgm:t>
    </dgm:pt>
    <dgm:pt modelId="{1E3DCBEA-201E-40F2-9D07-5FF8C555355B}" type="pres">
      <dgm:prSet presAssocID="{233701FB-2705-456A-9078-8C2322F613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A3EB928-B3E3-4012-8D64-79DE64134532}" type="pres">
      <dgm:prSet presAssocID="{EBBF8E0C-084E-4616-B5C1-B96AB914C2E5}" presName="composite" presStyleCnt="0"/>
      <dgm:spPr/>
      <dgm:t>
        <a:bodyPr/>
        <a:lstStyle/>
        <a:p>
          <a:endParaRPr lang="en-US"/>
        </a:p>
      </dgm:t>
    </dgm:pt>
    <dgm:pt modelId="{CEBA4F62-03D6-4945-940C-28552C562E01}" type="pres">
      <dgm:prSet presAssocID="{EBBF8E0C-084E-4616-B5C1-B96AB914C2E5}" presName="parentText" presStyleLbl="alignNode1" presStyleIdx="0" presStyleCnt="1" custScaleX="41927" custScaleY="142291" custLinFactNeighborX="-43022" custLinFactNeighborY="-648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E1AF38-814F-4102-8F0A-5C645C6C534C}" type="pres">
      <dgm:prSet presAssocID="{EBBF8E0C-084E-4616-B5C1-B96AB914C2E5}" presName="descendantText" presStyleLbl="alignAcc1" presStyleIdx="0" presStyleCnt="1" custScaleX="99891" custScaleY="216544" custLinFactNeighborX="-2699" custLinFactNeighborY="59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6EA9DCC-245A-499F-B00B-8A6EBEF4F535}" type="presOf" srcId="{05058DBF-AF98-4166-9438-51CD57E9CED1}" destId="{CCE1AF38-814F-4102-8F0A-5C645C6C534C}" srcOrd="0" destOrd="1" presId="urn:microsoft.com/office/officeart/2005/8/layout/chevron2"/>
    <dgm:cxn modelId="{BFFE2810-635F-4286-A426-407C8BBEAE78}" srcId="{EBBF8E0C-084E-4616-B5C1-B96AB914C2E5}" destId="{3405401F-52A6-4AE8-BB51-89A7F590AFD4}" srcOrd="0" destOrd="0" parTransId="{4D51CAF5-CB4B-495F-B415-DEE6EF65A66D}" sibTransId="{87586850-BECD-4E97-971C-51DC340D4B3B}"/>
    <dgm:cxn modelId="{F9FBE11E-E50A-465C-9685-1D9298C7C44A}" srcId="{EBBF8E0C-084E-4616-B5C1-B96AB914C2E5}" destId="{05058DBF-AF98-4166-9438-51CD57E9CED1}" srcOrd="1" destOrd="0" parTransId="{67B91A0E-07DC-4E6A-96E4-22FAB543869D}" sibTransId="{25D1F006-6786-4E46-9B82-F5857EA83C30}"/>
    <dgm:cxn modelId="{52A4FA67-8FB1-410A-8418-A004944F0675}" type="presOf" srcId="{3405401F-52A6-4AE8-BB51-89A7F590AFD4}" destId="{CCE1AF38-814F-4102-8F0A-5C645C6C534C}" srcOrd="0" destOrd="0" presId="urn:microsoft.com/office/officeart/2005/8/layout/chevron2"/>
    <dgm:cxn modelId="{72FA2513-EEA7-4E8B-BED0-73D5C863FF69}" type="presOf" srcId="{EBBF8E0C-084E-4616-B5C1-B96AB914C2E5}" destId="{CEBA4F62-03D6-4945-940C-28552C562E01}" srcOrd="0" destOrd="0" presId="urn:microsoft.com/office/officeart/2005/8/layout/chevron2"/>
    <dgm:cxn modelId="{1F5FC028-6A77-4F85-828D-1952C7F6CAEB}" type="presOf" srcId="{233701FB-2705-456A-9078-8C2322F613F1}" destId="{1E3DCBEA-201E-40F2-9D07-5FF8C555355B}" srcOrd="0" destOrd="0" presId="urn:microsoft.com/office/officeart/2005/8/layout/chevron2"/>
    <dgm:cxn modelId="{61CFF325-544C-46C8-81B9-8029E03C9DF4}" srcId="{233701FB-2705-456A-9078-8C2322F613F1}" destId="{EBBF8E0C-084E-4616-B5C1-B96AB914C2E5}" srcOrd="0" destOrd="0" parTransId="{2D7818A4-707D-426C-9A82-B5B184311201}" sibTransId="{F15787C8-E5F4-4275-963B-EB528FCCC380}"/>
    <dgm:cxn modelId="{DF108FB2-5CA7-4212-8816-AB2D986A0EFE}" type="presParOf" srcId="{1E3DCBEA-201E-40F2-9D07-5FF8C555355B}" destId="{BA3EB928-B3E3-4012-8D64-79DE64134532}" srcOrd="0" destOrd="0" presId="urn:microsoft.com/office/officeart/2005/8/layout/chevron2"/>
    <dgm:cxn modelId="{2EC49739-E087-4297-A9AF-C0F033BC2ADC}" type="presParOf" srcId="{BA3EB928-B3E3-4012-8D64-79DE64134532}" destId="{CEBA4F62-03D6-4945-940C-28552C562E01}" srcOrd="0" destOrd="0" presId="urn:microsoft.com/office/officeart/2005/8/layout/chevron2"/>
    <dgm:cxn modelId="{3EDCB847-414B-4094-85F9-7EB2612F8030}" type="presParOf" srcId="{BA3EB928-B3E3-4012-8D64-79DE64134532}" destId="{CCE1AF38-814F-4102-8F0A-5C645C6C53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A4F62-03D6-4945-940C-28552C562E01}">
      <dsp:nvSpPr>
        <dsp:cNvPr id="0" name=""/>
        <dsp:cNvSpPr/>
      </dsp:nvSpPr>
      <dsp:spPr>
        <a:xfrm rot="5400000">
          <a:off x="-1805650" y="2013798"/>
          <a:ext cx="3953530" cy="34222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400" kern="1200" dirty="0"/>
        </a:p>
      </dsp:txBody>
      <dsp:txXfrm rot="-5400000">
        <a:off x="0" y="379263"/>
        <a:ext cx="342229" cy="3611301"/>
      </dsp:txXfrm>
    </dsp:sp>
    <dsp:sp modelId="{CCE1AF38-814F-4102-8F0A-5C645C6C534C}">
      <dsp:nvSpPr>
        <dsp:cNvPr id="0" name=""/>
        <dsp:cNvSpPr/>
      </dsp:nvSpPr>
      <dsp:spPr>
        <a:xfrm rot="5400000">
          <a:off x="2505037" y="-1821234"/>
          <a:ext cx="3914637" cy="79455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400" kern="1200" dirty="0" smtClean="0">
              <a:latin typeface="Adobe Gothic Std B"/>
              <a:ea typeface="Adobe Gothic Std B"/>
            </a:rPr>
            <a:t>Sumatera Selatan </a:t>
          </a:r>
          <a:r>
            <a:rPr lang="en-ID" sz="2400" kern="1200" dirty="0" err="1" smtClean="0">
              <a:latin typeface="Adobe Gothic Std B"/>
              <a:ea typeface="Adobe Gothic Std B"/>
            </a:rPr>
            <a:t>khususnya</a:t>
          </a:r>
          <a:r>
            <a:rPr lang="en-ID" sz="2400" kern="1200" dirty="0" smtClean="0">
              <a:latin typeface="Adobe Gothic Std B"/>
              <a:ea typeface="Adobe Gothic Std B"/>
            </a:rPr>
            <a:t> Kota Palembang yang </a:t>
          </a:r>
          <a:r>
            <a:rPr lang="en-ID" sz="2400" kern="1200" dirty="0" err="1" smtClean="0">
              <a:latin typeface="Adobe Gothic Std B"/>
              <a:ea typeface="Adobe Gothic Std B"/>
            </a:rPr>
            <a:t>dikelilingi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oleh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laut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dan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sungai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mengakibatkan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salah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satu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usaha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mikronya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adalah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pembuatan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ikan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asin</a:t>
          </a:r>
          <a:r>
            <a:rPr lang="en-ID" sz="2400" kern="1200" dirty="0" smtClean="0">
              <a:latin typeface="Adobe Gothic Std B"/>
              <a:ea typeface="Adobe Gothic Std B"/>
            </a:rPr>
            <a:t>, </a:t>
          </a:r>
          <a:r>
            <a:rPr lang="en-ID" sz="2400" kern="1200" dirty="0" err="1" smtClean="0">
              <a:latin typeface="Adobe Gothic Std B"/>
              <a:ea typeface="Adobe Gothic Std B"/>
            </a:rPr>
            <a:t>dimana</a:t>
          </a:r>
          <a:r>
            <a:rPr lang="en-ID" sz="2400" kern="1200" dirty="0" smtClean="0">
              <a:latin typeface="Adobe Gothic Std B"/>
              <a:ea typeface="Adobe Gothic Std B"/>
            </a:rPr>
            <a:t> s</a:t>
          </a:r>
          <a:r>
            <a:rPr lang="en-US" sz="2400" kern="1200" dirty="0" err="1" smtClean="0">
              <a:latin typeface="Adobe Gothic Std B"/>
              <a:ea typeface="Adobe Gothic Std B"/>
            </a:rPr>
            <a:t>elama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ini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pengeringan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ikan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dilakukan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dengan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cara</a:t>
          </a:r>
          <a:r>
            <a:rPr lang="en-ID" sz="2400" kern="1200" dirty="0" smtClean="0">
              <a:latin typeface="Adobe Gothic Std B"/>
              <a:ea typeface="Adobe Gothic Std B"/>
            </a:rPr>
            <a:t> m</a:t>
          </a:r>
          <a:r>
            <a:rPr lang="en-US" sz="2400" kern="1200" dirty="0" err="1" smtClean="0">
              <a:latin typeface="Adobe Gothic Std B"/>
              <a:ea typeface="Adobe Gothic Std B"/>
            </a:rPr>
            <a:t>enjemur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i</a:t>
          </a:r>
          <a:r>
            <a:rPr lang="en-US" sz="2400" kern="1200" dirty="0" err="1" smtClean="0">
              <a:latin typeface="Adobe Gothic Std B"/>
              <a:ea typeface="Adobe Gothic Std B"/>
            </a:rPr>
            <a:t>kan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langsung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dibawah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sinar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matahari</a:t>
          </a:r>
          <a:r>
            <a:rPr lang="en-US" sz="2400" kern="1200" dirty="0" smtClean="0">
              <a:latin typeface="Adobe Gothic Std B"/>
              <a:ea typeface="Adobe Gothic Std B"/>
            </a:rPr>
            <a:t>.</a:t>
          </a:r>
          <a:endParaRPr lang="id-ID" sz="2400" kern="1200" dirty="0">
            <a:latin typeface="Adobe Gothic Std B"/>
            <a:ea typeface="Adobe Gothic Std B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400" kern="1200" dirty="0" err="1" smtClean="0">
              <a:latin typeface="Adobe Gothic Std B"/>
              <a:ea typeface="Adobe Gothic Std B"/>
            </a:rPr>
            <a:t>Penjemuran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dengan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cara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ini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seringkali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menjadi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kendala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jika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panas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sinar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matahari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tidak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sesuai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dengan</a:t>
          </a:r>
          <a:r>
            <a:rPr lang="en-ID" sz="2400" kern="1200" dirty="0" smtClean="0">
              <a:latin typeface="Adobe Gothic Std B"/>
              <a:ea typeface="Adobe Gothic Std B"/>
            </a:rPr>
            <a:t> yang </a:t>
          </a:r>
          <a:r>
            <a:rPr lang="en-ID" sz="2400" kern="1200" dirty="0" err="1" smtClean="0">
              <a:latin typeface="Adobe Gothic Std B"/>
              <a:ea typeface="Adobe Gothic Std B"/>
            </a:rPr>
            <a:t>dibutuhkan</a:t>
          </a:r>
          <a:r>
            <a:rPr lang="en-ID" sz="2400" kern="1200" dirty="0" smtClean="0">
              <a:latin typeface="Adobe Gothic Std B"/>
              <a:ea typeface="Adobe Gothic Std B"/>
            </a:rPr>
            <a:t> (</a:t>
          </a:r>
          <a:r>
            <a:rPr lang="en-ID" sz="2400" kern="1200" dirty="0" err="1" smtClean="0">
              <a:latin typeface="Adobe Gothic Std B"/>
              <a:ea typeface="Adobe Gothic Std B"/>
            </a:rPr>
            <a:t>cuca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mendung</a:t>
          </a:r>
          <a:r>
            <a:rPr lang="en-ID" sz="2400" kern="1200" dirty="0" smtClean="0">
              <a:latin typeface="Adobe Gothic Std B"/>
              <a:ea typeface="Adobe Gothic Std B"/>
            </a:rPr>
            <a:t>) </a:t>
          </a:r>
          <a:r>
            <a:rPr lang="en-ID" sz="2400" kern="1200" dirty="0" err="1" smtClean="0">
              <a:latin typeface="Adobe Gothic Std B"/>
              <a:ea typeface="Adobe Gothic Std B"/>
            </a:rPr>
            <a:t>bahkan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jika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tiba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tiba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turun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hujan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terkadang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tidak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cukup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waktu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untuk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mengambil</a:t>
          </a:r>
          <a:r>
            <a:rPr lang="en-US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err="1" smtClean="0">
              <a:latin typeface="Adobe Gothic Std B"/>
              <a:ea typeface="Adobe Gothic Std B"/>
            </a:rPr>
            <a:t>ikan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ID" sz="2400" kern="1200" dirty="0" err="1" smtClean="0">
              <a:latin typeface="Adobe Gothic Std B"/>
              <a:ea typeface="Adobe Gothic Std B"/>
            </a:rPr>
            <a:t>ikan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smtClean="0">
              <a:latin typeface="Adobe Gothic Std B"/>
              <a:ea typeface="Adobe Gothic Std B"/>
            </a:rPr>
            <a:t>yang </a:t>
          </a:r>
          <a:r>
            <a:rPr lang="en-ID" sz="2400" kern="1200" dirty="0" err="1" smtClean="0">
              <a:latin typeface="Adobe Gothic Std B"/>
              <a:ea typeface="Adobe Gothic Std B"/>
            </a:rPr>
            <a:t>sedang</a:t>
          </a:r>
          <a:r>
            <a:rPr lang="en-ID" sz="2400" kern="1200" dirty="0" smtClean="0">
              <a:latin typeface="Adobe Gothic Std B"/>
              <a:ea typeface="Adobe Gothic Std B"/>
            </a:rPr>
            <a:t> </a:t>
          </a:r>
          <a:r>
            <a:rPr lang="en-US" sz="2400" kern="1200" dirty="0" smtClean="0">
              <a:latin typeface="Adobe Gothic Std B"/>
              <a:ea typeface="Adobe Gothic Std B"/>
            </a:rPr>
            <a:t>di</a:t>
          </a:r>
          <a:r>
            <a:rPr lang="en-ID" sz="2400" kern="1200" dirty="0" err="1" smtClean="0">
              <a:latin typeface="Adobe Gothic Std B"/>
              <a:ea typeface="Adobe Gothic Std B"/>
            </a:rPr>
            <a:t>jem</a:t>
          </a:r>
          <a:r>
            <a:rPr lang="en-US" sz="2400" kern="1200" dirty="0" err="1" smtClean="0">
              <a:latin typeface="Adobe Gothic Std B"/>
              <a:ea typeface="Adobe Gothic Std B"/>
            </a:rPr>
            <a:t>ur</a:t>
          </a:r>
          <a:endParaRPr lang="id-ID" sz="2400" kern="1200" dirty="0">
            <a:latin typeface="Adobe Gothic Std B"/>
            <a:ea typeface="Adobe Gothic Std B"/>
          </a:endParaRPr>
        </a:p>
      </dsp:txBody>
      <dsp:txXfrm rot="-5400000">
        <a:off x="489563" y="385337"/>
        <a:ext cx="7754489" cy="3532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4FAC-AF35-4059-8BC7-4B73C02215EC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17CFE-CC2A-46FA-AEF4-89310169D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6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17CFE-CC2A-46FA-AEF4-89310169DA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17CFE-CC2A-46FA-AEF4-89310169DA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6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17CFE-CC2A-46FA-AEF4-89310169DA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3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17CFE-CC2A-46FA-AEF4-89310169DA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17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85FDB3-B55D-4F08-BF9C-AEC1B0DDF239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756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078" y="4953000"/>
            <a:ext cx="9910079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87618" y="6407944"/>
            <a:ext cx="2080260" cy="365760"/>
          </a:xfrm>
        </p:spPr>
        <p:txBody>
          <a:bodyPr/>
          <a:lstStyle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45079" y="6407945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76139" y="5001994"/>
            <a:ext cx="41188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8024" y="5785023"/>
            <a:ext cx="41188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76139" y="5001994"/>
            <a:ext cx="41188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8024" y="5785023"/>
            <a:ext cx="41188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481329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287618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4099D5-BB62-45CF-A9AF-E9E784944638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745079" y="6407945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67878" y="6407945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B9415A-FC0E-4132-A40C-3FA17B1CD7A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2.jpeg"/><Relationship Id="rId7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hyperlink" Target="http://www.theinnergarden.co.uk/product/hylite-tubular-greenhouse-heater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vativeelectronics.com/index.php?pg=ie_pdet&amp;idp=40&amp;ielang=en" TargetMode="External"/><Relationship Id="rId2" Type="http://schemas.openxmlformats.org/officeDocument/2006/relationships/hyperlink" Target="http://www.seeedstudio.com/wiki/Electronic_Brick_%E2%80%93_Water_Sensor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kitronik.co.uk/blog/how-an-ldr-light-dependent-resistor-works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slide" Target="slide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7143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accent5"/>
                </a:solidFill>
                <a:latin typeface="Algerian" pitchFamily="82" charset="0"/>
              </a:rPr>
              <a:t>ASALAMUALAIKUM  </a:t>
            </a:r>
            <a:r>
              <a:rPr lang="en-US" sz="3600" dirty="0" err="1" smtClean="0">
                <a:solidFill>
                  <a:schemeClr val="accent5"/>
                </a:solidFill>
                <a:latin typeface="Algerian" pitchFamily="82" charset="0"/>
              </a:rPr>
              <a:t>Wr</a:t>
            </a:r>
            <a:r>
              <a:rPr lang="en-US" sz="3600" dirty="0" smtClean="0">
                <a:solidFill>
                  <a:schemeClr val="accent5"/>
                </a:solidFill>
                <a:latin typeface="Algerian" pitchFamily="82" charset="0"/>
              </a:rPr>
              <a:t>. </a:t>
            </a:r>
            <a:r>
              <a:rPr lang="en-US" sz="3600" dirty="0" err="1" smtClean="0">
                <a:solidFill>
                  <a:schemeClr val="accent5"/>
                </a:solidFill>
                <a:latin typeface="Algerian" pitchFamily="82" charset="0"/>
              </a:rPr>
              <a:t>Wb</a:t>
            </a:r>
            <a:endParaRPr lang="id-ID" sz="3600" dirty="0">
              <a:ln w="12700">
                <a:noFill/>
                <a:prstDash val="solid"/>
              </a:ln>
              <a:solidFill>
                <a:schemeClr val="bg1"/>
              </a:solidFill>
              <a:effectLst/>
              <a:latin typeface="Andalus" pitchFamily="18" charset="-78"/>
              <a:ea typeface="Adobe Gothic Std B" pitchFamily="34" charset="-12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906000" cy="435771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3600" dirty="0" err="1">
                <a:latin typeface="Berlin Sans FB" panose="020E0602020502020306" pitchFamily="34" charset="0"/>
              </a:rPr>
              <a:t>Rancang</a:t>
            </a:r>
            <a:r>
              <a:rPr lang="en-US" sz="3600" dirty="0">
                <a:latin typeface="Berlin Sans FB" panose="020E0602020502020306" pitchFamily="34" charset="0"/>
              </a:rPr>
              <a:t> </a:t>
            </a:r>
            <a:r>
              <a:rPr lang="en-US" sz="3600" dirty="0" err="1">
                <a:latin typeface="Berlin Sans FB" panose="020E0602020502020306" pitchFamily="34" charset="0"/>
              </a:rPr>
              <a:t>Bangun</a:t>
            </a:r>
            <a:r>
              <a:rPr lang="en-US" sz="3600" dirty="0">
                <a:latin typeface="Berlin Sans FB" panose="020E0602020502020306" pitchFamily="34" charset="0"/>
              </a:rPr>
              <a:t> </a:t>
            </a:r>
            <a:r>
              <a:rPr lang="en-US" sz="3600" dirty="0" err="1">
                <a:latin typeface="Berlin Sans FB" panose="020E0602020502020306" pitchFamily="34" charset="0"/>
              </a:rPr>
              <a:t>Alat</a:t>
            </a:r>
            <a:r>
              <a:rPr lang="en-US" sz="3600" dirty="0">
                <a:latin typeface="Berlin Sans FB" panose="020E0602020502020306" pitchFamily="34" charset="0"/>
              </a:rPr>
              <a:t> </a:t>
            </a:r>
            <a:r>
              <a:rPr lang="en-US" sz="3600" dirty="0" err="1">
                <a:latin typeface="Berlin Sans FB" panose="020E0602020502020306" pitchFamily="34" charset="0"/>
              </a:rPr>
              <a:t>Penjemur</a:t>
            </a:r>
            <a:r>
              <a:rPr lang="en-US" sz="3600" dirty="0">
                <a:latin typeface="Berlin Sans FB" panose="020E0602020502020306" pitchFamily="34" charset="0"/>
              </a:rPr>
              <a:t> </a:t>
            </a:r>
            <a:r>
              <a:rPr lang="en-US" sz="3600" dirty="0" err="1">
                <a:latin typeface="Berlin Sans FB" panose="020E0602020502020306" pitchFamily="34" charset="0"/>
              </a:rPr>
              <a:t>Ikan</a:t>
            </a:r>
            <a:r>
              <a:rPr lang="en-US" sz="3600" dirty="0">
                <a:latin typeface="Berlin Sans FB" panose="020E0602020502020306" pitchFamily="34" charset="0"/>
              </a:rPr>
              <a:t> </a:t>
            </a:r>
            <a:r>
              <a:rPr lang="en-US" sz="3600" dirty="0" err="1">
                <a:latin typeface="Berlin Sans FB" panose="020E0602020502020306" pitchFamily="34" charset="0"/>
              </a:rPr>
              <a:t>Asin</a:t>
            </a:r>
            <a:endParaRPr lang="en-US" sz="3600" dirty="0">
              <a:latin typeface="Berlin Sans FB" panose="020E0602020502020306" pitchFamily="34" charset="0"/>
            </a:endParaRPr>
          </a:p>
          <a:p>
            <a:r>
              <a:rPr lang="en-US" sz="3600" dirty="0" err="1">
                <a:latin typeface="Berlin Sans FB" panose="020E0602020502020306" pitchFamily="34" charset="0"/>
              </a:rPr>
              <a:t>Berbasis</a:t>
            </a:r>
            <a:r>
              <a:rPr lang="id-ID" sz="3600" dirty="0">
                <a:latin typeface="Berlin Sans FB" panose="020E0602020502020306" pitchFamily="34" charset="0"/>
              </a:rPr>
              <a:t> </a:t>
            </a:r>
            <a:r>
              <a:rPr lang="id-ID" sz="3600" dirty="0" smtClean="0">
                <a:latin typeface="Berlin Sans FB" panose="020E0602020502020306" pitchFamily="34" charset="0"/>
              </a:rPr>
              <a:t>Mikokontroller</a:t>
            </a:r>
            <a:endParaRPr lang="en-US" sz="36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id-ID" sz="3600" dirty="0" smtClean="0">
                <a:solidFill>
                  <a:schemeClr val="tx1"/>
                </a:solidFill>
              </a:rPr>
              <a:t>Nina Paramytha IS</a:t>
            </a:r>
            <a:r>
              <a:rPr lang="id-ID" sz="3600" baseline="30000" dirty="0" smtClean="0">
                <a:solidFill>
                  <a:schemeClr val="tx1"/>
                </a:solidFill>
              </a:rPr>
              <a:t>1</a:t>
            </a:r>
            <a:endParaRPr lang="en-GB" sz="3600" baseline="30000" dirty="0" smtClean="0">
              <a:solidFill>
                <a:schemeClr val="tx1"/>
              </a:solidFill>
            </a:endParaRPr>
          </a:p>
          <a:p>
            <a:r>
              <a:rPr lang="id-ID" sz="3600" dirty="0" smtClean="0">
                <a:solidFill>
                  <a:schemeClr val="tx1"/>
                </a:solidFill>
              </a:rPr>
              <a:t>Ali Kasim</a:t>
            </a:r>
            <a:r>
              <a:rPr lang="id-ID" sz="3600" baseline="30000" dirty="0" smtClean="0">
                <a:solidFill>
                  <a:schemeClr val="tx1"/>
                </a:solidFill>
              </a:rPr>
              <a:t>2</a:t>
            </a:r>
            <a:endParaRPr lang="id-ID" sz="36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id-ID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86388"/>
            <a:ext cx="9906000" cy="1571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Program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id-ID" sz="2000" dirty="0" smtClean="0"/>
              <a:t>Teknik Elektro</a:t>
            </a:r>
            <a:r>
              <a:rPr lang="en-US" sz="2000" dirty="0" smtClean="0"/>
              <a:t> -  </a:t>
            </a:r>
            <a:r>
              <a:rPr lang="en-US" sz="2000" dirty="0" err="1" smtClean="0"/>
              <a:t>Fakultas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</a:p>
          <a:p>
            <a:pPr algn="r"/>
            <a:r>
              <a:rPr lang="en-AU" sz="2000" dirty="0" smtClean="0"/>
              <a:t>Jl. </a:t>
            </a:r>
            <a:r>
              <a:rPr lang="en-AU" sz="2000" dirty="0" err="1" smtClean="0"/>
              <a:t>Jend</a:t>
            </a:r>
            <a:r>
              <a:rPr lang="en-AU" sz="2000" dirty="0" smtClean="0"/>
              <a:t>. Ahmad </a:t>
            </a:r>
            <a:r>
              <a:rPr lang="en-AU" sz="2000" dirty="0" err="1" smtClean="0"/>
              <a:t>Yani</a:t>
            </a:r>
            <a:r>
              <a:rPr lang="en-AU" sz="2000" dirty="0" smtClean="0"/>
              <a:t> No.12, </a:t>
            </a:r>
          </a:p>
          <a:p>
            <a:pPr algn="r"/>
            <a:r>
              <a:rPr lang="en-AU" sz="2000" dirty="0" smtClean="0"/>
              <a:t>Palembang – Sumatera Selatan</a:t>
            </a:r>
          </a:p>
          <a:p>
            <a:pPr algn="r"/>
            <a:endParaRPr lang="en-AU" sz="2000" dirty="0" smtClean="0"/>
          </a:p>
          <a:p>
            <a:pPr algn="r"/>
            <a:r>
              <a:rPr lang="en-AU" sz="2000" dirty="0" smtClean="0"/>
              <a:t> </a:t>
            </a:r>
            <a:r>
              <a:rPr lang="id-ID" sz="2000" dirty="0" smtClean="0"/>
              <a:t>Indonesia</a:t>
            </a:r>
            <a:endParaRPr lang="en-US" sz="2000" dirty="0"/>
          </a:p>
        </p:txBody>
      </p:sp>
      <p:pic>
        <p:nvPicPr>
          <p:cNvPr id="5" name="Picture 4" descr="LogoUBDBar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921" y="5500703"/>
            <a:ext cx="3018256" cy="1071570"/>
          </a:xfrm>
          <a:prstGeom prst="rect">
            <a:avLst/>
          </a:prstGeom>
          <a:noFill/>
          <a:ln w="349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  <p:sp>
        <p:nvSpPr>
          <p:cNvPr id="12" name="Oval 11">
            <a:hlinkClick r:id="rId4" action="ppaction://hlinksldjump"/>
          </p:cNvPr>
          <p:cNvSpPr/>
          <p:nvPr/>
        </p:nvSpPr>
        <p:spPr>
          <a:xfrm>
            <a:off x="166654" y="2214554"/>
            <a:ext cx="3637386" cy="71438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Pendahuluan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val 14">
            <a:hlinkClick r:id="rId5" action="ppaction://hlinksldjump"/>
          </p:cNvPr>
          <p:cNvSpPr/>
          <p:nvPr/>
        </p:nvSpPr>
        <p:spPr>
          <a:xfrm>
            <a:off x="166654" y="3143248"/>
            <a:ext cx="3857652" cy="85725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Metode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 </a:t>
            </a:r>
            <a:r>
              <a:rPr lang="en-US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Penelitian</a:t>
            </a:r>
            <a:endParaRPr lang="en-US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>
            <a:hlinkClick r:id="rId6" action="ppaction://hlinksldjump"/>
          </p:cNvPr>
          <p:cNvSpPr/>
          <p:nvPr/>
        </p:nvSpPr>
        <p:spPr>
          <a:xfrm>
            <a:off x="309530" y="4214818"/>
            <a:ext cx="3518322" cy="92869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Hasil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 &amp;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Analisa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val 16">
            <a:hlinkClick r:id="rId7" action="ppaction://hlinksldjump"/>
          </p:cNvPr>
          <p:cNvSpPr/>
          <p:nvPr/>
        </p:nvSpPr>
        <p:spPr>
          <a:xfrm>
            <a:off x="4238620" y="3571876"/>
            <a:ext cx="3143272" cy="71438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7" action="ppaction://hlinksldjump"/>
              </a:rPr>
              <a:t>Kesimpulan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val 18">
            <a:hlinkClick r:id="rId8" action="ppaction://hlinksldjump"/>
          </p:cNvPr>
          <p:cNvSpPr/>
          <p:nvPr/>
        </p:nvSpPr>
        <p:spPr>
          <a:xfrm>
            <a:off x="4452934" y="4500570"/>
            <a:ext cx="2857520" cy="642942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8" action="ppaction://hlinksldjump"/>
              </a:rPr>
              <a:t>Referensi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Oval 10">
            <a:hlinkClick r:id="rId9" action="ppaction://hlinksldjump"/>
          </p:cNvPr>
          <p:cNvSpPr/>
          <p:nvPr/>
        </p:nvSpPr>
        <p:spPr>
          <a:xfrm>
            <a:off x="7381892" y="4071942"/>
            <a:ext cx="2357454" cy="71438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Finish</a:t>
            </a:r>
            <a:endParaRPr lang="en-US" sz="28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38092" y="500042"/>
            <a:ext cx="957238" cy="6357958"/>
          </a:xfrm>
          <a:prstGeom prst="rect">
            <a:avLst/>
          </a:prstGeom>
        </p:spPr>
        <p:txBody>
          <a:bodyPr vert="wordArtVer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Gambar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Alat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7739082" y="5857892"/>
            <a:ext cx="1571636" cy="78581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  <a:hlinkClick r:id="rId2" action="ppaction://hlinksldjump"/>
              </a:rPr>
              <a:t>Back</a:t>
            </a:r>
            <a:endParaRPr lang="en-US" sz="2400" b="1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13" name="imagerId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22" y="642918"/>
            <a:ext cx="2786082" cy="2714644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024042" y="6072206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Pemasangan</a:t>
            </a:r>
            <a:r>
              <a:rPr lang="en-US" dirty="0"/>
              <a:t> Motor Servo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24570" y="3357562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Pemasangan</a:t>
            </a:r>
            <a:r>
              <a:rPr lang="en-US" sz="2000" dirty="0" smtClean="0"/>
              <a:t> Sensor  </a:t>
            </a:r>
          </a:p>
          <a:p>
            <a:pPr algn="ctr"/>
            <a:r>
              <a:rPr lang="en-US" sz="2000" dirty="0" smtClean="0"/>
              <a:t>a) Water brick    b) LDR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024042" y="3857628"/>
            <a:ext cx="2300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Prototype </a:t>
            </a:r>
            <a:r>
              <a:rPr lang="en-US" sz="2400" dirty="0" err="1" smtClean="0"/>
              <a:t>Alat</a:t>
            </a:r>
            <a:endParaRPr lang="en-US" sz="2400" dirty="0"/>
          </a:p>
        </p:txBody>
      </p:sp>
      <p:pic>
        <p:nvPicPr>
          <p:cNvPr id="18" name="Picture 17" descr="IMG_20180730_1534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6"/>
          <a:stretch>
            <a:fillRect/>
          </a:stretch>
        </p:blipFill>
        <p:spPr bwMode="auto">
          <a:xfrm>
            <a:off x="1870758" y="653776"/>
            <a:ext cx="3510870" cy="299124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60" y="4388017"/>
            <a:ext cx="1919946" cy="134278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IMG_20180730_15330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2"/>
          <a:stretch>
            <a:fillRect/>
          </a:stretch>
        </p:blipFill>
        <p:spPr bwMode="auto">
          <a:xfrm>
            <a:off x="5553868" y="4279764"/>
            <a:ext cx="2185214" cy="1494816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3976" y="285728"/>
            <a:ext cx="7000924" cy="50006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solidFill>
                  <a:schemeClr val="tx2"/>
                </a:solidFill>
              </a:rPr>
              <a:t>Hasil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</a:rPr>
              <a:t>Pengukuran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</a:rPr>
              <a:t>dan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</a:rPr>
              <a:t>Perhitungan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8263" cy="122238"/>
          </a:xfrm>
          <a:prstGeom prst="rect">
            <a:avLst/>
          </a:prstGeom>
          <a:noFill/>
        </p:spPr>
      </p:pic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2238" cy="122238"/>
          </a:xfrm>
          <a:prstGeom prst="rect">
            <a:avLst/>
          </a:prstGeom>
          <a:noFill/>
        </p:spPr>
      </p:pic>
      <p:sp>
        <p:nvSpPr>
          <p:cNvPr id="7" name="Left Arrow 6">
            <a:hlinkClick r:id="rId4" action="ppaction://hlinksldjump"/>
          </p:cNvPr>
          <p:cNvSpPr/>
          <p:nvPr/>
        </p:nvSpPr>
        <p:spPr>
          <a:xfrm>
            <a:off x="8024834" y="6072182"/>
            <a:ext cx="1357322" cy="78581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Back</a:t>
            </a:r>
            <a:endParaRPr lang="id-ID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44899"/>
              </p:ext>
            </p:extLst>
          </p:nvPr>
        </p:nvGraphicFramePr>
        <p:xfrm>
          <a:off x="1208584" y="908725"/>
          <a:ext cx="7992889" cy="5291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978"/>
                <a:gridCol w="1283516"/>
                <a:gridCol w="1475087"/>
                <a:gridCol w="1025943"/>
                <a:gridCol w="1025943"/>
                <a:gridCol w="1160211"/>
                <a:gridCol w="1160211"/>
              </a:tblGrid>
              <a:tr h="488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id-ID" sz="1600" dirty="0">
                          <a:effectLst/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Titik Pengukuran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indent="317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d-ID" sz="1600">
                          <a:effectLst/>
                        </a:rPr>
                        <a:t>Pengukuran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317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d-ID" sz="1600">
                          <a:effectLst/>
                        </a:rPr>
                        <a:t>Perhitungan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317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d-ID" sz="1600">
                          <a:effectLst/>
                        </a:rPr>
                        <a:t>Datasheet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3175"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d-ID" sz="1600">
                          <a:effectLst/>
                        </a:rPr>
                        <a:t>% Kesalahan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TP1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P2 </a:t>
                      </a:r>
                      <a:r>
                        <a:rPr lang="id-ID" sz="1600">
                          <a:effectLst/>
                        </a:rPr>
                        <a:t>(V</a:t>
                      </a:r>
                      <a:r>
                        <a:rPr lang="id-ID" sz="1600" baseline="-25000">
                          <a:effectLst/>
                        </a:rPr>
                        <a:t>DC</a:t>
                      </a:r>
                      <a:r>
                        <a:rPr lang="id-ID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8,84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9,325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5.49 %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 </a:t>
                      </a:r>
                      <a:r>
                        <a:rPr lang="id-ID" sz="1600" dirty="0">
                          <a:effectLst/>
                        </a:rPr>
                        <a:t>(V</a:t>
                      </a:r>
                      <a:r>
                        <a:rPr lang="id-ID" sz="1600" baseline="-25000" dirty="0">
                          <a:effectLst/>
                        </a:rPr>
                        <a:t>DC</a:t>
                      </a:r>
                      <a:r>
                        <a:rPr lang="id-ID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5,02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5,35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6.66 %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TP</a:t>
                      </a:r>
                      <a:r>
                        <a:rPr lang="id-ID" sz="1600" dirty="0">
                          <a:effectLst/>
                        </a:rPr>
                        <a:t>2 </a:t>
                      </a:r>
                      <a:r>
                        <a:rPr lang="en-US" sz="1600" dirty="0">
                          <a:effectLst/>
                        </a:rPr>
                        <a:t>(V</a:t>
                      </a:r>
                      <a:r>
                        <a:rPr lang="en-US" sz="1600" baseline="-25000" dirty="0">
                          <a:effectLst/>
                        </a:rPr>
                        <a:t>DC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Aktif</a:t>
                      </a:r>
                      <a:r>
                        <a:rPr lang="en-US" sz="1600" dirty="0">
                          <a:effectLst/>
                        </a:rPr>
                        <a:t> / </a:t>
                      </a:r>
                      <a:r>
                        <a:rPr lang="id-ID" sz="1600" dirty="0">
                          <a:effectLst/>
                        </a:rPr>
                        <a:t>terang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5,10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Pasif</a:t>
                      </a:r>
                      <a:r>
                        <a:rPr lang="en-US" sz="1600" dirty="0">
                          <a:effectLst/>
                        </a:rPr>
                        <a:t> / </a:t>
                      </a:r>
                      <a:r>
                        <a:rPr lang="id-ID" sz="1600" dirty="0">
                          <a:effectLst/>
                        </a:rPr>
                        <a:t>gelap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4,92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1,6 %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3.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TP</a:t>
                      </a:r>
                      <a:r>
                        <a:rPr lang="id-ID" sz="1600">
                          <a:effectLst/>
                        </a:rPr>
                        <a:t>3 </a:t>
                      </a:r>
                      <a:r>
                        <a:rPr lang="en-US" sz="1600">
                          <a:effectLst/>
                        </a:rPr>
                        <a:t>(V</a:t>
                      </a:r>
                      <a:r>
                        <a:rPr lang="en-US" sz="1600" baseline="-25000">
                          <a:effectLst/>
                        </a:rPr>
                        <a:t>DC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Pasif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4,92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1,6 %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Aktif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4,9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TP</a:t>
                      </a:r>
                      <a:r>
                        <a:rPr lang="id-ID" sz="1600">
                          <a:effectLst/>
                        </a:rPr>
                        <a:t>4 </a:t>
                      </a:r>
                      <a:r>
                        <a:rPr lang="en-US" sz="1600">
                          <a:effectLst/>
                        </a:rPr>
                        <a:t>(V</a:t>
                      </a:r>
                      <a:r>
                        <a:rPr lang="en-US" sz="1600" baseline="-25000">
                          <a:effectLst/>
                        </a:rPr>
                        <a:t>DC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Pasif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3,75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</a:t>
                      </a:r>
                      <a:r>
                        <a:rPr lang="en-ID" sz="1600">
                          <a:effectLst/>
                        </a:rPr>
                        <a:t>,</a:t>
                      </a:r>
                      <a:r>
                        <a:rPr lang="id-ID" sz="1600">
                          <a:effectLst/>
                        </a:rPr>
                        <a:t>5 %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Aktif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4,80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TP</a:t>
                      </a:r>
                      <a:r>
                        <a:rPr lang="id-ID" sz="1600">
                          <a:effectLst/>
                        </a:rPr>
                        <a:t>5</a:t>
                      </a:r>
                      <a:r>
                        <a:rPr lang="en-US" sz="1600">
                          <a:effectLst/>
                        </a:rPr>
                        <a:t> (V</a:t>
                      </a:r>
                      <a:r>
                        <a:rPr lang="id-ID" sz="1600" baseline="-25000">
                          <a:effectLst/>
                        </a:rPr>
                        <a:t>D</a:t>
                      </a:r>
                      <a:r>
                        <a:rPr lang="en-US" sz="1600" baseline="-25000">
                          <a:effectLst/>
                        </a:rPr>
                        <a:t>C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5,09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1,8 %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TP</a:t>
                      </a:r>
                      <a:r>
                        <a:rPr lang="id-ID" sz="1600">
                          <a:effectLst/>
                        </a:rPr>
                        <a:t>6 </a:t>
                      </a:r>
                      <a:r>
                        <a:rPr lang="en-US" sz="1600">
                          <a:effectLst/>
                        </a:rPr>
                        <a:t>(V</a:t>
                      </a:r>
                      <a:r>
                        <a:rPr lang="en-US" sz="1600" baseline="-25000">
                          <a:effectLst/>
                        </a:rPr>
                        <a:t>DC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Motor 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5,06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1,2 %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Motor 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5,06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1,2 %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Motor 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5,06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1,2 %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59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r>
                        <a:rPr lang="id-ID" sz="1600">
                          <a:effectLst/>
                        </a:rPr>
                        <a:t>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TP7 (V</a:t>
                      </a:r>
                      <a:r>
                        <a:rPr lang="en-US" sz="1600" baseline="-25000">
                          <a:effectLst/>
                        </a:rPr>
                        <a:t>DC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5,08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1,6 %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0968" y="1000108"/>
            <a:ext cx="9215502" cy="5429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>
                <a:latin typeface="Adobe Fan Heiti Std B"/>
              </a:rPr>
              <a:t>Komponen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utama</a:t>
            </a:r>
            <a:r>
              <a:rPr lang="en-US" sz="2400" dirty="0">
                <a:latin typeface="Adobe Fan Heiti Std B"/>
              </a:rPr>
              <a:t> yang </a:t>
            </a:r>
            <a:r>
              <a:rPr lang="en-US" sz="2400" dirty="0" err="1">
                <a:latin typeface="Adobe Fan Heiti Std B"/>
              </a:rPr>
              <a:t>digunakan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adalah</a:t>
            </a:r>
            <a:r>
              <a:rPr lang="en-US" sz="2400" dirty="0">
                <a:latin typeface="Adobe Fan Heiti Std B"/>
              </a:rPr>
              <a:t> sensor </a:t>
            </a:r>
            <a:r>
              <a:rPr lang="en-US" sz="2400" i="1" dirty="0">
                <a:latin typeface="Adobe Fan Heiti Std B"/>
              </a:rPr>
              <a:t>Water brick, </a:t>
            </a:r>
            <a:r>
              <a:rPr lang="en-ID" sz="2400" i="1" dirty="0">
                <a:latin typeface="Adobe Fan Heiti Std B"/>
              </a:rPr>
              <a:t>heater</a:t>
            </a:r>
            <a:r>
              <a:rPr lang="en-ID" sz="2400" dirty="0">
                <a:latin typeface="Adobe Fan Heiti Std B"/>
              </a:rPr>
              <a:t>,</a:t>
            </a:r>
            <a:r>
              <a:rPr lang="en-US" sz="2400" dirty="0">
                <a:latin typeface="Adobe Fan Heiti Std B"/>
              </a:rPr>
              <a:t> LM35, LDR, </a:t>
            </a:r>
            <a:r>
              <a:rPr lang="en-US" sz="2400" dirty="0" err="1">
                <a:latin typeface="Adobe Fan Heiti Std B"/>
              </a:rPr>
              <a:t>mikrokontroler</a:t>
            </a:r>
            <a:r>
              <a:rPr lang="en-US" sz="2400" dirty="0">
                <a:latin typeface="Adobe Fan Heiti Std B"/>
              </a:rPr>
              <a:t> </a:t>
            </a:r>
            <a:r>
              <a:rPr lang="id-ID" sz="2400" dirty="0">
                <a:latin typeface="Adobe Fan Heiti Std B"/>
              </a:rPr>
              <a:t>arduino</a:t>
            </a:r>
            <a:r>
              <a:rPr lang="en-ID" sz="2400" dirty="0">
                <a:latin typeface="Adobe Fan Heiti Std B"/>
              </a:rPr>
              <a:t> </a:t>
            </a:r>
            <a:r>
              <a:rPr lang="en-ID" sz="2400" dirty="0" err="1">
                <a:latin typeface="Adobe Fan Heiti Std B"/>
              </a:rPr>
              <a:t>uno</a:t>
            </a:r>
            <a:r>
              <a:rPr lang="en-ID" sz="2400" dirty="0">
                <a:latin typeface="Adobe Fan Heiti Std B"/>
              </a:rPr>
              <a:t>,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motor servo </a:t>
            </a:r>
            <a:r>
              <a:rPr lang="en-US" sz="2400" dirty="0" err="1">
                <a:latin typeface="Adobe Fan Heiti Std B"/>
              </a:rPr>
              <a:t>bekerja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dengan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baik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karena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tegangan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masing</a:t>
            </a:r>
            <a:r>
              <a:rPr lang="en-US" sz="2400" dirty="0">
                <a:latin typeface="Adobe Fan Heiti Std B"/>
              </a:rPr>
              <a:t> – </a:t>
            </a:r>
            <a:r>
              <a:rPr lang="en-US" sz="2400" dirty="0" err="1">
                <a:latin typeface="Adobe Fan Heiti Std B"/>
              </a:rPr>
              <a:t>masing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komponen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masih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berada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dalam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i="1" dirty="0">
                <a:latin typeface="Adobe Fan Heiti Std B"/>
              </a:rPr>
              <a:t>range datasheet;</a:t>
            </a:r>
            <a:endParaRPr lang="en-US" sz="2400" dirty="0">
              <a:latin typeface="Adobe Fan Heiti Std B"/>
            </a:endParaRPr>
          </a:p>
          <a:p>
            <a:pPr lvl="0"/>
            <a:r>
              <a:rPr lang="en-US" sz="2400" dirty="0" err="1">
                <a:latin typeface="Adobe Fan Heiti Std B"/>
              </a:rPr>
              <a:t>Perhitungan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kesalahan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dari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catu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daya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masih</a:t>
            </a:r>
            <a:r>
              <a:rPr lang="en-US" sz="2400" dirty="0">
                <a:latin typeface="Adobe Fan Heiti Std B"/>
              </a:rPr>
              <a:t> di </a:t>
            </a:r>
            <a:r>
              <a:rPr lang="en-US" sz="2400" dirty="0" err="1">
                <a:latin typeface="Adobe Fan Heiti Std B"/>
              </a:rPr>
              <a:t>bawah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i="1" dirty="0">
                <a:latin typeface="Adobe Fan Heiti Std B"/>
              </a:rPr>
              <a:t>range data sheet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sebesar</a:t>
            </a:r>
            <a:r>
              <a:rPr lang="en-US" sz="2400" dirty="0">
                <a:latin typeface="Adobe Fan Heiti Std B"/>
              </a:rPr>
              <a:t> 10%, </a:t>
            </a:r>
            <a:r>
              <a:rPr lang="en-US" sz="2400" dirty="0" err="1">
                <a:latin typeface="Adobe Fan Heiti Std B"/>
              </a:rPr>
              <a:t>yaitu</a:t>
            </a:r>
            <a:r>
              <a:rPr lang="en-US" sz="2400" dirty="0">
                <a:latin typeface="Adobe Fan Heiti Std B"/>
              </a:rPr>
              <a:t> 6,66 %; </a:t>
            </a:r>
          </a:p>
          <a:p>
            <a:pPr lvl="0"/>
            <a:r>
              <a:rPr lang="en-US" sz="2400" dirty="0" err="1">
                <a:latin typeface="Adobe Fan Heiti Std B"/>
              </a:rPr>
              <a:t>Tegangan</a:t>
            </a:r>
            <a:r>
              <a:rPr lang="en-US" sz="2400" dirty="0">
                <a:latin typeface="Adobe Fan Heiti Std B"/>
              </a:rPr>
              <a:t> motor rata – rata </a:t>
            </a:r>
            <a:r>
              <a:rPr lang="en-US" sz="2400" dirty="0" err="1">
                <a:latin typeface="Adobe Fan Heiti Std B"/>
              </a:rPr>
              <a:t>adalah</a:t>
            </a:r>
            <a:r>
              <a:rPr lang="en-US" sz="2400" dirty="0">
                <a:latin typeface="Adobe Fan Heiti Std B"/>
              </a:rPr>
              <a:t> 5,06 V</a:t>
            </a:r>
            <a:r>
              <a:rPr lang="en-US" sz="2400" baseline="-25000" dirty="0">
                <a:latin typeface="Adobe Fan Heiti Std B"/>
              </a:rPr>
              <a:t>DC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dengan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kecepatan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putaran</a:t>
            </a:r>
            <a:r>
              <a:rPr lang="en-US" sz="2400" dirty="0">
                <a:latin typeface="Adobe Fan Heiti Std B"/>
              </a:rPr>
              <a:t> rata– rata 63,26 rpm </a:t>
            </a:r>
            <a:r>
              <a:rPr lang="en-US" sz="2400" dirty="0" err="1">
                <a:latin typeface="Adobe Fan Heiti Std B"/>
              </a:rPr>
              <a:t>menghasilkan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daya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sebesar</a:t>
            </a:r>
            <a:r>
              <a:rPr lang="en-US" sz="2400" dirty="0">
                <a:latin typeface="Adobe Fan Heiti Std B"/>
              </a:rPr>
              <a:t> 15,8 W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arus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sebesar</a:t>
            </a:r>
            <a:r>
              <a:rPr lang="en-US" sz="2400" dirty="0">
                <a:latin typeface="Adobe Fan Heiti Std B"/>
              </a:rPr>
              <a:t> 3,12 A;</a:t>
            </a:r>
          </a:p>
          <a:p>
            <a:pPr lvl="0"/>
            <a:r>
              <a:rPr lang="en-US" sz="2400" dirty="0">
                <a:latin typeface="Adobe Fan Heiti Std B"/>
              </a:rPr>
              <a:t>Sensor </a:t>
            </a:r>
            <a:r>
              <a:rPr lang="en-US" sz="2400" dirty="0" err="1">
                <a:latin typeface="Adobe Fan Heiti Std B"/>
              </a:rPr>
              <a:t>suhu</a:t>
            </a:r>
            <a:r>
              <a:rPr lang="en-US" sz="2400" dirty="0">
                <a:latin typeface="Adobe Fan Heiti Std B"/>
              </a:rPr>
              <a:t> LM35 </a:t>
            </a:r>
            <a:r>
              <a:rPr lang="en-US" sz="2400" dirty="0" err="1">
                <a:latin typeface="Adobe Fan Heiti Std B"/>
              </a:rPr>
              <a:t>diatur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pada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rentang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suhu</a:t>
            </a:r>
            <a:r>
              <a:rPr lang="en-US" sz="2400" dirty="0">
                <a:latin typeface="Adobe Fan Heiti Std B"/>
              </a:rPr>
              <a:t> 45</a:t>
            </a:r>
            <a:r>
              <a:rPr lang="en-US" sz="2400" baseline="30000" dirty="0">
                <a:latin typeface="Adobe Fan Heiti Std B"/>
              </a:rPr>
              <a:t>0 </a:t>
            </a:r>
            <a:r>
              <a:rPr lang="en-US" sz="2400" dirty="0">
                <a:latin typeface="Adobe Fan Heiti Std B"/>
              </a:rPr>
              <a:t>C </a:t>
            </a:r>
            <a:r>
              <a:rPr lang="en-US" sz="2400" dirty="0" err="1">
                <a:latin typeface="Adobe Fan Heiti Std B"/>
              </a:rPr>
              <a:t>sampai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dengan</a:t>
            </a:r>
            <a:r>
              <a:rPr lang="en-US" sz="2400" dirty="0">
                <a:latin typeface="Adobe Fan Heiti Std B"/>
              </a:rPr>
              <a:t> 50</a:t>
            </a:r>
            <a:r>
              <a:rPr lang="en-US" sz="2400" baseline="30000" dirty="0">
                <a:latin typeface="Adobe Fan Heiti Std B"/>
              </a:rPr>
              <a:t>0</a:t>
            </a:r>
            <a:r>
              <a:rPr lang="en-US" sz="2400" dirty="0">
                <a:latin typeface="Adobe Fan Heiti Std B"/>
              </a:rPr>
              <a:t> C </a:t>
            </a:r>
            <a:r>
              <a:rPr lang="en-US" sz="2400" dirty="0" err="1">
                <a:latin typeface="Adobe Fan Heiti Std B"/>
              </a:rPr>
              <a:t>untuk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mengatur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kerja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i="1" dirty="0">
                <a:latin typeface="Adobe Fan Heiti Std B"/>
              </a:rPr>
              <a:t>heater</a:t>
            </a:r>
            <a:r>
              <a:rPr lang="en-US" sz="2400" dirty="0">
                <a:latin typeface="Adobe Fan Heiti Std B"/>
              </a:rPr>
              <a:t>;</a:t>
            </a:r>
          </a:p>
          <a:p>
            <a:pPr lvl="0"/>
            <a:r>
              <a:rPr lang="en-US" sz="2400" dirty="0" err="1">
                <a:latin typeface="Adobe Fan Heiti Std B"/>
              </a:rPr>
              <a:t>Daya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i="1" dirty="0">
                <a:latin typeface="Adobe Fan Heiti Std B"/>
              </a:rPr>
              <a:t>heater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adalah</a:t>
            </a:r>
            <a:r>
              <a:rPr lang="en-US" sz="2400" dirty="0">
                <a:latin typeface="Adobe Fan Heiti Std B"/>
              </a:rPr>
              <a:t> 150,54 </a:t>
            </a:r>
            <a:r>
              <a:rPr lang="en-US" sz="2400" i="1" dirty="0">
                <a:latin typeface="Adobe Fan Heiti Std B"/>
              </a:rPr>
              <a:t>Watt.</a:t>
            </a:r>
            <a:endParaRPr lang="en-US" sz="2400" dirty="0">
              <a:latin typeface="Adobe Fan Heiti Std B"/>
            </a:endParaRPr>
          </a:p>
          <a:p>
            <a:pPr marL="342900" lvl="0" indent="-342900"/>
            <a:endParaRPr lang="en-US" sz="2400" b="1" i="1" dirty="0" smtClean="0">
              <a:latin typeface="Adobe Fan Heiti Std B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1430" y="142852"/>
            <a:ext cx="2528874" cy="785794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Analisa</a:t>
            </a:r>
            <a:endParaRPr kumimoji="0" lang="id-ID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7953396" y="6072182"/>
            <a:ext cx="1428761" cy="78581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1023910" y="5929330"/>
            <a:ext cx="1785950" cy="928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Hasil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95282" y="857232"/>
            <a:ext cx="8786874" cy="5429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 dirty="0" err="1">
                <a:latin typeface="Adobe Fan Heiti Std B"/>
              </a:rPr>
              <a:t>Prototipe</a:t>
            </a:r>
            <a:r>
              <a:rPr lang="en-US" sz="2800" b="1" dirty="0">
                <a:latin typeface="Adobe Fan Heiti Std B"/>
              </a:rPr>
              <a:t> </a:t>
            </a:r>
            <a:r>
              <a:rPr lang="en-US" sz="2800" b="1" dirty="0" err="1">
                <a:latin typeface="Adobe Fan Heiti Std B"/>
              </a:rPr>
              <a:t>alat</a:t>
            </a:r>
            <a:r>
              <a:rPr lang="en-US" sz="2800" b="1" dirty="0">
                <a:latin typeface="Adobe Fan Heiti Std B"/>
              </a:rPr>
              <a:t> </a:t>
            </a:r>
            <a:r>
              <a:rPr lang="id-ID" sz="2800" dirty="0">
                <a:latin typeface="Adobe Fan Heiti Std B"/>
              </a:rPr>
              <a:t>yang telah dibuat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dimaksudkan</a:t>
            </a:r>
            <a:r>
              <a:rPr lang="en-US" sz="2800" dirty="0">
                <a:latin typeface="Adobe Fan Heiti Std B"/>
              </a:rPr>
              <a:t> agar </a:t>
            </a:r>
            <a:r>
              <a:rPr lang="en-US" sz="2800" dirty="0" err="1">
                <a:latin typeface="Adobe Fan Heiti Std B"/>
              </a:rPr>
              <a:t>dapat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digunakan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untuk</a:t>
            </a:r>
            <a:r>
              <a:rPr lang="en-US" sz="2800" dirty="0">
                <a:latin typeface="Adobe Fan Heiti Std B"/>
              </a:rPr>
              <a:t> </a:t>
            </a:r>
            <a:r>
              <a:rPr lang="id-ID" sz="2800" dirty="0">
                <a:latin typeface="Adobe Fan Heiti Std B"/>
              </a:rPr>
              <a:t>meningkat</a:t>
            </a:r>
            <a:r>
              <a:rPr lang="en-US" sz="2800" dirty="0" err="1">
                <a:latin typeface="Adobe Fan Heiti Std B"/>
              </a:rPr>
              <a:t>kan</a:t>
            </a:r>
            <a:r>
              <a:rPr lang="en-US" sz="2800" dirty="0">
                <a:latin typeface="Adobe Fan Heiti Std B"/>
              </a:rPr>
              <a:t> p</a:t>
            </a:r>
            <a:r>
              <a:rPr lang="id-ID" sz="2800" dirty="0">
                <a:latin typeface="Adobe Fan Heiti Std B"/>
              </a:rPr>
              <a:t>roduktivitas</a:t>
            </a:r>
            <a:r>
              <a:rPr lang="en-ID" sz="2800" dirty="0">
                <a:latin typeface="Adobe Fan Heiti Std B"/>
              </a:rPr>
              <a:t> </a:t>
            </a:r>
            <a:r>
              <a:rPr lang="en-ID" sz="2800" dirty="0" err="1">
                <a:latin typeface="Adobe Fan Heiti Std B"/>
              </a:rPr>
              <a:t>dari</a:t>
            </a:r>
            <a:r>
              <a:rPr lang="en-ID" sz="2800" dirty="0">
                <a:latin typeface="Adobe Fan Heiti Std B"/>
              </a:rPr>
              <a:t> </a:t>
            </a:r>
            <a:r>
              <a:rPr lang="id-ID" sz="2800" dirty="0">
                <a:latin typeface="Adobe Fan Heiti Std B"/>
              </a:rPr>
              <a:t>sektor </a:t>
            </a:r>
            <a:r>
              <a:rPr lang="en-ID" sz="2800" dirty="0" err="1">
                <a:latin typeface="Adobe Fan Heiti Std B"/>
              </a:rPr>
              <a:t>industri</a:t>
            </a:r>
            <a:r>
              <a:rPr lang="en-ID" sz="2800" dirty="0">
                <a:latin typeface="Adobe Fan Heiti Std B"/>
              </a:rPr>
              <a:t> </a:t>
            </a:r>
            <a:r>
              <a:rPr lang="id-ID" sz="2800" dirty="0">
                <a:latin typeface="Adobe Fan Heiti Std B"/>
              </a:rPr>
              <a:t>rumah</a:t>
            </a:r>
            <a:r>
              <a:rPr lang="en-ID" sz="2800" dirty="0">
                <a:latin typeface="Adobe Fan Heiti Std B"/>
              </a:rPr>
              <a:t>an.</a:t>
            </a:r>
            <a:endParaRPr lang="en-US" sz="2800" dirty="0">
              <a:latin typeface="Adobe Fan Heiti Std B"/>
            </a:endParaRPr>
          </a:p>
          <a:p>
            <a:pPr lvl="0"/>
            <a:r>
              <a:rPr lang="en-US" sz="2800" dirty="0" err="1">
                <a:latin typeface="Adobe Fan Heiti Std B"/>
              </a:rPr>
              <a:t>Komponen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utama</a:t>
            </a:r>
            <a:r>
              <a:rPr lang="en-US" sz="2800" dirty="0">
                <a:latin typeface="Adobe Fan Heiti Std B"/>
              </a:rPr>
              <a:t> yang </a:t>
            </a:r>
            <a:r>
              <a:rPr lang="en-US" sz="2800" dirty="0" err="1">
                <a:latin typeface="Adobe Fan Heiti Std B"/>
              </a:rPr>
              <a:t>digunakan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alat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ini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adalah</a:t>
            </a:r>
            <a:r>
              <a:rPr lang="en-US" sz="2800" dirty="0">
                <a:latin typeface="Adobe Fan Heiti Std B"/>
              </a:rPr>
              <a:t> :</a:t>
            </a:r>
          </a:p>
          <a:p>
            <a:r>
              <a:rPr lang="en-US" sz="2800" dirty="0">
                <a:latin typeface="Adobe Fan Heiti Std B"/>
              </a:rPr>
              <a:t>3 </a:t>
            </a:r>
            <a:r>
              <a:rPr lang="en-US" sz="2800" dirty="0" err="1">
                <a:latin typeface="Adobe Fan Heiti Std B"/>
              </a:rPr>
              <a:t>buah</a:t>
            </a:r>
            <a:r>
              <a:rPr lang="en-US" sz="2800" dirty="0">
                <a:latin typeface="Adobe Fan Heiti Std B"/>
              </a:rPr>
              <a:t> sensor, </a:t>
            </a:r>
            <a:r>
              <a:rPr lang="en-US" sz="2800" dirty="0" err="1">
                <a:latin typeface="Adobe Fan Heiti Std B"/>
              </a:rPr>
              <a:t>yaitu</a:t>
            </a:r>
            <a:r>
              <a:rPr lang="en-US" sz="2800" dirty="0">
                <a:latin typeface="Adobe Fan Heiti Std B"/>
              </a:rPr>
              <a:t>  </a:t>
            </a:r>
            <a:r>
              <a:rPr lang="en-US" sz="2800" i="1" dirty="0">
                <a:latin typeface="Adobe Fan Heiti Std B"/>
              </a:rPr>
              <a:t>Water brick, </a:t>
            </a:r>
            <a:r>
              <a:rPr lang="en-US" sz="2800" dirty="0">
                <a:latin typeface="Adobe Fan Heiti Std B"/>
              </a:rPr>
              <a:t>LM35, </a:t>
            </a:r>
            <a:r>
              <a:rPr lang="en-US" sz="2800" dirty="0" err="1">
                <a:latin typeface="Adobe Fan Heiti Std B"/>
              </a:rPr>
              <a:t>dan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smtClean="0">
                <a:latin typeface="Adobe Fan Heiti Std B"/>
              </a:rPr>
              <a:t>LDR</a:t>
            </a:r>
          </a:p>
          <a:p>
            <a:pPr lvl="0"/>
            <a:r>
              <a:rPr lang="en-ID" sz="2800" dirty="0">
                <a:latin typeface="Adobe Fan Heiti Std B"/>
              </a:rPr>
              <a:t>3 </a:t>
            </a:r>
            <a:r>
              <a:rPr lang="en-ID" sz="2800" dirty="0" err="1">
                <a:latin typeface="Adobe Fan Heiti Std B"/>
              </a:rPr>
              <a:t>buah</a:t>
            </a:r>
            <a:r>
              <a:rPr lang="id-ID" sz="2800" dirty="0">
                <a:latin typeface="Adobe Fan Heiti Std B"/>
              </a:rPr>
              <a:t> motor DC </a:t>
            </a:r>
            <a:r>
              <a:rPr lang="en-ID" sz="2800" dirty="0">
                <a:latin typeface="Adobe Fan Heiti Std B"/>
              </a:rPr>
              <a:t>(motor servo).</a:t>
            </a:r>
            <a:endParaRPr lang="en-US" sz="2800" dirty="0">
              <a:latin typeface="Adobe Fan Heiti Std B"/>
            </a:endParaRPr>
          </a:p>
          <a:p>
            <a:pPr lvl="0"/>
            <a:r>
              <a:rPr lang="en-ID" sz="2800" i="1" dirty="0">
                <a:latin typeface="Adobe Fan Heiti Std B"/>
              </a:rPr>
              <a:t>Heater </a:t>
            </a:r>
            <a:r>
              <a:rPr lang="en-ID" sz="2800" dirty="0">
                <a:latin typeface="Adobe Fan Heiti Std B"/>
              </a:rPr>
              <a:t>(</a:t>
            </a:r>
            <a:r>
              <a:rPr lang="en-ID" sz="2800" dirty="0" err="1">
                <a:latin typeface="Adobe Fan Heiti Std B"/>
              </a:rPr>
              <a:t>pemanas</a:t>
            </a:r>
            <a:r>
              <a:rPr lang="en-ID" sz="2800" dirty="0">
                <a:latin typeface="Adobe Fan Heiti Std B"/>
              </a:rPr>
              <a:t>).</a:t>
            </a:r>
            <a:endParaRPr lang="en-US" sz="2800" dirty="0">
              <a:latin typeface="Adobe Fan Heiti Std B"/>
            </a:endParaRPr>
          </a:p>
          <a:p>
            <a:r>
              <a:rPr lang="en-US" sz="2800" i="1" dirty="0" err="1">
                <a:latin typeface="Adobe Fan Heiti Std B"/>
              </a:rPr>
              <a:t>Mikrokontroler</a:t>
            </a:r>
            <a:r>
              <a:rPr lang="en-US" sz="2800" i="1" dirty="0">
                <a:latin typeface="Adobe Fan Heiti Std B"/>
              </a:rPr>
              <a:t> </a:t>
            </a:r>
            <a:r>
              <a:rPr lang="id-ID" sz="2800" dirty="0">
                <a:latin typeface="Adobe Fan Heiti Std B"/>
              </a:rPr>
              <a:t>Arduino UNO </a:t>
            </a:r>
            <a:r>
              <a:rPr lang="en-US" sz="2800" dirty="0" err="1">
                <a:latin typeface="Adobe Fan Heiti Std B"/>
              </a:rPr>
              <a:t>sebagai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pemroses</a:t>
            </a:r>
            <a:endParaRPr lang="en-US" sz="2800" dirty="0" smtClean="0">
              <a:latin typeface="Adobe Fan Heiti Std B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9530" y="142852"/>
            <a:ext cx="3714776" cy="71438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Kesimpulan</a:t>
            </a:r>
            <a:endParaRPr kumimoji="0" lang="id-ID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953396" y="6000744"/>
            <a:ext cx="150019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Next</a:t>
            </a:r>
            <a:endParaRPr lang="id-ID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8658" y="714356"/>
            <a:ext cx="8272814" cy="49292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 err="1">
                <a:latin typeface="Adobe Fan Heiti Std B"/>
              </a:rPr>
              <a:t>Suhu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ruangan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diatur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pada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rentang</a:t>
            </a:r>
            <a:r>
              <a:rPr lang="en-US" sz="2800" dirty="0">
                <a:latin typeface="Adobe Fan Heiti Std B"/>
              </a:rPr>
              <a:t> 45</a:t>
            </a:r>
            <a:r>
              <a:rPr lang="en-US" sz="2800" baseline="30000" dirty="0">
                <a:latin typeface="Adobe Fan Heiti Std B"/>
              </a:rPr>
              <a:t>o</a:t>
            </a:r>
            <a:r>
              <a:rPr lang="en-US" sz="2800" dirty="0">
                <a:latin typeface="Adobe Fan Heiti Std B"/>
              </a:rPr>
              <a:t> – 50</a:t>
            </a:r>
            <a:r>
              <a:rPr lang="en-US" sz="2800" baseline="30000" dirty="0">
                <a:latin typeface="Adobe Fan Heiti Std B"/>
              </a:rPr>
              <a:t>o</a:t>
            </a:r>
            <a:r>
              <a:rPr lang="en-US" sz="2800" dirty="0">
                <a:latin typeface="Adobe Fan Heiti Std B"/>
              </a:rPr>
              <a:t> C</a:t>
            </a:r>
          </a:p>
          <a:p>
            <a:pPr lvl="0"/>
            <a:r>
              <a:rPr lang="en-US" sz="2800" dirty="0" err="1">
                <a:latin typeface="Adobe Fan Heiti Std B"/>
              </a:rPr>
              <a:t>Kecepatan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putaran</a:t>
            </a:r>
            <a:r>
              <a:rPr lang="en-US" sz="2800" dirty="0">
                <a:latin typeface="Adobe Fan Heiti Std B"/>
              </a:rPr>
              <a:t> motor servo </a:t>
            </a:r>
            <a:r>
              <a:rPr lang="en-US" sz="2800" dirty="0" err="1">
                <a:latin typeface="Adobe Fan Heiti Std B"/>
              </a:rPr>
              <a:t>adalah</a:t>
            </a:r>
            <a:r>
              <a:rPr lang="en-US" sz="2800" dirty="0">
                <a:latin typeface="Adobe Fan Heiti Std B"/>
              </a:rPr>
              <a:t> 63,26 rpm, </a:t>
            </a:r>
            <a:r>
              <a:rPr lang="en-US" sz="2800" dirty="0" err="1">
                <a:latin typeface="Adobe Fan Heiti Std B"/>
              </a:rPr>
              <a:t>daya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sebesar</a:t>
            </a:r>
            <a:r>
              <a:rPr lang="en-US" sz="2800" dirty="0">
                <a:latin typeface="Adobe Fan Heiti Std B"/>
              </a:rPr>
              <a:t> 15,8 W </a:t>
            </a:r>
            <a:r>
              <a:rPr lang="en-US" sz="2800" dirty="0" err="1">
                <a:latin typeface="Adobe Fan Heiti Std B"/>
              </a:rPr>
              <a:t>dan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arus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sebesar</a:t>
            </a:r>
            <a:r>
              <a:rPr lang="en-US" sz="2800" dirty="0">
                <a:latin typeface="Adobe Fan Heiti Std B"/>
              </a:rPr>
              <a:t> 3,12 A;</a:t>
            </a:r>
          </a:p>
          <a:p>
            <a:r>
              <a:rPr lang="en-US" sz="2800" dirty="0" err="1">
                <a:latin typeface="Adobe Fan Heiti Std B"/>
              </a:rPr>
              <a:t>Tegangan</a:t>
            </a:r>
            <a:r>
              <a:rPr lang="en-US" sz="2800" dirty="0">
                <a:latin typeface="Adobe Fan Heiti Std B"/>
              </a:rPr>
              <a:t> yang </a:t>
            </a:r>
            <a:r>
              <a:rPr lang="en-US" sz="2800" dirty="0" err="1">
                <a:latin typeface="Adobe Fan Heiti Std B"/>
              </a:rPr>
              <a:t>dibutuhkan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untuk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mengaktifkan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i="1" dirty="0">
                <a:latin typeface="Adobe Fan Heiti Std B"/>
              </a:rPr>
              <a:t>heater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adalah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sebesar</a:t>
            </a:r>
            <a:r>
              <a:rPr lang="en-US" sz="2800" dirty="0">
                <a:latin typeface="Adobe Fan Heiti Std B"/>
              </a:rPr>
              <a:t> 227 V, </a:t>
            </a:r>
            <a:r>
              <a:rPr lang="en-US" sz="2800" dirty="0" err="1">
                <a:latin typeface="Adobe Fan Heiti Std B"/>
              </a:rPr>
              <a:t>dengan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daya</a:t>
            </a:r>
            <a:r>
              <a:rPr lang="en-US" sz="2800" dirty="0">
                <a:latin typeface="Adobe Fan Heiti Std B"/>
              </a:rPr>
              <a:t> </a:t>
            </a:r>
            <a:r>
              <a:rPr lang="en-US" sz="2800" dirty="0" err="1">
                <a:latin typeface="Adobe Fan Heiti Std B"/>
              </a:rPr>
              <a:t>sebesar</a:t>
            </a:r>
            <a:r>
              <a:rPr lang="en-US" sz="2800" dirty="0">
                <a:latin typeface="Adobe Fan Heiti Std B"/>
              </a:rPr>
              <a:t> 150,54 </a:t>
            </a:r>
            <a:r>
              <a:rPr lang="en-US" sz="2800" i="1" dirty="0">
                <a:latin typeface="Adobe Fan Heiti Std B"/>
              </a:rPr>
              <a:t>Watt</a:t>
            </a:r>
            <a:endParaRPr lang="en-US" sz="2800" i="1" dirty="0" smtClean="0">
              <a:latin typeface="Adobe Fan Heiti Std B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9530" y="142852"/>
            <a:ext cx="3714776" cy="71438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Kesimpulan</a:t>
            </a:r>
            <a:endParaRPr kumimoji="0" lang="id-ID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096140" y="5929330"/>
            <a:ext cx="2214578" cy="78579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Back to TOP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5216" y="1124744"/>
            <a:ext cx="9429816" cy="53578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>
                <a:latin typeface="Adobe Fan Heiti Std B"/>
              </a:rPr>
              <a:t>Richard </a:t>
            </a:r>
            <a:r>
              <a:rPr lang="en-US" sz="2800" dirty="0" err="1">
                <a:latin typeface="Adobe Fan Heiti Std B"/>
              </a:rPr>
              <a:t>Blcoher</a:t>
            </a:r>
            <a:r>
              <a:rPr lang="en-US" sz="2800" dirty="0">
                <a:latin typeface="Adobe Fan Heiti Std B"/>
              </a:rPr>
              <a:t>, Dipl. Phys.:, Basic </a:t>
            </a:r>
            <a:r>
              <a:rPr lang="en-US" sz="2800" dirty="0" err="1">
                <a:latin typeface="Adobe Fan Heiti Std B"/>
              </a:rPr>
              <a:t>Electronics.Yogyakarta,Andi</a:t>
            </a:r>
            <a:r>
              <a:rPr lang="en-US" sz="2800" dirty="0">
                <a:latin typeface="Adobe Fan Heiti Std B"/>
              </a:rPr>
              <a:t> Press, 2004.</a:t>
            </a:r>
          </a:p>
          <a:p>
            <a:pPr lvl="0"/>
            <a:r>
              <a:rPr lang="en-US" sz="2800" dirty="0">
                <a:latin typeface="Adobe Fan Heiti Std B"/>
              </a:rPr>
              <a:t>Roger, L., </a:t>
            </a:r>
            <a:r>
              <a:rPr lang="en-US" sz="2800" dirty="0" err="1">
                <a:latin typeface="Adobe Fan Heiti Std B"/>
              </a:rPr>
              <a:t>Tok</a:t>
            </a:r>
            <a:r>
              <a:rPr lang="en-US" sz="2800" dirty="0">
                <a:latin typeface="Adobe Fan Heiti Std B"/>
              </a:rPr>
              <a:t> Heim.: Digital Electronics, Second Edition., ErlanggaPress,1990.</a:t>
            </a:r>
          </a:p>
          <a:p>
            <a:pPr lvl="0"/>
            <a:r>
              <a:rPr lang="en-US" sz="2800" dirty="0" err="1">
                <a:latin typeface="Adobe Fan Heiti Std B"/>
              </a:rPr>
              <a:t>Sutanto</a:t>
            </a:r>
            <a:r>
              <a:rPr lang="en-US" sz="2800" dirty="0">
                <a:latin typeface="Adobe Fan Heiti Std B"/>
              </a:rPr>
              <a:t>. : Advance Electronics Circuit. </a:t>
            </a:r>
            <a:r>
              <a:rPr lang="en-US" sz="2800" dirty="0" err="1">
                <a:latin typeface="Adobe Fan Heiti Std B"/>
              </a:rPr>
              <a:t>Salemba</a:t>
            </a:r>
            <a:r>
              <a:rPr lang="en-US" sz="2800" dirty="0">
                <a:latin typeface="Adobe Fan Heiti Std B"/>
              </a:rPr>
              <a:t> 4, </a:t>
            </a:r>
            <a:r>
              <a:rPr lang="en-US" sz="2800" dirty="0" err="1">
                <a:latin typeface="Adobe Fan Heiti Std B"/>
              </a:rPr>
              <a:t>Universitas</a:t>
            </a:r>
            <a:r>
              <a:rPr lang="en-US" sz="2800" dirty="0">
                <a:latin typeface="Adobe Fan Heiti Std B"/>
              </a:rPr>
              <a:t> Indonesia  (UI Press), 1997.</a:t>
            </a:r>
          </a:p>
          <a:p>
            <a:pPr lvl="0"/>
            <a:r>
              <a:rPr lang="en-US" sz="2800" dirty="0" err="1">
                <a:latin typeface="Adobe Fan Heiti Std B"/>
              </a:rPr>
              <a:t>Barmawi</a:t>
            </a:r>
            <a:r>
              <a:rPr lang="en-US" sz="2800" dirty="0">
                <a:latin typeface="Adobe Fan Heiti Std B"/>
              </a:rPr>
              <a:t>. (1999).</a:t>
            </a:r>
            <a:r>
              <a:rPr lang="en-US" sz="2800" dirty="0" err="1">
                <a:latin typeface="Adobe Fan Heiti Std B"/>
              </a:rPr>
              <a:t>Prinsip-PrinsipElektronika.JilidI,Erlangga</a:t>
            </a:r>
            <a:r>
              <a:rPr lang="en-US" sz="2800" dirty="0">
                <a:latin typeface="Adobe Fan Heiti Std B"/>
              </a:rPr>
              <a:t> Jakarta.</a:t>
            </a:r>
          </a:p>
          <a:p>
            <a:pPr lvl="0"/>
            <a:r>
              <a:rPr lang="en-US" sz="2800" u="sng" dirty="0">
                <a:latin typeface="Adobe Fan Heiti Std B"/>
                <a:hlinkClick r:id="rId2"/>
              </a:rPr>
              <a:t>http://www.theinnergarden.co.uk/product/hylite-tubular-greenhouse-heater/</a:t>
            </a:r>
            <a:r>
              <a:rPr lang="en-US" sz="2800" dirty="0">
                <a:latin typeface="Adobe Fan Heiti Std B"/>
              </a:rPr>
              <a:t>.</a:t>
            </a:r>
          </a:p>
          <a:p>
            <a:pPr lvl="0"/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66984" y="285728"/>
            <a:ext cx="4214842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Referensi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310586" y="214290"/>
            <a:ext cx="121444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NEXT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000108"/>
            <a:ext cx="9906000" cy="55721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 startAt="7"/>
            </a:pPr>
            <a:endParaRPr lang="en-US" sz="2800" u="sng" dirty="0" smtClean="0">
              <a:solidFill>
                <a:srgbClr val="FF0000"/>
              </a:solidFill>
              <a:hlinkClick r:id="rId2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2800" u="sng" dirty="0">
                <a:hlinkClick r:id="rId3"/>
              </a:rPr>
              <a:t>http://www.innovativeelectronics.com/index.php?pg=ie_pdet&amp;idp=40&amp;ielang=en </a:t>
            </a:r>
            <a:endParaRPr lang="en-US" sz="2800" u="sng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2800" u="sng" dirty="0" smtClean="0">
                <a:solidFill>
                  <a:srgbClr val="FF0000"/>
                </a:solidFill>
                <a:hlinkClick r:id="rId2"/>
              </a:rPr>
              <a:t>http://www.seeedstudio.com/wiki/Electronic_Brick_%E2%80%93_Water_Sensor</a:t>
            </a:r>
            <a:r>
              <a:rPr lang="en-US" sz="2800" u="sng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b="1" dirty="0" err="1" smtClean="0"/>
              <a:t>Perancangan</a:t>
            </a:r>
            <a:r>
              <a:rPr lang="en-US" sz="2800" b="1" dirty="0" smtClean="0"/>
              <a:t> </a:t>
            </a:r>
            <a:r>
              <a:rPr lang="en-US" sz="2800" b="1" dirty="0" err="1"/>
              <a:t>Alat</a:t>
            </a:r>
            <a:r>
              <a:rPr lang="en-US" sz="2800" b="1" dirty="0"/>
              <a:t> </a:t>
            </a:r>
            <a:r>
              <a:rPr lang="en-US" sz="2800" b="1" dirty="0" err="1"/>
              <a:t>Penjemur</a:t>
            </a:r>
            <a:r>
              <a:rPr lang="en-US" sz="2800" b="1" dirty="0"/>
              <a:t> </a:t>
            </a:r>
            <a:r>
              <a:rPr lang="en-US" sz="2800" b="1" dirty="0" err="1"/>
              <a:t>Kemplang</a:t>
            </a:r>
            <a:r>
              <a:rPr lang="en-US" sz="2800" b="1" dirty="0"/>
              <a:t>,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Industri</a:t>
            </a:r>
            <a:r>
              <a:rPr lang="en-US" sz="2800" b="1" dirty="0"/>
              <a:t> </a:t>
            </a:r>
            <a:r>
              <a:rPr lang="en-US" sz="2800" b="1" dirty="0" err="1"/>
              <a:t>Kemplang</a:t>
            </a:r>
            <a:r>
              <a:rPr lang="en-US" sz="2800" b="1" dirty="0"/>
              <a:t>  </a:t>
            </a:r>
            <a:r>
              <a:rPr lang="en-US" sz="2800" b="1" dirty="0" err="1"/>
              <a:t>Arhan</a:t>
            </a:r>
            <a:r>
              <a:rPr lang="en-US" sz="2800" b="1" dirty="0"/>
              <a:t> Palembang, Yulianti</a:t>
            </a:r>
            <a:r>
              <a:rPr lang="en-US" sz="2800" b="1" baseline="30000" dirty="0"/>
              <a:t>1</a:t>
            </a:r>
            <a:r>
              <a:rPr lang="en-US" sz="2800" dirty="0"/>
              <a:t>, </a:t>
            </a:r>
            <a:r>
              <a:rPr lang="en-US" sz="2800" b="1" dirty="0" err="1"/>
              <a:t>Theresia</a:t>
            </a:r>
            <a:r>
              <a:rPr lang="en-US" sz="2800" b="1" dirty="0"/>
              <a:t> Sunarni</a:t>
            </a:r>
            <a:r>
              <a:rPr lang="en-US" sz="2800" b="1" baseline="30000" dirty="0"/>
              <a:t>2</a:t>
            </a:r>
            <a:r>
              <a:rPr lang="en-US" sz="2800" b="1" dirty="0"/>
              <a:t>, </a:t>
            </a:r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Industri</a:t>
            </a:r>
            <a:r>
              <a:rPr lang="en-US" sz="2800" dirty="0"/>
              <a:t>,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Sains</a:t>
            </a:r>
            <a:r>
              <a:rPr lang="en-US" sz="2800" dirty="0"/>
              <a:t> Dan </a:t>
            </a:r>
            <a:r>
              <a:rPr lang="en-US" sz="2800" dirty="0" err="1"/>
              <a:t>Teknologi,Universitas</a:t>
            </a:r>
            <a:r>
              <a:rPr lang="en-US" sz="2800" dirty="0"/>
              <a:t> </a:t>
            </a:r>
            <a:r>
              <a:rPr lang="en-US" sz="2800" dirty="0" err="1"/>
              <a:t>Katolik</a:t>
            </a:r>
            <a:r>
              <a:rPr lang="en-US" sz="2800" dirty="0"/>
              <a:t> </a:t>
            </a:r>
            <a:r>
              <a:rPr lang="en-US" sz="2800" dirty="0" err="1"/>
              <a:t>Musi</a:t>
            </a:r>
            <a:r>
              <a:rPr lang="en-US" sz="2800" dirty="0"/>
              <a:t> </a:t>
            </a:r>
            <a:r>
              <a:rPr lang="en-US" sz="2800" dirty="0" err="1"/>
              <a:t>Charitas,Jl</a:t>
            </a:r>
            <a:r>
              <a:rPr lang="en-US" sz="2800" dirty="0"/>
              <a:t>. </a:t>
            </a:r>
            <a:r>
              <a:rPr lang="en-US" sz="2800" dirty="0" err="1"/>
              <a:t>Bangau</a:t>
            </a:r>
            <a:r>
              <a:rPr lang="en-US" sz="2800" dirty="0"/>
              <a:t> No. 60 Palembang, </a:t>
            </a:r>
            <a:r>
              <a:rPr lang="en-US" sz="2800" i="1" dirty="0"/>
              <a:t>Proceeding Seminar </a:t>
            </a:r>
            <a:r>
              <a:rPr lang="en-US" sz="2800" i="1" dirty="0" err="1"/>
              <a:t>Nasional</a:t>
            </a:r>
            <a:r>
              <a:rPr lang="en-US" sz="2800" i="1" dirty="0"/>
              <a:t> Dan </a:t>
            </a:r>
            <a:r>
              <a:rPr lang="en-US" sz="2800" i="1" dirty="0" err="1"/>
              <a:t>Kongres</a:t>
            </a:r>
            <a:r>
              <a:rPr lang="en-US" sz="2800" i="1" dirty="0"/>
              <a:t> PEI 2015 ISBN: 978-602-8817-72-1Yogyakarta, 17-18 </a:t>
            </a:r>
            <a:r>
              <a:rPr lang="en-US" sz="2800" i="1" dirty="0" err="1"/>
              <a:t>Nopember</a:t>
            </a:r>
            <a:r>
              <a:rPr lang="en-US" sz="2800" i="1" dirty="0"/>
              <a:t> 2015</a:t>
            </a:r>
            <a:endPara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66984" y="0"/>
            <a:ext cx="4214842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Referensi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8382024" y="71414"/>
            <a:ext cx="121444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Next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000108"/>
            <a:ext cx="9667908" cy="55721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i="1" dirty="0" smtClean="0"/>
              <a:t>.</a:t>
            </a:r>
            <a:r>
              <a:rPr lang="en-US" sz="2800" u="sng" dirty="0">
                <a:hlinkClick r:id="rId2"/>
              </a:rPr>
              <a:t> </a:t>
            </a:r>
            <a:r>
              <a:rPr lang="en-US" sz="2400" u="sng" dirty="0">
                <a:latin typeface="Adobe Fan Heiti Std B"/>
                <a:hlinkClick r:id="rId2"/>
              </a:rPr>
              <a:t>https://www.kitronik.co.uk/blog/how-an-ldr-light-dependent-resistor-works </a:t>
            </a:r>
            <a:endParaRPr lang="en-US" sz="2400" u="sng" dirty="0">
              <a:latin typeface="Adobe Fan Heiti Std B"/>
            </a:endParaRPr>
          </a:p>
          <a:p>
            <a:pPr lvl="0"/>
            <a:r>
              <a:rPr lang="en-US" sz="2400" b="1" dirty="0" err="1" smtClean="0">
                <a:latin typeface="Adobe Fan Heiti Std B"/>
              </a:rPr>
              <a:t>Alat</a:t>
            </a:r>
            <a:r>
              <a:rPr lang="en-US" sz="2400" b="1" dirty="0" smtClean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Penjemur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Kemplang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Berbasis</a:t>
            </a:r>
            <a:r>
              <a:rPr lang="en-US" sz="2400" b="1" dirty="0">
                <a:latin typeface="Adobe Fan Heiti Std B"/>
              </a:rPr>
              <a:t> Sensor: </a:t>
            </a:r>
            <a:r>
              <a:rPr lang="en-US" sz="2400" b="1" dirty="0" err="1">
                <a:latin typeface="Adobe Fan Heiti Std B"/>
              </a:rPr>
              <a:t>Studi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Kasus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pada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Industri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Rumah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b="1" dirty="0" err="1">
                <a:latin typeface="Adobe Fan Heiti Std B"/>
              </a:rPr>
              <a:t>Tangga</a:t>
            </a:r>
            <a:r>
              <a:rPr lang="en-US" sz="2400" b="1" dirty="0">
                <a:latin typeface="Adobe Fan Heiti Std B"/>
              </a:rPr>
              <a:t> Palembang. </a:t>
            </a:r>
            <a:r>
              <a:rPr lang="en-US" sz="2400" dirty="0">
                <a:latin typeface="Adobe Fan Heiti Std B"/>
              </a:rPr>
              <a:t>Nina</a:t>
            </a:r>
            <a:r>
              <a:rPr lang="en-US" sz="2400" b="1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Paramyta</a:t>
            </a:r>
            <a:r>
              <a:rPr lang="en-US" sz="2400" dirty="0">
                <a:latin typeface="Adobe Fan Heiti Std B"/>
              </a:rPr>
              <a:t> IS</a:t>
            </a:r>
            <a:r>
              <a:rPr lang="en-US" sz="2400" baseline="30000" dirty="0">
                <a:latin typeface="Adobe Fan Heiti Std B"/>
              </a:rPr>
              <a:t>1</a:t>
            </a:r>
            <a:r>
              <a:rPr lang="en-US" sz="2400" dirty="0">
                <a:latin typeface="Adobe Fan Heiti Std B"/>
              </a:rPr>
              <a:t>, Ali Kasim</a:t>
            </a:r>
            <a:r>
              <a:rPr lang="en-US" sz="2400" baseline="30000" dirty="0">
                <a:latin typeface="Adobe Fan Heiti Std B"/>
              </a:rPr>
              <a:t>2</a:t>
            </a:r>
            <a:r>
              <a:rPr lang="en-US" sz="2400" dirty="0">
                <a:latin typeface="Adobe Fan Heiti Std B"/>
              </a:rPr>
              <a:t>, Program </a:t>
            </a:r>
            <a:r>
              <a:rPr lang="en-US" sz="2400" dirty="0" err="1">
                <a:latin typeface="Adobe Fan Heiti Std B"/>
              </a:rPr>
              <a:t>Studi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Teknik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Elektro</a:t>
            </a:r>
            <a:r>
              <a:rPr lang="en-US" sz="2400" dirty="0">
                <a:latin typeface="Adobe Fan Heiti Std B"/>
              </a:rPr>
              <a:t>, </a:t>
            </a:r>
            <a:r>
              <a:rPr lang="en-US" sz="2400" dirty="0" err="1">
                <a:latin typeface="Adobe Fan Heiti Std B"/>
              </a:rPr>
              <a:t>Universitas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Bina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Darma</a:t>
            </a:r>
            <a:r>
              <a:rPr lang="en-US" sz="2400" dirty="0">
                <a:latin typeface="Adobe Fan Heiti Std B"/>
              </a:rPr>
              <a:t> Palembang,</a:t>
            </a:r>
            <a:r>
              <a:rPr lang="en-US" sz="2400" i="1" dirty="0">
                <a:latin typeface="Adobe Fan Heiti Std B"/>
              </a:rPr>
              <a:t> Proceeding Seminar </a:t>
            </a:r>
            <a:r>
              <a:rPr lang="en-US" sz="2400" i="1" dirty="0" err="1">
                <a:latin typeface="Adobe Fan Heiti Std B"/>
              </a:rPr>
              <a:t>Nasional</a:t>
            </a:r>
            <a:r>
              <a:rPr lang="en-US" sz="2400" i="1" dirty="0">
                <a:latin typeface="Adobe Fan Heiti Std B"/>
              </a:rPr>
              <a:t> FORTEI 2017, </a:t>
            </a:r>
            <a:r>
              <a:rPr lang="en-US" sz="2400" i="1" dirty="0" err="1">
                <a:latin typeface="Adobe Fan Heiti Std B"/>
              </a:rPr>
              <a:t>Gorontalo</a:t>
            </a:r>
            <a:r>
              <a:rPr lang="en-US" sz="2400" i="1" dirty="0">
                <a:latin typeface="Adobe Fan Heiti Std B"/>
              </a:rPr>
              <a:t>, </a:t>
            </a:r>
            <a:r>
              <a:rPr lang="en-US" sz="2400" i="1" dirty="0" err="1">
                <a:latin typeface="Adobe Fan Heiti Std B"/>
              </a:rPr>
              <a:t>Oktober</a:t>
            </a:r>
            <a:r>
              <a:rPr lang="en-US" sz="2400" i="1" dirty="0">
                <a:latin typeface="Adobe Fan Heiti Std B"/>
              </a:rPr>
              <a:t> 2017.</a:t>
            </a:r>
            <a:endParaRPr lang="en-US" sz="2400" dirty="0">
              <a:latin typeface="Adobe Fan Heiti Std B"/>
            </a:endParaRPr>
          </a:p>
          <a:p>
            <a:pPr marL="514350" indent="-514350">
              <a:buFont typeface="+mj-lt"/>
              <a:buAutoNum type="arabicPeriod" startAt="10"/>
            </a:pP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66984" y="0"/>
            <a:ext cx="4214842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Referensi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8167710" y="0"/>
            <a:ext cx="1500198" cy="85725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Back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G00433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44" y="785794"/>
            <a:ext cx="1568450" cy="1295400"/>
          </a:xfrm>
          <a:prstGeom prst="rect">
            <a:avLst/>
          </a:prstGeom>
          <a:noFill/>
        </p:spPr>
      </p:pic>
      <p:pic>
        <p:nvPicPr>
          <p:cNvPr id="5" name="Picture 4" descr="C:\Program Files\Microsoft Office\Clipart\homeanim\j007620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9794" y="928670"/>
            <a:ext cx="5780525" cy="298426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95480" y="4786322"/>
            <a:ext cx="5929354" cy="107157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kasih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>
            <a:hlinkClick r:id="" action="ppaction://customshow?id=1"/>
          </p:cNvPr>
          <p:cNvSpPr/>
          <p:nvPr/>
        </p:nvSpPr>
        <p:spPr>
          <a:xfrm>
            <a:off x="1952604" y="5500702"/>
            <a:ext cx="67509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firstslide"/>
              </a:rPr>
              <a:t>WASSALAMU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firstslide"/>
              </a:rPr>
              <a:t> A</a:t>
            </a:r>
            <a:r>
              <a:rPr lang="id-ID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firstslide"/>
              </a:rPr>
              <a:t>LAIKUM. WR. WB</a:t>
            </a:r>
            <a:endParaRPr lang="en-U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857674"/>
              </p:ext>
            </p:extLst>
          </p:nvPr>
        </p:nvGraphicFramePr>
        <p:xfrm>
          <a:off x="574980" y="1606970"/>
          <a:ext cx="877050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40" y="214290"/>
            <a:ext cx="8915400" cy="85725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Bauhaus 93" pitchFamily="82" charset="0"/>
              </a:rPr>
              <a:t>Latar</a:t>
            </a:r>
            <a:r>
              <a:rPr lang="en-US" b="1" dirty="0" smtClean="0">
                <a:latin typeface="Bauhaus 93" pitchFamily="82" charset="0"/>
              </a:rPr>
              <a:t> </a:t>
            </a:r>
            <a:r>
              <a:rPr lang="en-US" b="1" dirty="0" err="1" smtClean="0">
                <a:latin typeface="Bauhaus 93" pitchFamily="82" charset="0"/>
              </a:rPr>
              <a:t>Belakang</a:t>
            </a:r>
            <a:endParaRPr lang="id-ID" b="1" dirty="0">
              <a:latin typeface="Bauhaus 93" pitchFamily="82" charset="0"/>
            </a:endParaRPr>
          </a:p>
        </p:txBody>
      </p:sp>
      <p:sp>
        <p:nvSpPr>
          <p:cNvPr id="10" name="Left Arrow 9">
            <a:hlinkClick r:id="rId7" action="ppaction://hlinksldjump"/>
          </p:cNvPr>
          <p:cNvSpPr/>
          <p:nvPr/>
        </p:nvSpPr>
        <p:spPr>
          <a:xfrm>
            <a:off x="6825208" y="5949280"/>
            <a:ext cx="2000264" cy="785794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Back TOP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4578" name="Picture 1" descr="Ikan asi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224" y="184239"/>
            <a:ext cx="2709173" cy="139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40" y="214290"/>
            <a:ext cx="89154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latin typeface="Broadway" pitchFamily="82" charset="0"/>
              </a:rPr>
              <a:t>Metode</a:t>
            </a:r>
            <a:r>
              <a:rPr lang="en-US" sz="6000" b="1" dirty="0" smtClean="0">
                <a:latin typeface="Broadway" pitchFamily="82" charset="0"/>
              </a:rPr>
              <a:t> </a:t>
            </a:r>
            <a:r>
              <a:rPr lang="en-US" sz="6000" b="1" dirty="0" err="1" smtClean="0">
                <a:latin typeface="Broadway" pitchFamily="82" charset="0"/>
              </a:rPr>
              <a:t>Penelitian</a:t>
            </a:r>
            <a:r>
              <a:rPr lang="en-US" sz="6000" b="1" dirty="0" smtClean="0">
                <a:latin typeface="Broadway" pitchFamily="82" charset="0"/>
              </a:rPr>
              <a:t> </a:t>
            </a:r>
            <a:r>
              <a:rPr lang="en-US" b="1" dirty="0" smtClean="0">
                <a:latin typeface="Bauhaus 93" pitchFamily="82" charset="0"/>
              </a:rPr>
              <a:t/>
            </a:r>
            <a:br>
              <a:rPr lang="en-US" b="1" dirty="0" smtClean="0">
                <a:latin typeface="Bauhaus 93" pitchFamily="82" charset="0"/>
              </a:rPr>
            </a:br>
            <a:r>
              <a:rPr lang="en-US" sz="4400" b="1" dirty="0" err="1" smtClean="0">
                <a:latin typeface="Adobe Fan Heiti Std B" pitchFamily="34" charset="-128"/>
                <a:ea typeface="Adobe Fan Heiti Std B" pitchFamily="34" charset="-128"/>
                <a:cs typeface="Aharoni" pitchFamily="2" charset="-79"/>
              </a:rPr>
              <a:t>Perancangan</a:t>
            </a:r>
            <a:r>
              <a:rPr lang="en-US" sz="4400" b="1" dirty="0" smtClean="0">
                <a:latin typeface="Adobe Fan Heiti Std B" pitchFamily="34" charset="-128"/>
                <a:ea typeface="Adobe Fan Heiti Std B" pitchFamily="34" charset="-128"/>
                <a:cs typeface="Aharoni" pitchFamily="2" charset="-79"/>
              </a:rPr>
              <a:t> </a:t>
            </a:r>
            <a:r>
              <a:rPr lang="en-US" sz="4400" b="1" dirty="0" err="1" smtClean="0">
                <a:latin typeface="Adobe Fan Heiti Std B" pitchFamily="34" charset="-128"/>
                <a:ea typeface="Adobe Fan Heiti Std B" pitchFamily="34" charset="-128"/>
                <a:cs typeface="Aharoni" pitchFamily="2" charset="-79"/>
              </a:rPr>
              <a:t>Alat</a:t>
            </a:r>
            <a:endParaRPr lang="id-ID" sz="4400" b="1" dirty="0">
              <a:latin typeface="Adobe Fan Heiti Std B" pitchFamily="34" charset="-128"/>
              <a:ea typeface="Adobe Fan Heiti Std B" pitchFamily="34" charset="-128"/>
              <a:cs typeface="Aharoni" pitchFamily="2" charset="-79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7739082" y="5715016"/>
            <a:ext cx="1625215" cy="857232"/>
          </a:xfrm>
          <a:prstGeom prst="notched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chemeClr val="accent4"/>
                  </a:solidFill>
                </a:ln>
                <a:solidFill>
                  <a:schemeClr val="accent1"/>
                </a:solidFill>
                <a:hlinkClick r:id="rId2" action="ppaction://hlinksldjump"/>
              </a:rPr>
              <a:t>Back</a:t>
            </a:r>
            <a:endParaRPr lang="en-US" sz="2400" dirty="0">
              <a:ln>
                <a:solidFill>
                  <a:schemeClr val="accent4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809596" y="2000240"/>
            <a:ext cx="2428892" cy="12858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Perancangan</a:t>
            </a:r>
          </a:p>
          <a:p>
            <a:pPr algn="ctr"/>
            <a:r>
              <a:rPr lang="id-ID" b="1" dirty="0" smtClean="0"/>
              <a:t>Hardware</a:t>
            </a:r>
            <a:endParaRPr lang="id-ID" b="1" dirty="0"/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3881430" y="2071678"/>
            <a:ext cx="2428892" cy="114300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Perancangan </a:t>
            </a:r>
          </a:p>
          <a:p>
            <a:pPr algn="ctr"/>
            <a:r>
              <a:rPr lang="id-ID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Software</a:t>
            </a:r>
            <a:endParaRPr lang="id-ID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Oval 9">
            <a:hlinkClick r:id="rId5" action="ppaction://hlinksldjump"/>
          </p:cNvPr>
          <p:cNvSpPr/>
          <p:nvPr/>
        </p:nvSpPr>
        <p:spPr>
          <a:xfrm>
            <a:off x="6953264" y="2000240"/>
            <a:ext cx="2428892" cy="128588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Blok Diagram</a:t>
            </a:r>
          </a:p>
          <a:p>
            <a:pPr algn="ctr"/>
            <a:r>
              <a:rPr lang="id-ID" b="1" dirty="0" smtClean="0"/>
              <a:t>Rangkaian</a:t>
            </a:r>
            <a:endParaRPr lang="id-ID" b="1" dirty="0"/>
          </a:p>
        </p:txBody>
      </p:sp>
      <p:sp>
        <p:nvSpPr>
          <p:cNvPr id="11" name="Oval 10">
            <a:hlinkClick r:id="rId6" action="ppaction://hlinksldjump"/>
          </p:cNvPr>
          <p:cNvSpPr/>
          <p:nvPr/>
        </p:nvSpPr>
        <p:spPr>
          <a:xfrm>
            <a:off x="2095480" y="3857628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Gambar </a:t>
            </a:r>
          </a:p>
          <a:p>
            <a:pPr algn="ctr"/>
            <a:r>
              <a:rPr lang="id-ID" b="1" dirty="0" smtClean="0"/>
              <a:t>Rangkaian</a:t>
            </a:r>
            <a:endParaRPr lang="id-ID" b="1" dirty="0"/>
          </a:p>
        </p:txBody>
      </p:sp>
      <p:sp>
        <p:nvSpPr>
          <p:cNvPr id="12" name="Oval 11">
            <a:hlinkClick r:id="rId7" action="ppaction://hlinksldjump"/>
          </p:cNvPr>
          <p:cNvSpPr/>
          <p:nvPr/>
        </p:nvSpPr>
        <p:spPr>
          <a:xfrm>
            <a:off x="5810256" y="3786190"/>
            <a:ext cx="2428892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Gambar</a:t>
            </a:r>
          </a:p>
          <a:p>
            <a:pPr algn="ctr"/>
            <a:r>
              <a:rPr lang="id-ID" b="1" dirty="0" smtClean="0"/>
              <a:t>Alat</a:t>
            </a:r>
            <a:endParaRPr lang="id-ID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88504" y="1069073"/>
            <a:ext cx="9179404" cy="51435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Komponen-komponen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yang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digunakan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pada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perancangan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hardware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antara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lain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adalah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Sensor : </a:t>
            </a:r>
          </a:p>
          <a:p>
            <a:pPr marL="342900" lvl="0" indent="-342900"/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	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Rangkaian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sensor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terdiri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dari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tiga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bagian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,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yaitu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bagian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pendeteksi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cuaca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dalam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keadaan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mendung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(LDR),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pendeteksi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hujan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(water brick)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pendeteksi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suhu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ruangan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(sensor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suhu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LM35);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Heater,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digunakan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pada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saat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mendung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atau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hujan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;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Motor Servo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sebagai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pembuka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penutup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atap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pembalik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ikan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;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Mikrokontroler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: yang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bekerja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sebagai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pusat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kendali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digunakan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Mikrokontroller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Heiti Std R" pitchFamily="34" charset="-128"/>
                <a:ea typeface="Adobe Heiti Std R" pitchFamily="34" charset="-128"/>
              </a:rPr>
              <a:t>Arduino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 Uno</a:t>
            </a:r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</a:rPr>
              <a:t>;</a:t>
            </a:r>
            <a:endParaRPr lang="en-US" sz="2400" b="1" dirty="0" smtClean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09614" y="175753"/>
            <a:ext cx="8101038" cy="785794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hnschrift SemiBold" panose="020B0502040204020203" pitchFamily="34" charset="0"/>
                <a:ea typeface="+mj-ea"/>
                <a:cs typeface="+mj-cs"/>
              </a:rPr>
              <a:t>Perancangan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hnschrift SemiBold" panose="020B0502040204020203" pitchFamily="34" charset="0"/>
                <a:ea typeface="+mj-ea"/>
                <a:cs typeface="+mj-cs"/>
              </a:rPr>
              <a:t> Hardware</a:t>
            </a:r>
            <a:endParaRPr kumimoji="0" lang="id-ID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ahnschrift SemiBold" panose="020B0502040204020203" pitchFamily="34" charset="0"/>
              <a:ea typeface="+mj-ea"/>
              <a:cs typeface="+mj-cs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953396" y="5891519"/>
            <a:ext cx="1714512" cy="857232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Back</a:t>
            </a:r>
            <a:endParaRPr lang="id-ID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309530" y="6215082"/>
            <a:ext cx="1214446" cy="642918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NEXT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3844" y="1714488"/>
            <a:ext cx="8572560" cy="3082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 startAt="7"/>
            </a:pPr>
            <a:endParaRPr lang="en-US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361950" indent="-361950">
              <a:buFont typeface="+mj-lt"/>
              <a:buAutoNum type="arabicPeriod" startAt="5"/>
            </a:pPr>
            <a:r>
              <a:rPr lang="en-US" sz="2400" b="1" dirty="0" err="1">
                <a:latin typeface="Adobe Fan Heiti Std B"/>
                <a:ea typeface="Adobe Heiti Std R" pitchFamily="34" charset="-128"/>
              </a:rPr>
              <a:t>Rangkaian</a:t>
            </a:r>
            <a:r>
              <a:rPr lang="en-US" sz="2400" b="1" dirty="0">
                <a:latin typeface="Adobe Fan Heiti Std B"/>
                <a:ea typeface="Adobe Heiti Std R" pitchFamily="34" charset="-128"/>
              </a:rPr>
              <a:t> LCD (</a:t>
            </a:r>
            <a:r>
              <a:rPr lang="en-US" sz="2400" b="1" i="1" dirty="0">
                <a:latin typeface="Adobe Fan Heiti Std B"/>
                <a:ea typeface="Adobe Heiti Std R" pitchFamily="34" charset="-128"/>
              </a:rPr>
              <a:t>Liquid Crystal Display</a:t>
            </a:r>
            <a:r>
              <a:rPr lang="en-US" sz="2400" b="1" dirty="0">
                <a:latin typeface="Adobe Fan Heiti Std B"/>
                <a:ea typeface="Adobe Heiti Std R" pitchFamily="34" charset="-128"/>
              </a:rPr>
              <a:t>);</a:t>
            </a:r>
          </a:p>
          <a:p>
            <a:pPr marL="361950" indent="-361950">
              <a:buFont typeface="+mj-lt"/>
              <a:buAutoNum type="arabicPeriod" startAt="5"/>
            </a:pPr>
            <a:r>
              <a:rPr lang="en-US" sz="2400" b="1" i="1" dirty="0">
                <a:latin typeface="Adobe Fan Heiti Std B"/>
                <a:ea typeface="Adobe Heiti Std R" pitchFamily="34" charset="-128"/>
              </a:rPr>
              <a:t>Power Supply </a:t>
            </a:r>
            <a:r>
              <a:rPr lang="en-US" sz="2400" b="1" dirty="0" err="1">
                <a:latin typeface="Adobe Fan Heiti Std B"/>
                <a:ea typeface="Adobe Heiti Std R" pitchFamily="34" charset="-128"/>
              </a:rPr>
              <a:t>dan</a:t>
            </a:r>
            <a:r>
              <a:rPr lang="en-US" sz="2400" b="1" dirty="0">
                <a:latin typeface="Adobe Fan Heiti Std B"/>
                <a:ea typeface="Adobe Heiti Std R" pitchFamily="34" charset="-128"/>
              </a:rPr>
              <a:t> Regulator 7809 </a:t>
            </a:r>
            <a:r>
              <a:rPr lang="en-US" sz="2400" b="1" dirty="0" err="1">
                <a:latin typeface="Adobe Fan Heiti Std B"/>
                <a:ea typeface="Adobe Heiti Std R" pitchFamily="34" charset="-128"/>
              </a:rPr>
              <a:t>dan</a:t>
            </a:r>
            <a:r>
              <a:rPr lang="en-US" sz="2400" b="1" dirty="0">
                <a:latin typeface="Adobe Fan Heiti Std B"/>
                <a:ea typeface="Adobe Heiti Std R" pitchFamily="34" charset="-128"/>
              </a:rPr>
              <a:t> 7805;</a:t>
            </a:r>
            <a:endParaRPr lang="en-US" sz="2400" b="1" i="1" dirty="0">
              <a:latin typeface="Adobe Fan Heiti Std B"/>
            </a:endParaRPr>
          </a:p>
          <a:p>
            <a:pPr marL="361950" lvl="0" indent="-361950">
              <a:buFont typeface="+mj-lt"/>
              <a:buAutoNum type="arabicPeriod" startAt="7"/>
            </a:pP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Driver 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Relay : </a:t>
            </a:r>
          </a:p>
          <a:p>
            <a:pPr marL="361950" lvl="0" indent="-361950"/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	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Berfungsi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sebagai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saklar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untuk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mengaktifkan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motor 1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dan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motor 2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pada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saat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membuka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atau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menutup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atap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,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serta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mengaktifkan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motor 3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sebagai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pembalik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ikan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sesuai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dengan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waktu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yang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telah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 di </a:t>
            </a:r>
            <a:r>
              <a:rPr lang="en-US" sz="2400" b="1" dirty="0" err="1" smtClean="0">
                <a:latin typeface="Adobe Fan Heiti Std B"/>
                <a:ea typeface="Adobe Heiti Std R" pitchFamily="34" charset="-128"/>
              </a:rPr>
              <a:t>atur</a:t>
            </a:r>
            <a:r>
              <a:rPr lang="en-US" sz="2400" b="1" dirty="0" smtClean="0">
                <a:latin typeface="Adobe Fan Heiti Std B"/>
                <a:ea typeface="Adobe Heiti Std R" pitchFamily="34" charset="-128"/>
              </a:rPr>
              <a:t>.</a:t>
            </a:r>
          </a:p>
          <a:p>
            <a:pPr marL="342900" lvl="0" indent="-342900">
              <a:buFont typeface="+mj-lt"/>
              <a:buAutoNum type="arabicPeriod" startAt="2"/>
            </a:pPr>
            <a:endParaRPr lang="en-US" b="1" i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5300" y="428604"/>
            <a:ext cx="8101038" cy="785794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Perancangan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Hardware</a:t>
            </a:r>
            <a:endParaRPr kumimoji="0" lang="id-ID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8024834" y="5857892"/>
            <a:ext cx="1428761" cy="78581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  <a:hlinkClick r:id="rId2" action="ppaction://hlinksldjump"/>
              </a:rPr>
              <a:t>Back</a:t>
            </a:r>
            <a:endParaRPr lang="en-US" sz="2400" b="1" dirty="0">
              <a:latin typeface="Adobe Heiti Std R" pitchFamily="34" charset="-128"/>
              <a:ea typeface="Adobe Heiti Std R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666720" y="5857892"/>
            <a:ext cx="1428761" cy="785818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Back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23844" y="3929066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Flowchart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Rangkaian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0968" y="285728"/>
            <a:ext cx="35719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PERANCANGAN SOFTWARE</a:t>
            </a:r>
            <a:endParaRPr lang="id-ID" sz="2000" b="1" dirty="0"/>
          </a:p>
        </p:txBody>
      </p:sp>
      <p:sp>
        <p:nvSpPr>
          <p:cNvPr id="11" name="Right Arrow 10"/>
          <p:cNvSpPr/>
          <p:nvPr/>
        </p:nvSpPr>
        <p:spPr>
          <a:xfrm>
            <a:off x="3809992" y="3929066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38312"/>
              </p:ext>
            </p:extLst>
          </p:nvPr>
        </p:nvGraphicFramePr>
        <p:xfrm>
          <a:off x="3947931" y="285728"/>
          <a:ext cx="5701433" cy="6357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Visio" r:id="rId4" imgW="6839570" imgH="8854587" progId="Visio.Drawing.11">
                  <p:embed/>
                </p:oleObj>
              </mc:Choice>
              <mc:Fallback>
                <p:oleObj name="Visio" r:id="rId4" imgW="6839570" imgH="8854587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931" y="285728"/>
                        <a:ext cx="5701433" cy="635798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616" y="191136"/>
            <a:ext cx="611146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Tekton Pro" pitchFamily="34" charset="0"/>
                <a:cs typeface="Times New Roman" pitchFamily="18" charset="0"/>
              </a:rPr>
              <a:t>Gambar</a:t>
            </a:r>
            <a:r>
              <a:rPr lang="en-US" sz="2800" b="1" dirty="0" smtClean="0">
                <a:latin typeface="Tekton Pro" pitchFamily="34" charset="0"/>
                <a:cs typeface="Times New Roman" pitchFamily="18" charset="0"/>
              </a:rPr>
              <a:t>  Blok D</a:t>
            </a:r>
            <a:r>
              <a:rPr lang="id-ID" sz="2800" b="1" dirty="0" smtClean="0">
                <a:latin typeface="Tekton Pro" pitchFamily="34" charset="0"/>
                <a:cs typeface="Times New Roman" pitchFamily="18" charset="0"/>
              </a:rPr>
              <a:t>iagram </a:t>
            </a:r>
            <a:r>
              <a:rPr lang="en-US" sz="2800" b="1" dirty="0" smtClean="0">
                <a:latin typeface="Tekton Pro" pitchFamily="34" charset="0"/>
                <a:cs typeface="Times New Roman" pitchFamily="18" charset="0"/>
              </a:rPr>
              <a:t>R</a:t>
            </a:r>
            <a:r>
              <a:rPr lang="id-ID" sz="2800" b="1" dirty="0" smtClean="0">
                <a:latin typeface="Tekton Pro" pitchFamily="34" charset="0"/>
                <a:cs typeface="Times New Roman" pitchFamily="18" charset="0"/>
              </a:rPr>
              <a:t>angkaian </a:t>
            </a:r>
            <a:endParaRPr lang="id-ID" sz="2800" b="1" dirty="0"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8024834" y="5857892"/>
            <a:ext cx="1428761" cy="785818"/>
          </a:xfrm>
          <a:prstGeom prst="leftArrow">
            <a:avLst>
              <a:gd name="adj1" fmla="val 50000"/>
              <a:gd name="adj2" fmla="val 5646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  <a:hlinkClick r:id="rId4" action="ppaction://hlinksldjump"/>
              </a:rPr>
              <a:t>Back</a:t>
            </a:r>
            <a:endParaRPr lang="en-US" sz="2000" dirty="0">
              <a:solidFill>
                <a:schemeClr val="tx1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7" name="Right Arrow 6">
            <a:hlinkClick r:id="rId5" action="ppaction://hlinksldjump"/>
          </p:cNvPr>
          <p:cNvSpPr/>
          <p:nvPr/>
        </p:nvSpPr>
        <p:spPr>
          <a:xfrm>
            <a:off x="184732" y="5929330"/>
            <a:ext cx="2696566" cy="92867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Prins</a:t>
            </a:r>
            <a:r>
              <a:rPr lang="id-ID" b="1" dirty="0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ip </a:t>
            </a:r>
            <a:r>
              <a:rPr lang="en-US" b="1" dirty="0" err="1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Kerja</a:t>
            </a:r>
            <a:r>
              <a:rPr lang="en-US" b="1" dirty="0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</a:rPr>
              <a:t>Rangkaian</a:t>
            </a:r>
            <a:endParaRPr lang="en-US" b="1" dirty="0">
              <a:solidFill>
                <a:schemeClr val="tx1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76736" y="1196752"/>
            <a:ext cx="5448098" cy="5446933"/>
            <a:chOff x="1274" y="8773"/>
            <a:chExt cx="4009" cy="3035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274" y="8773"/>
              <a:ext cx="4009" cy="3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274" y="8916"/>
            <a:ext cx="3948" cy="2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Visio" r:id="rId6" imgW="5974181" imgH="3559728" progId="Visio.Drawing.11">
                    <p:embed/>
                  </p:oleObj>
                </mc:Choice>
                <mc:Fallback>
                  <p:oleObj name="Visio" r:id="rId6" imgW="5974181" imgH="3559728" progId="Visio.Drawing.11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4" y="8916"/>
                          <a:ext cx="3948" cy="234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52" y="1071546"/>
            <a:ext cx="8461604" cy="49292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dobe Fan Heiti Std B"/>
              </a:rPr>
              <a:t>Rangkaian</a:t>
            </a:r>
            <a:r>
              <a:rPr lang="en-US" sz="2400" dirty="0" smtClean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Catu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Daya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mendapat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sumber</a:t>
            </a:r>
            <a:r>
              <a:rPr lang="en-US" sz="2400" dirty="0">
                <a:latin typeface="Adobe Fan Heiti Std B"/>
              </a:rPr>
              <a:t> 220 V</a:t>
            </a:r>
            <a:r>
              <a:rPr lang="en-US" sz="2400" baseline="-25000" dirty="0">
                <a:latin typeface="Adobe Fan Heiti Std B"/>
              </a:rPr>
              <a:t>AC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dari</a:t>
            </a:r>
            <a:r>
              <a:rPr lang="en-US" sz="2400" dirty="0">
                <a:latin typeface="Adobe Fan Heiti Std B"/>
              </a:rPr>
              <a:t> PLN </a:t>
            </a:r>
            <a:r>
              <a:rPr lang="en-US" sz="2400" dirty="0" err="1">
                <a:latin typeface="Adobe Fan Heiti Std B"/>
              </a:rPr>
              <a:t>untuk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menghasilkan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tegangan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keluaran</a:t>
            </a:r>
            <a:r>
              <a:rPr lang="en-US" sz="2400" dirty="0">
                <a:latin typeface="Adobe Fan Heiti Std B"/>
              </a:rPr>
              <a:t> 9 V</a:t>
            </a:r>
            <a:r>
              <a:rPr lang="en-US" sz="2400" baseline="-25000" dirty="0">
                <a:latin typeface="Adobe Fan Heiti Std B"/>
              </a:rPr>
              <a:t>DC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sebagai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sumber</a:t>
            </a:r>
            <a:r>
              <a:rPr lang="en-US" sz="2400" dirty="0">
                <a:latin typeface="Adobe Fan Heiti Std B"/>
              </a:rPr>
              <a:t> </a:t>
            </a:r>
            <a:r>
              <a:rPr lang="id-ID" sz="2400" dirty="0">
                <a:latin typeface="Adobe Fan Heiti Std B"/>
              </a:rPr>
              <a:t>Arduino UNO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5 V</a:t>
            </a:r>
            <a:r>
              <a:rPr lang="en-US" sz="2400" baseline="-25000" dirty="0">
                <a:latin typeface="Adobe Fan Heiti Std B"/>
              </a:rPr>
              <a:t>DC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sebagai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sumber</a:t>
            </a:r>
            <a:r>
              <a:rPr lang="en-US" sz="2400" dirty="0">
                <a:latin typeface="Adobe Fan Heiti Std B"/>
              </a:rPr>
              <a:t>, motor 1, motor 2,</a:t>
            </a:r>
            <a:r>
              <a:rPr lang="id-ID" sz="2400" dirty="0">
                <a:latin typeface="Adobe Fan Heiti Std B"/>
              </a:rPr>
              <a:t> motor 3, </a:t>
            </a:r>
            <a:r>
              <a:rPr lang="en-US" sz="2400" i="1" dirty="0">
                <a:latin typeface="Adobe Fan Heiti Std B"/>
              </a:rPr>
              <a:t>water brick, </a:t>
            </a:r>
            <a:r>
              <a:rPr lang="en-US" sz="2400" dirty="0">
                <a:latin typeface="Adobe Fan Heiti Std B"/>
              </a:rPr>
              <a:t>sensor </a:t>
            </a:r>
            <a:r>
              <a:rPr lang="en-US" sz="2400" dirty="0" err="1">
                <a:latin typeface="Adobe Fan Heiti Std B"/>
              </a:rPr>
              <a:t>suhu</a:t>
            </a:r>
            <a:r>
              <a:rPr lang="en-US" sz="2400" dirty="0">
                <a:latin typeface="Adobe Fan Heiti Std B"/>
              </a:rPr>
              <a:t>,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LDR, </a:t>
            </a:r>
            <a:r>
              <a:rPr lang="en-US" sz="2400" dirty="0" err="1">
                <a:latin typeface="Adobe Fan Heiti Std B"/>
              </a:rPr>
              <a:t>sedangkan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i="1" dirty="0">
                <a:latin typeface="Adobe Fan Heiti Std B"/>
              </a:rPr>
              <a:t>driver relay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LCD </a:t>
            </a:r>
            <a:r>
              <a:rPr lang="en-US" sz="2400" dirty="0" err="1">
                <a:latin typeface="Adobe Fan Heiti Std B"/>
              </a:rPr>
              <a:t>mendapat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sumber</a:t>
            </a:r>
            <a:r>
              <a:rPr lang="en-US" sz="2400" dirty="0">
                <a:latin typeface="Adobe Fan Heiti Std B"/>
              </a:rPr>
              <a:t> 5 V</a:t>
            </a:r>
            <a:r>
              <a:rPr lang="en-US" sz="2400" baseline="-25000" dirty="0">
                <a:latin typeface="Adobe Fan Heiti Std B"/>
              </a:rPr>
              <a:t>DC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dari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tegangan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keluaran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Arduino</a:t>
            </a:r>
            <a:r>
              <a:rPr lang="en-US" sz="2400" dirty="0">
                <a:latin typeface="Adobe Fan Heiti Std B"/>
              </a:rPr>
              <a:t> UNO.</a:t>
            </a:r>
          </a:p>
          <a:p>
            <a:r>
              <a:rPr lang="en-US" sz="2400" i="1" dirty="0">
                <a:latin typeface="Adobe Fan Heiti Std B"/>
              </a:rPr>
              <a:t>Water brick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LDR </a:t>
            </a:r>
            <a:r>
              <a:rPr lang="en-US" sz="2400" dirty="0" err="1">
                <a:latin typeface="Adobe Fan Heiti Std B"/>
              </a:rPr>
              <a:t>akan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mendeteksi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cuaca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apakah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dalam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kondisi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cerah</a:t>
            </a:r>
            <a:r>
              <a:rPr lang="en-US" sz="2400" dirty="0">
                <a:latin typeface="Adobe Fan Heiti Std B"/>
              </a:rPr>
              <a:t>, </a:t>
            </a:r>
            <a:r>
              <a:rPr lang="en-US" sz="2400" dirty="0" err="1">
                <a:latin typeface="Adobe Fan Heiti Std B"/>
              </a:rPr>
              <a:t>mendung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atau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hujan</a:t>
            </a:r>
            <a:r>
              <a:rPr lang="en-US" sz="2400" dirty="0">
                <a:latin typeface="Adobe Fan Heiti Std B"/>
              </a:rPr>
              <a:t> yang </a:t>
            </a:r>
            <a:r>
              <a:rPr lang="en-US" sz="2400" dirty="0" err="1">
                <a:latin typeface="Adobe Fan Heiti Std B"/>
              </a:rPr>
              <a:t>akan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memberikan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informasi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mikrokontroler</a:t>
            </a:r>
            <a:r>
              <a:rPr lang="en-US" sz="2400" dirty="0">
                <a:latin typeface="Adobe Fan Heiti Std B"/>
              </a:rPr>
              <a:t> </a:t>
            </a:r>
            <a:r>
              <a:rPr lang="id-ID" sz="2400" dirty="0">
                <a:latin typeface="Adobe Fan Heiti Std B"/>
              </a:rPr>
              <a:t>Arduino UNO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sebagai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alat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kontrol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untuk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memerintahkan</a:t>
            </a:r>
            <a:r>
              <a:rPr lang="en-US" sz="2400" dirty="0">
                <a:latin typeface="Adobe Fan Heiti Std B"/>
              </a:rPr>
              <a:t> motor </a:t>
            </a:r>
            <a:r>
              <a:rPr lang="en-US" sz="2400" dirty="0" err="1">
                <a:latin typeface="Adobe Fan Heiti Std B"/>
              </a:rPr>
              <a:t>dan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i="1" dirty="0">
                <a:latin typeface="Adobe Fan Heiti Std B"/>
              </a:rPr>
              <a:t>driver relay</a:t>
            </a:r>
            <a:r>
              <a:rPr lang="en-US" sz="2400" dirty="0">
                <a:latin typeface="Adobe Fan Heiti Std B"/>
              </a:rPr>
              <a:t> </a:t>
            </a:r>
            <a:r>
              <a:rPr lang="en-US" sz="2400" dirty="0" err="1">
                <a:latin typeface="Adobe Fan Heiti Std B"/>
              </a:rPr>
              <a:t>bekerja</a:t>
            </a:r>
            <a:endParaRPr lang="en-US" sz="2400" b="1" i="1" dirty="0" smtClean="0">
              <a:latin typeface="Adobe Fan Heiti Std B"/>
            </a:endParaRPr>
          </a:p>
          <a:p>
            <a:endParaRPr lang="en-US" b="1" i="1" dirty="0">
              <a:latin typeface="Adobe Fan Heiti Std B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5300" y="285728"/>
            <a:ext cx="8172476" cy="7857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Heiti Std R" pitchFamily="34" charset="-128"/>
                <a:ea typeface="Adobe Heiti Std R" pitchFamily="34" charset="-128"/>
                <a:cs typeface="+mj-cs"/>
              </a:rPr>
              <a:t>Prinsip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Heiti Std R" pitchFamily="34" charset="-128"/>
                <a:ea typeface="Adobe Heiti Std R" pitchFamily="34" charset="-128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Heiti Std R" pitchFamily="34" charset="-128"/>
                <a:ea typeface="Adobe Heiti Std R" pitchFamily="34" charset="-128"/>
                <a:cs typeface="+mj-cs"/>
              </a:rPr>
              <a:t>Kerja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Heiti Std R" pitchFamily="34" charset="-128"/>
                <a:ea typeface="Adobe Heiti Std R" pitchFamily="34" charset="-128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Heiti Std R" pitchFamily="34" charset="-128"/>
                <a:ea typeface="Adobe Heiti Std R" pitchFamily="34" charset="-128"/>
                <a:cs typeface="+mj-cs"/>
              </a:rPr>
              <a:t>Rangkaian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dobe Heiti Std R" pitchFamily="34" charset="-128"/>
              <a:ea typeface="Adobe Heiti Std R" pitchFamily="34" charset="-128"/>
              <a:cs typeface="+mj-cs"/>
            </a:endParaRPr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7881958" y="6000768"/>
            <a:ext cx="1500198" cy="857232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dobe Heiti Std R" pitchFamily="34" charset="-128"/>
                <a:ea typeface="Adobe Heiti Std R" pitchFamily="34" charset="-128"/>
                <a:hlinkClick r:id="rId3" action="ppaction://hlinksldjump"/>
              </a:rPr>
              <a:t>Back</a:t>
            </a:r>
            <a:endParaRPr lang="en-US" sz="2400" b="1" dirty="0">
              <a:solidFill>
                <a:schemeClr val="tx1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38092" y="0"/>
            <a:ext cx="9410700" cy="7857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/>
            <a:r>
              <a:rPr lang="en-US" sz="4400" b="1" dirty="0" err="1" smtClean="0">
                <a:latin typeface="Tekton Pro" pitchFamily="34" charset="0"/>
                <a:cs typeface="Times New Roman" pitchFamily="18" charset="0"/>
              </a:rPr>
              <a:t>Gambar</a:t>
            </a:r>
            <a:r>
              <a:rPr lang="en-US" sz="4400" b="1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ekton Pro" pitchFamily="34" charset="0"/>
                <a:cs typeface="Times New Roman" pitchFamily="18" charset="0"/>
              </a:rPr>
              <a:t>Rangkaian</a:t>
            </a:r>
            <a:r>
              <a:rPr lang="en-US" sz="4400" b="1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ekton Pro" pitchFamily="34" charset="0"/>
                <a:cs typeface="Times New Roman" pitchFamily="18" charset="0"/>
              </a:rPr>
              <a:t>keseluruhan</a:t>
            </a:r>
            <a:endParaRPr lang="id-ID" sz="4400" b="1" dirty="0"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8096272" y="6143644"/>
            <a:ext cx="1428761" cy="78581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dobe Heiti Std R" pitchFamily="34" charset="-128"/>
                <a:ea typeface="Adobe Heiti Std R" pitchFamily="34" charset="-128"/>
                <a:hlinkClick r:id="rId2" action="ppaction://hlinksldjump"/>
              </a:rPr>
              <a:t>Back</a:t>
            </a:r>
            <a:endParaRPr lang="en-US" sz="2400" b="1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7" y="908721"/>
            <a:ext cx="6649070" cy="5438464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6809</TotalTime>
  <Words>796</Words>
  <Application>Microsoft Office PowerPoint</Application>
  <PresentationFormat>A4 Paper (210x297 mm)</PresentationFormat>
  <Paragraphs>206</Paragraphs>
  <Slides>18</Slides>
  <Notes>5</Notes>
  <HiddenSlides>17</HiddenSlides>
  <MMClips>0</MMClips>
  <ScaleCrop>false</ScaleCrop>
  <HeadingPairs>
    <vt:vector size="10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2</vt:i4>
      </vt:variant>
    </vt:vector>
  </HeadingPairs>
  <TitlesOfParts>
    <vt:vector size="43" baseType="lpstr">
      <vt:lpstr>SimSun</vt:lpstr>
      <vt:lpstr>Adobe Fan Heiti Std B</vt:lpstr>
      <vt:lpstr>Adobe Gothic Std B</vt:lpstr>
      <vt:lpstr>Adobe Heiti Std R</vt:lpstr>
      <vt:lpstr>Aharoni</vt:lpstr>
      <vt:lpstr>Algerian</vt:lpstr>
      <vt:lpstr>Andalus</vt:lpstr>
      <vt:lpstr>Arial</vt:lpstr>
      <vt:lpstr>Bahnschrift SemiBold</vt:lpstr>
      <vt:lpstr>Bauhaus 93</vt:lpstr>
      <vt:lpstr>Berlin Sans FB</vt:lpstr>
      <vt:lpstr>Broadway</vt:lpstr>
      <vt:lpstr>Calibri</vt:lpstr>
      <vt:lpstr>Century Gothic</vt:lpstr>
      <vt:lpstr>Comic Sans MS</vt:lpstr>
      <vt:lpstr>Lucida Sans Unicode</vt:lpstr>
      <vt:lpstr>Tekton Pro</vt:lpstr>
      <vt:lpstr>Times New Roman</vt:lpstr>
      <vt:lpstr>Verdana</vt:lpstr>
      <vt:lpstr>Wingdings 2</vt:lpstr>
      <vt:lpstr>Wingdings 3</vt:lpstr>
      <vt:lpstr>Concourse</vt:lpstr>
      <vt:lpstr>Visio</vt:lpstr>
      <vt:lpstr>ASALAMUALAIKUM  Wr. Wb</vt:lpstr>
      <vt:lpstr>Latar Belakang</vt:lpstr>
      <vt:lpstr>Metode Penelitian  Perancangan Alat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  <vt:lpstr>Custom Show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KAMERA CCTV MENGGUNAKAN SENSOR GERAK</dc:title>
  <dc:creator>adi</dc:creator>
  <cp:lastModifiedBy>Windows User</cp:lastModifiedBy>
  <cp:revision>123</cp:revision>
  <dcterms:created xsi:type="dcterms:W3CDTF">2015-06-14T12:40:32Z</dcterms:created>
  <dcterms:modified xsi:type="dcterms:W3CDTF">2018-10-11T03:06:07Z</dcterms:modified>
</cp:coreProperties>
</file>