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67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A9A2-68D1-4FDA-BAF6-388386685CE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91EF-B088-414E-A08B-6F6E631E5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 AKUNTANSI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Kantor Akuntan Publik </a:t>
            </a:r>
            <a:r>
              <a:rPr lang="sv-SE" dirty="0" smtClean="0"/>
              <a:t>”Big 8”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Arthur Andersen &amp; Co</a:t>
            </a:r>
          </a:p>
          <a:p>
            <a:r>
              <a:rPr lang="en-US" dirty="0"/>
              <a:t>Arthur Young &amp; Co</a:t>
            </a:r>
          </a:p>
          <a:p>
            <a:r>
              <a:rPr lang="en-US" dirty="0" smtClean="0"/>
              <a:t>Coopers </a:t>
            </a:r>
            <a:r>
              <a:rPr lang="en-US" dirty="0"/>
              <a:t>and Lybrand</a:t>
            </a:r>
          </a:p>
          <a:p>
            <a:r>
              <a:rPr lang="en-US" dirty="0"/>
              <a:t>E</a:t>
            </a:r>
            <a:r>
              <a:rPr lang="en-US" dirty="0" smtClean="0"/>
              <a:t>rnst </a:t>
            </a:r>
            <a:r>
              <a:rPr lang="en-US" dirty="0"/>
              <a:t>and </a:t>
            </a:r>
            <a:r>
              <a:rPr lang="en-US" dirty="0" err="1"/>
              <a:t>Whinney</a:t>
            </a:r>
            <a:endParaRPr lang="en-US" dirty="0"/>
          </a:p>
          <a:p>
            <a:r>
              <a:rPr lang="en-US" dirty="0"/>
              <a:t>Price Waterhouse &amp; Co</a:t>
            </a:r>
          </a:p>
          <a:p>
            <a:r>
              <a:rPr lang="en-US" dirty="0"/>
              <a:t>Deloitte, Haskins, and Sells</a:t>
            </a:r>
          </a:p>
          <a:p>
            <a:r>
              <a:rPr lang="en-US" dirty="0" smtClean="0"/>
              <a:t>Peat </a:t>
            </a:r>
            <a:r>
              <a:rPr lang="en-US" dirty="0"/>
              <a:t>Marwick, Mitchell &amp; Co</a:t>
            </a:r>
          </a:p>
          <a:p>
            <a:r>
              <a:rPr lang="en-US" dirty="0" err="1" smtClean="0"/>
              <a:t>Touche</a:t>
            </a:r>
            <a:r>
              <a:rPr lang="en-US" dirty="0" smtClean="0"/>
              <a:t> </a:t>
            </a:r>
            <a:r>
              <a:rPr lang="en-US" dirty="0"/>
              <a:t>Ross &amp; Co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</a:t>
            </a:r>
            <a:r>
              <a:rPr lang="en-US" i="1" dirty="0" smtClean="0"/>
              <a:t>rthur </a:t>
            </a:r>
            <a:r>
              <a:rPr lang="en-US" i="1" dirty="0"/>
              <a:t>Anderson;</a:t>
            </a:r>
          </a:p>
          <a:p>
            <a:r>
              <a:rPr lang="en-US" dirty="0" smtClean="0"/>
              <a:t>Deloitte </a:t>
            </a:r>
            <a:r>
              <a:rPr lang="en-US" dirty="0"/>
              <a:t>&amp; </a:t>
            </a:r>
            <a:r>
              <a:rPr lang="en-US" dirty="0" err="1"/>
              <a:t>Touche</a:t>
            </a:r>
            <a:r>
              <a:rPr lang="en-US" dirty="0"/>
              <a:t>;</a:t>
            </a:r>
          </a:p>
          <a:p>
            <a:r>
              <a:rPr lang="en-US" dirty="0"/>
              <a:t>KPMG;</a:t>
            </a:r>
          </a:p>
          <a:p>
            <a:r>
              <a:rPr lang="en-US" dirty="0"/>
              <a:t>E</a:t>
            </a:r>
            <a:r>
              <a:rPr lang="en-US" dirty="0" smtClean="0"/>
              <a:t>rnst </a:t>
            </a:r>
            <a:r>
              <a:rPr lang="en-US" dirty="0"/>
              <a:t>&amp; Young;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ricewaterhouse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Deloitte </a:t>
            </a:r>
            <a:r>
              <a:rPr lang="en-US" dirty="0"/>
              <a:t>&amp; </a:t>
            </a:r>
            <a:r>
              <a:rPr lang="en-US" dirty="0" err="1"/>
              <a:t>Touche</a:t>
            </a:r>
            <a:endParaRPr lang="en-US" dirty="0"/>
          </a:p>
          <a:p>
            <a:r>
              <a:rPr lang="en-US" dirty="0" smtClean="0"/>
              <a:t>Ernst </a:t>
            </a:r>
            <a:r>
              <a:rPr lang="en-US" dirty="0"/>
              <a:t>&amp; Young</a:t>
            </a:r>
          </a:p>
          <a:p>
            <a:r>
              <a:rPr lang="en-US" dirty="0"/>
              <a:t>KPMG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ricewaterhouse</a:t>
            </a:r>
            <a:r>
              <a:rPr lang="en-US" dirty="0" smtClean="0"/>
              <a:t> </a:t>
            </a:r>
            <a:r>
              <a:rPr lang="en-US" dirty="0"/>
              <a:t>Coopers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AICPA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American Institute of Certified Public Accountants (AICPA)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organisasi</a:t>
            </a:r>
            <a:r>
              <a:rPr lang="en-US" i="1" dirty="0"/>
              <a:t> </a:t>
            </a:r>
            <a:r>
              <a:rPr lang="en-US" i="1" dirty="0" err="1"/>
              <a:t>pengoordinir</a:t>
            </a:r>
            <a:r>
              <a:rPr lang="en-US" i="1" dirty="0"/>
              <a:t> </a:t>
            </a:r>
            <a:r>
              <a:rPr lang="en-US" i="1" dirty="0" err="1" smtClean="0"/>
              <a:t>profesional</a:t>
            </a:r>
            <a:r>
              <a:rPr lang="en-US" i="1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i="1" dirty="0"/>
              <a:t>Certified Public Accountants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Amerika</a:t>
            </a:r>
            <a:r>
              <a:rPr lang="en-US" i="1" dirty="0"/>
              <a:t> </a:t>
            </a:r>
            <a:r>
              <a:rPr lang="en-US" i="1" dirty="0" err="1"/>
              <a:t>Serikat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i="1" dirty="0" err="1" smtClean="0"/>
              <a:t>Dua</a:t>
            </a:r>
            <a:r>
              <a:rPr lang="en-US" i="1" dirty="0" smtClean="0"/>
              <a:t> </a:t>
            </a:r>
            <a:r>
              <a:rPr lang="en-US" i="1" dirty="0" err="1"/>
              <a:t>komite</a:t>
            </a:r>
            <a:r>
              <a:rPr lang="en-US" i="1" dirty="0"/>
              <a:t> </a:t>
            </a:r>
            <a:r>
              <a:rPr lang="en-US" i="1" dirty="0" err="1"/>
              <a:t>teknis</a:t>
            </a:r>
            <a:r>
              <a:rPr lang="en-US" i="1" dirty="0"/>
              <a:t> </a:t>
            </a:r>
            <a:r>
              <a:rPr lang="en-US" i="1" dirty="0" err="1"/>
              <a:t>seniornya</a:t>
            </a:r>
            <a:r>
              <a:rPr lang="en-US" i="1" dirty="0"/>
              <a:t> </a:t>
            </a:r>
            <a:r>
              <a:rPr lang="en-US" i="1" dirty="0" smtClean="0"/>
              <a:t>yang </a:t>
            </a:r>
            <a:r>
              <a:rPr lang="en-US" i="1" dirty="0" err="1" smtClean="0"/>
              <a:t>penting</a:t>
            </a:r>
            <a:r>
              <a:rPr lang="en-US" i="1" dirty="0" smtClean="0"/>
              <a:t>-Accounting </a:t>
            </a:r>
            <a:r>
              <a:rPr lang="en-US" i="1" dirty="0"/>
              <a:t>Standards Executive Committee (</a:t>
            </a:r>
            <a:r>
              <a:rPr lang="en-US" i="1" dirty="0" err="1"/>
              <a:t>AcSEC</a:t>
            </a:r>
            <a:r>
              <a:rPr lang="en-US" i="1" dirty="0"/>
              <a:t>) </a:t>
            </a:r>
            <a:r>
              <a:rPr lang="en-US" i="1" dirty="0" err="1"/>
              <a:t>dan</a:t>
            </a:r>
            <a:r>
              <a:rPr lang="en-US" i="1" dirty="0"/>
              <a:t> Auditing Standards </a:t>
            </a:r>
            <a:r>
              <a:rPr lang="en-US" i="1" dirty="0" smtClean="0"/>
              <a:t>Executive Committee </a:t>
            </a:r>
            <a:r>
              <a:rPr lang="en-US" i="1" dirty="0"/>
              <a:t>(</a:t>
            </a:r>
            <a:r>
              <a:rPr lang="en-US" i="1" dirty="0" err="1"/>
              <a:t>AudSEC</a:t>
            </a:r>
            <a:r>
              <a:rPr lang="en-US" i="1" dirty="0" smtClean="0"/>
              <a:t>)-, </a:t>
            </a:r>
          </a:p>
          <a:p>
            <a:r>
              <a:rPr lang="en-US" dirty="0" err="1" smtClean="0"/>
              <a:t>Komite</a:t>
            </a:r>
            <a:r>
              <a:rPr lang="en-US" dirty="0" smtClean="0"/>
              <a:t>-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i="1" dirty="0"/>
              <a:t>Statements of </a:t>
            </a:r>
            <a:r>
              <a:rPr lang="en-US" i="1" dirty="0" smtClean="0"/>
              <a:t>Position-SOP </a:t>
            </a:r>
            <a:r>
              <a:rPr lang="en-US" dirty="0" smtClean="0"/>
              <a:t>(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/>
              <a:t>Posisi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SOP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sv-SE" dirty="0" smtClean="0"/>
              <a:t>menguraikan </a:t>
            </a:r>
            <a:r>
              <a:rPr lang="sv-SE" dirty="0"/>
              <a:t>secara panjang lebar masalah-masalah akuntansi </a:t>
            </a:r>
            <a:r>
              <a:rPr lang="sv-SE" dirty="0" smtClean="0"/>
              <a:t>kontroversial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1930 AICPA </a:t>
            </a:r>
            <a:r>
              <a:rPr lang="en-US" dirty="0" err="1"/>
              <a:t>menunjuk</a:t>
            </a:r>
            <a:r>
              <a:rPr lang="en-US" dirty="0"/>
              <a:t> TIM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SEC </a:t>
            </a:r>
            <a:r>
              <a:rPr lang="en-US" dirty="0" err="1" smtClean="0"/>
              <a:t>terbentuklah</a:t>
            </a:r>
            <a:r>
              <a:rPr lang="en-US" dirty="0" smtClean="0"/>
              <a:t> CAP</a:t>
            </a:r>
            <a:endParaRPr lang="en-US" i="1" dirty="0" smtClean="0"/>
          </a:p>
          <a:p>
            <a:r>
              <a:rPr lang="en-US" i="1" dirty="0" smtClean="0"/>
              <a:t>Committee </a:t>
            </a:r>
            <a:r>
              <a:rPr lang="en-US" i="1" dirty="0"/>
              <a:t>on Accounting Procedures-CAP (</a:t>
            </a:r>
            <a:r>
              <a:rPr lang="en-US" i="1" dirty="0" err="1"/>
              <a:t>Komite</a:t>
            </a:r>
            <a:r>
              <a:rPr lang="en-US" i="1" dirty="0"/>
              <a:t> </a:t>
            </a:r>
            <a:r>
              <a:rPr lang="en-US" i="1" dirty="0" err="1"/>
              <a:t>Prosedur</a:t>
            </a:r>
            <a:r>
              <a:rPr lang="en-US" i="1" dirty="0"/>
              <a:t> </a:t>
            </a:r>
            <a:r>
              <a:rPr lang="en-US" i="1" dirty="0" err="1"/>
              <a:t>Akuntansi</a:t>
            </a:r>
            <a:r>
              <a:rPr lang="en-US" i="1" dirty="0"/>
              <a:t>)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smtClean="0"/>
              <a:t>AICPA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51 </a:t>
            </a:r>
            <a:r>
              <a:rPr lang="en-US" i="1" dirty="0"/>
              <a:t>Accounting Research Bulletin (ARB) yang </a:t>
            </a:r>
            <a:r>
              <a:rPr lang="en-US" i="1" dirty="0" err="1"/>
              <a:t>menyarankan</a:t>
            </a:r>
            <a:r>
              <a:rPr lang="en-US" i="1" dirty="0"/>
              <a:t> </a:t>
            </a:r>
            <a:r>
              <a:rPr lang="en-US" i="1" dirty="0" err="1" smtClean="0"/>
              <a:t>perlakuan-perlakuan</a:t>
            </a:r>
            <a:r>
              <a:rPr lang="en-US" i="1" dirty="0" smtClean="0"/>
              <a:t> </a:t>
            </a:r>
            <a:r>
              <a:rPr lang="fi-FI" dirty="0" smtClean="0"/>
              <a:t>akuntansi </a:t>
            </a:r>
            <a:r>
              <a:rPr lang="fi-FI" dirty="0"/>
              <a:t>untuk berbagai persoalan dan transaksi</a:t>
            </a:r>
            <a:r>
              <a:rPr lang="fi-FI" dirty="0" smtClean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1959, AICPA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i="1" dirty="0"/>
              <a:t>Accounting Principles Board-APB (</a:t>
            </a:r>
            <a:r>
              <a:rPr lang="en-US" i="1" dirty="0" err="1"/>
              <a:t>Badan</a:t>
            </a:r>
            <a:r>
              <a:rPr lang="en-US" i="1" dirty="0"/>
              <a:t> </a:t>
            </a:r>
            <a:r>
              <a:rPr lang="en-US" i="1" dirty="0" err="1" smtClean="0"/>
              <a:t>Prinsip</a:t>
            </a:r>
            <a:r>
              <a:rPr lang="en-US" i="1" dirty="0" smtClean="0"/>
              <a:t> </a:t>
            </a:r>
            <a:r>
              <a:rPr lang="en-US" dirty="0" err="1" smtClean="0"/>
              <a:t>Akuntansi</a:t>
            </a:r>
            <a:r>
              <a:rPr lang="en-US" dirty="0"/>
              <a:t>), yang </a:t>
            </a:r>
            <a:r>
              <a:rPr lang="en-US" dirty="0" err="1"/>
              <a:t>bertujuan</a:t>
            </a:r>
            <a:r>
              <a:rPr lang="en-US" dirty="0"/>
              <a:t> "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 smtClean="0"/>
              <a:t>.“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/>
              <a:t>18-21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 smtClean="0"/>
              <a:t>perusahaan,dan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,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/>
              <a:t>APB </a:t>
            </a:r>
            <a:r>
              <a:rPr lang="en-US" i="1" dirty="0"/>
              <a:t>Opinion </a:t>
            </a:r>
            <a:r>
              <a:rPr lang="en-US" i="1" dirty="0" err="1"/>
              <a:t>sebanyak</a:t>
            </a:r>
            <a:r>
              <a:rPr lang="en-US" i="1" dirty="0"/>
              <a:t> 31</a:t>
            </a:r>
            <a:endParaRPr lang="en-US" dirty="0" smtClean="0"/>
          </a:p>
          <a:p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/>
              <a:t>riset</a:t>
            </a:r>
            <a:r>
              <a:rPr lang="en-US" dirty="0"/>
              <a:t> AICPA </a:t>
            </a:r>
            <a:r>
              <a:rPr lang="en-US" dirty="0" err="1"/>
              <a:t>meresmikan</a:t>
            </a:r>
            <a:r>
              <a:rPr lang="en-US" dirty="0"/>
              <a:t> </a:t>
            </a:r>
            <a:r>
              <a:rPr lang="en-US" dirty="0" err="1"/>
              <a:t>studi-studi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(</a:t>
            </a:r>
            <a:r>
              <a:rPr lang="en-US" i="1" dirty="0" smtClean="0"/>
              <a:t>Accounting </a:t>
            </a:r>
            <a:r>
              <a:rPr lang="en-US" i="1" dirty="0"/>
              <a:t>Research </a:t>
            </a:r>
            <a:r>
              <a:rPr lang="en-US" i="1" dirty="0" smtClean="0"/>
              <a:t>Study-ARS)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Financial </a:t>
            </a:r>
            <a:r>
              <a:rPr lang="en-US" b="1" i="1" dirty="0"/>
              <a:t>Accounting Standard Board (FASB)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AICPA </a:t>
            </a:r>
            <a:r>
              <a:rPr lang="en-US" dirty="0" err="1" smtClean="0"/>
              <a:t>menunjuk</a:t>
            </a:r>
            <a:r>
              <a:rPr lang="en-US" dirty="0" smtClean="0"/>
              <a:t> Wheat Committee </a:t>
            </a:r>
            <a:r>
              <a:rPr lang="en-US" dirty="0"/>
              <a:t>yang </a:t>
            </a:r>
            <a:r>
              <a:rPr lang="en-US" dirty="0" err="1"/>
              <a:t>membubarkan</a:t>
            </a:r>
            <a:r>
              <a:rPr lang="en-US" dirty="0"/>
              <a:t> APB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nirlaba</a:t>
            </a:r>
            <a:r>
              <a:rPr lang="en-US" dirty="0" smtClean="0"/>
              <a:t> </a:t>
            </a:r>
            <a:r>
              <a:rPr lang="en-US" dirty="0"/>
              <a:t>FAF </a:t>
            </a:r>
            <a:r>
              <a:rPr lang="en-US" i="1" dirty="0"/>
              <a:t>(</a:t>
            </a:r>
            <a:r>
              <a:rPr lang="en-US" i="1" dirty="0" smtClean="0"/>
              <a:t>Financial Accounting </a:t>
            </a:r>
            <a:r>
              <a:rPr lang="en-US" i="1" dirty="0"/>
              <a:t>Foundation) </a:t>
            </a:r>
            <a:r>
              <a:rPr lang="en-US" i="1" dirty="0" err="1" smtClean="0"/>
              <a:t>membawahi</a:t>
            </a:r>
            <a:r>
              <a:rPr lang="en-US" i="1" dirty="0" smtClean="0"/>
              <a:t>/</a:t>
            </a:r>
            <a:r>
              <a:rPr lang="en-US" i="1" dirty="0" err="1" smtClean="0"/>
              <a:t>mengoperasikan</a:t>
            </a:r>
            <a:r>
              <a:rPr lang="en-US" i="1" dirty="0" smtClean="0"/>
              <a:t> </a:t>
            </a:r>
            <a:r>
              <a:rPr lang="en-US" i="1" dirty="0"/>
              <a:t>FASB</a:t>
            </a:r>
            <a:endParaRPr lang="en-US" i="1" dirty="0" smtClean="0"/>
          </a:p>
          <a:p>
            <a:r>
              <a:rPr lang="en-US" i="1" dirty="0" smtClean="0"/>
              <a:t>Financial </a:t>
            </a:r>
            <a:r>
              <a:rPr lang="en-US" i="1" dirty="0"/>
              <a:t>Accounting </a:t>
            </a:r>
            <a:r>
              <a:rPr lang="en-US" i="1" dirty="0" smtClean="0"/>
              <a:t>Standards </a:t>
            </a:r>
            <a:r>
              <a:rPr lang="en-US" i="1" dirty="0"/>
              <a:t>Board-FASB (</a:t>
            </a:r>
            <a:r>
              <a:rPr lang="en-US" i="1" dirty="0" err="1"/>
              <a:t>Badan</a:t>
            </a:r>
            <a:r>
              <a:rPr lang="en-US" i="1" dirty="0"/>
              <a:t> </a:t>
            </a:r>
            <a:r>
              <a:rPr lang="en-US" i="1" dirty="0" err="1"/>
              <a:t>Standar</a:t>
            </a:r>
            <a:r>
              <a:rPr lang="en-US" i="1" dirty="0"/>
              <a:t> </a:t>
            </a:r>
            <a:r>
              <a:rPr lang="en-US" i="1" dirty="0" err="1"/>
              <a:t>Akuntansi</a:t>
            </a:r>
            <a:r>
              <a:rPr lang="en-US" i="1" dirty="0"/>
              <a:t> </a:t>
            </a:r>
            <a:r>
              <a:rPr lang="en-US" i="1" dirty="0" err="1"/>
              <a:t>Keuangan</a:t>
            </a:r>
            <a:r>
              <a:rPr lang="en-US" i="1" dirty="0"/>
              <a:t>) </a:t>
            </a:r>
            <a:r>
              <a:rPr lang="en-US" i="1" dirty="0" err="1" smtClean="0"/>
              <a:t>menggantikan</a:t>
            </a:r>
            <a:r>
              <a:rPr lang="en-US" i="1" dirty="0" smtClean="0"/>
              <a:t> </a:t>
            </a:r>
            <a:r>
              <a:rPr lang="en-US" dirty="0" smtClean="0"/>
              <a:t>APB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1973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Financial Accounting Standards Board (FASB)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33524"/>
            <a:ext cx="8458200" cy="494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3950"/>
            <a:ext cx="91440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Hubungan profesi akuntansi terhadap FASB diklarifikasikan oleh </a:t>
            </a:r>
            <a:r>
              <a:rPr lang="sv-SE" i="1" dirty="0"/>
              <a:t>Rule 203 dari kode etik </a:t>
            </a:r>
            <a:r>
              <a:rPr lang="sv-SE" i="1" dirty="0" smtClean="0"/>
              <a:t>profesional </a:t>
            </a:r>
            <a:r>
              <a:rPr lang="en-US" dirty="0" smtClean="0"/>
              <a:t>AICPA</a:t>
            </a:r>
            <a:r>
              <a:rPr lang="en-US" dirty="0"/>
              <a:t>,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AICPA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laporan-laporan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FASB Statement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/>
              <a:t>interpretasinya</a:t>
            </a:r>
            <a:r>
              <a:rPr lang="en-US" i="1" dirty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/>
              <a:t>APB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Accounting Research Bulletin, </a:t>
            </a:r>
            <a:r>
              <a:rPr lang="en-US" i="1" dirty="0" err="1"/>
              <a:t>kecuali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anggota</a:t>
            </a:r>
            <a:r>
              <a:rPr lang="en-US" i="1" dirty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menunjukkan</a:t>
            </a:r>
            <a:r>
              <a:rPr lang="en-US" i="1" dirty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,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i="1" dirty="0"/>
              <a:t>(Standard Setting Body</a:t>
            </a:r>
            <a:r>
              <a:rPr lang="en-US" i="1" dirty="0" smtClean="0"/>
              <a:t>)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FASB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sv-SE" dirty="0" smtClean="0"/>
              <a:t>Suatu·masalah </a:t>
            </a:r>
            <a:r>
              <a:rPr lang="sv-SE" dirty="0"/>
              <a:t>pelaporan akan diidentifikasi dan ditempatkan dalam agenda </a:t>
            </a:r>
            <a:r>
              <a:rPr lang="sv-SE" dirty="0" smtClean="0"/>
              <a:t>Dewan.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FASB,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,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Discussion Memorandum (DM) </a:t>
            </a:r>
            <a:r>
              <a:rPr lang="en-US" i="1" dirty="0" err="1"/>
              <a:t>mengenai</a:t>
            </a:r>
            <a:r>
              <a:rPr lang="en-US" i="1" dirty="0"/>
              <a:t> </a:t>
            </a:r>
            <a:r>
              <a:rPr lang="en-US" i="1" dirty="0" err="1"/>
              <a:t>masalah</a:t>
            </a:r>
            <a:r>
              <a:rPr lang="en-US" i="1" dirty="0"/>
              <a:t> </a:t>
            </a:r>
            <a:r>
              <a:rPr lang="en-US" i="1" dirty="0" err="1"/>
              <a:t>pelaporan</a:t>
            </a:r>
            <a:r>
              <a:rPr lang="en-US" i="1" dirty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. </a:t>
            </a:r>
            <a:r>
              <a:rPr lang="en-US" dirty="0" smtClean="0"/>
              <a:t>DM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mengekspos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alternatif-alternatif</a:t>
            </a:r>
            <a:r>
              <a:rPr lang="en-US" dirty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DM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sv-SE" dirty="0" smtClean="0"/>
              <a:t>Berdasarkan </a:t>
            </a:r>
            <a:r>
              <a:rPr lang="sv-SE" dirty="0"/>
              <a:t>atas komentar-komentar yang diterima, baik </a:t>
            </a:r>
            <a:r>
              <a:rPr lang="sv-SE" dirty="0" smtClean="0"/>
              <a:t>lisan </a:t>
            </a:r>
            <a:r>
              <a:rPr lang="sv-SE" dirty="0"/>
              <a:t>maupun tulisan, Dewan </a:t>
            </a:r>
            <a:r>
              <a:rPr lang="sv-SE" dirty="0" smtClean="0"/>
              <a:t>akan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/>
              <a:t>Draf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</a:t>
            </a:r>
            <a:r>
              <a:rPr lang="en-US" i="1" dirty="0"/>
              <a:t>(Exposure Draft-ED)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Usulan</a:t>
            </a:r>
            <a:r>
              <a:rPr lang="en-US" i="1" dirty="0"/>
              <a:t> </a:t>
            </a:r>
            <a:r>
              <a:rPr lang="en-US" i="1" dirty="0" err="1"/>
              <a:t>Pernyataan</a:t>
            </a:r>
            <a:r>
              <a:rPr lang="en-US" i="1" dirty="0"/>
              <a:t> </a:t>
            </a:r>
            <a:r>
              <a:rPr lang="en-US" i="1" dirty="0" err="1"/>
              <a:t>Standar</a:t>
            </a:r>
            <a:r>
              <a:rPr lang="en-US" i="1" dirty="0"/>
              <a:t> </a:t>
            </a:r>
            <a:r>
              <a:rPr lang="en-US" i="1" dirty="0" err="1" smtClean="0"/>
              <a:t>Akuntansi</a:t>
            </a:r>
            <a:r>
              <a:rPr lang="en-US" i="1" dirty="0"/>
              <a:t> </a:t>
            </a:r>
            <a:r>
              <a:rPr lang="en-US" dirty="0" err="1" smtClean="0"/>
              <a:t>Keuangan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DM, ED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6. </a:t>
            </a:r>
            <a:r>
              <a:rPr lang="en-US" dirty="0" smtClean="0"/>
              <a:t>	ED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7.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batasan-batasan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ED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8. </a:t>
            </a: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komentar-komentar</a:t>
            </a:r>
            <a:r>
              <a:rPr lang="en-US" dirty="0"/>
              <a:t> ' yang </a:t>
            </a:r>
            <a:r>
              <a:rPr lang="en-US" dirty="0" err="1"/>
              <a:t>diterima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diterbitkannya</a:t>
            </a:r>
            <a:r>
              <a:rPr lang="en-US" dirty="0" smtClean="0"/>
              <a:t> </a:t>
            </a:r>
            <a:r>
              <a:rPr lang="en-US" dirty="0"/>
              <a:t>ED,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/>
              <a:t>Mengadopsi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b="1" i="1" dirty="0" smtClean="0"/>
              <a:t>Statement </a:t>
            </a:r>
            <a:r>
              <a:rPr lang="en-US" b="1" i="1" dirty="0"/>
              <a:t>of Financial Accounting Standards-SFAS</a:t>
            </a:r>
            <a:r>
              <a:rPr lang="en-US" i="1" dirty="0"/>
              <a:t>) </a:t>
            </a:r>
            <a:r>
              <a:rPr lang="en-US" i="1" dirty="0" err="1"/>
              <a:t>resmi</a:t>
            </a:r>
            <a:r>
              <a:rPr lang="en-US" i="1" dirty="0" smtClean="0"/>
              <a:t>.</a:t>
            </a:r>
            <a:endParaRPr lang="en-US" i="1" dirty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,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/>
              <a:t>seharusnya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c</a:t>
            </a:r>
            <a:r>
              <a:rPr lang="en-US" dirty="0" smtClean="0"/>
              <a:t>. </a:t>
            </a: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agenda.</a:t>
            </a:r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agenda.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Securities and Exchange Commission (SEC)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Kongres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1934, </a:t>
            </a:r>
            <a:endParaRPr lang="en-US" dirty="0" smtClean="0"/>
          </a:p>
          <a:p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bursa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i="1" dirty="0"/>
              <a:t>go public </a:t>
            </a:r>
            <a:r>
              <a:rPr lang="en-US" i="1" dirty="0" err="1" smtClean="0"/>
              <a:t>disajikan</a:t>
            </a:r>
            <a:r>
              <a:rPr lang="en-US" i="1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full disclosure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Mengeluarkan</a:t>
            </a:r>
            <a:r>
              <a:rPr lang="en-US" i="1" dirty="0" smtClean="0"/>
              <a:t> Accounting </a:t>
            </a:r>
            <a:r>
              <a:rPr lang="en-US" i="1" dirty="0"/>
              <a:t>Series Release (ASR)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American Accounting Association (AAA)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rganisasi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akademisi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kuartalannya</a:t>
            </a:r>
            <a:r>
              <a:rPr lang="en-US" dirty="0"/>
              <a:t>, </a:t>
            </a:r>
            <a:r>
              <a:rPr lang="en-US" i="1" dirty="0"/>
              <a:t>Accounting Review</a:t>
            </a:r>
            <a:r>
              <a:rPr lang="en-US" i="1" dirty="0" smtClean="0"/>
              <a:t>,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PCAOB </a:t>
            </a:r>
            <a:r>
              <a:rPr lang="en-US" i="1" dirty="0" smtClean="0"/>
              <a:t>(Public Community Accounting Oversight Board)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UU Sarbanes Oxley Act (SOA)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UU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/>
              <a:t>Perusahaan </a:t>
            </a:r>
            <a:r>
              <a:rPr lang="en-US" dirty="0" err="1"/>
              <a:t>Publik</a:t>
            </a:r>
            <a:r>
              <a:rPr lang="en-US" dirty="0"/>
              <a:t>. </a:t>
            </a:r>
          </a:p>
          <a:p>
            <a:r>
              <a:rPr lang="en-US" dirty="0" smtClean="0"/>
              <a:t>UU SOA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Federal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Kongres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skandal</a:t>
            </a:r>
            <a:r>
              <a:rPr lang="en-US" dirty="0"/>
              <a:t> </a:t>
            </a:r>
            <a:r>
              <a:rPr lang="en-US" dirty="0" err="1"/>
              <a:t>penipuan</a:t>
            </a:r>
            <a:r>
              <a:rPr lang="en-US" dirty="0"/>
              <a:t> </a:t>
            </a:r>
            <a:r>
              <a:rPr lang="en-US" i="1" dirty="0"/>
              <a:t>corporate </a:t>
            </a:r>
            <a:r>
              <a:rPr lang="en-US" i="1" dirty="0" err="1"/>
              <a:t>atau</a:t>
            </a:r>
            <a:r>
              <a:rPr lang="en-US" i="1" dirty="0"/>
              <a:t> accounting </a:t>
            </a:r>
            <a:r>
              <a:rPr lang="en-US" i="1" dirty="0" smtClean="0"/>
              <a:t>scandal </a:t>
            </a:r>
            <a:r>
              <a:rPr lang="en-US" dirty="0" smtClean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oknum-oknum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i="1" dirty="0"/>
              <a:t>Enron Corporation. </a:t>
            </a:r>
          </a:p>
          <a:p>
            <a:r>
              <a:rPr lang="en-US" dirty="0"/>
              <a:t>UU SOA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persisnya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PCAOB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nn-NO" dirty="0" smtClean="0"/>
              <a:t>yang </a:t>
            </a:r>
            <a:r>
              <a:rPr lang="nn-NO" dirty="0"/>
              <a:t>mendaftar di pasar modal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fi-FI" dirty="0" smtClean="0"/>
              <a:t>standar </a:t>
            </a:r>
            <a:r>
              <a:rPr lang="fi-FI" dirty="0"/>
              <a:t>akuntansi dan ketentuan penyajian laporan keuangan.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STRATEGI PENETAPAN STANDAR BAGI NEGARA BERKEMBANG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evolusioner</a:t>
            </a:r>
            <a:r>
              <a:rPr lang="en-US" dirty="0" smtClean="0"/>
              <a:t> &gt;&gt;&gt;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transfer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&gt;&gt;&gt;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beoperasi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International Accounting Standard </a:t>
            </a:r>
            <a:r>
              <a:rPr lang="en-US" i="1" dirty="0" err="1" smtClean="0"/>
              <a:t>Comittee</a:t>
            </a:r>
            <a:r>
              <a:rPr lang="en-US" i="1" dirty="0" smtClean="0"/>
              <a:t> (</a:t>
            </a:r>
            <a:r>
              <a:rPr lang="en-US" i="1" dirty="0" err="1" smtClean="0"/>
              <a:t>lASC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lnternasional</a:t>
            </a:r>
            <a:r>
              <a:rPr lang="en-US" dirty="0"/>
              <a:t> Federation of </a:t>
            </a:r>
            <a:r>
              <a:rPr lang="en-US" dirty="0" smtClean="0"/>
              <a:t>Accountant (</a:t>
            </a:r>
            <a:r>
              <a:rPr lang="en-US" dirty="0" err="1" smtClean="0"/>
              <a:t>lFAC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IASC </a:t>
            </a:r>
            <a:r>
              <a:rPr lang="en-US" dirty="0" err="1"/>
              <a:t>didirikan</a:t>
            </a:r>
            <a:r>
              <a:rPr lang="en-US" dirty="0"/>
              <a:t> 29 </a:t>
            </a:r>
            <a:r>
              <a:rPr lang="en-US" dirty="0" err="1"/>
              <a:t>Juni</a:t>
            </a:r>
            <a:r>
              <a:rPr lang="en-US" dirty="0"/>
              <a:t> 1973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lFAC</a:t>
            </a:r>
            <a:r>
              <a:rPr lang="en-US" dirty="0"/>
              <a:t>.</a:t>
            </a:r>
            <a:endParaRPr lang="en-US" i="1" dirty="0" smtClean="0"/>
          </a:p>
          <a:p>
            <a:r>
              <a:rPr lang="en-US" i="1" dirty="0" err="1" smtClean="0"/>
              <a:t>mengeluarkan</a:t>
            </a:r>
            <a:r>
              <a:rPr lang="en-US" i="1" dirty="0" smtClean="0"/>
              <a:t> s</a:t>
            </a:r>
            <a:r>
              <a:rPr lang="sv-SE" dirty="0" smtClean="0"/>
              <a:t>tandar </a:t>
            </a:r>
            <a:r>
              <a:rPr lang="sv-SE" dirty="0"/>
              <a:t>bernama lFRS </a:t>
            </a:r>
            <a:r>
              <a:rPr lang="sv-SE" i="1" dirty="0"/>
              <a:t>(International Financial Reporting Standard</a:t>
            </a:r>
            <a:r>
              <a:rPr lang="sv-SE" i="1" dirty="0" smtClean="0"/>
              <a:t>)</a:t>
            </a:r>
          </a:p>
          <a:p>
            <a:r>
              <a:rPr lang="en-US" dirty="0" err="1"/>
              <a:t>lASC</a:t>
            </a:r>
            <a:r>
              <a:rPr lang="en-US" dirty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pemiki</a:t>
            </a:r>
            <a:r>
              <a:rPr lang="it-IT" dirty="0" smtClean="0"/>
              <a:t>ran </a:t>
            </a:r>
            <a:r>
              <a:rPr lang="it-IT" dirty="0"/>
              <a:t>Eropa dan bermarkas di London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Standar akuntansi biasanya terdiri </a:t>
            </a:r>
            <a:r>
              <a:rPr lang="sv-SE" dirty="0" smtClean="0"/>
              <a:t>atas </a:t>
            </a:r>
            <a:r>
              <a:rPr lang="sv-SE" dirty="0"/>
              <a:t>tiga </a:t>
            </a:r>
            <a:r>
              <a:rPr lang="sv-SE" dirty="0" smtClean="0"/>
              <a:t>bagian (Belkaoui)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;</a:t>
            </a:r>
          </a:p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(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smtClean="0"/>
              <a:t>fundamental)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;</a:t>
            </a:r>
          </a:p>
          <a:p>
            <a:r>
              <a:rPr lang="sv-SE" dirty="0"/>
              <a:t>S</a:t>
            </a:r>
            <a:r>
              <a:rPr lang="sv-SE" dirty="0" smtClean="0"/>
              <a:t>olusi yang disarankan </a:t>
            </a:r>
            <a:r>
              <a:rPr lang="sv-SE" dirty="0"/>
              <a:t>s</a:t>
            </a:r>
            <a:r>
              <a:rPr lang="sv-SE" dirty="0" smtClean="0"/>
              <a:t>ejalan </a:t>
            </a:r>
            <a:r>
              <a:rPr lang="sv-SE" dirty="0"/>
              <a:t>dengan keputusan </a:t>
            </a:r>
            <a:r>
              <a:rPr lang="sv-SE" dirty="0" smtClean="0"/>
              <a:t>atau </a:t>
            </a:r>
            <a:r>
              <a:rPr lang="sv-SE" dirty="0"/>
              <a:t>teori yang </a:t>
            </a:r>
            <a:r>
              <a:rPr lang="sv-SE" dirty="0" smtClean="0"/>
              <a:t>ada.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Belkaoui (1985) </a:t>
            </a:r>
            <a:r>
              <a:rPr lang="fi-FI" dirty="0" smtClean="0"/>
              <a:t>pentingnya</a:t>
            </a:r>
            <a:r>
              <a:rPr lang="fi-FI" dirty="0"/>
              <a:t/>
            </a:r>
            <a:br>
              <a:rPr lang="fi-FI" dirty="0"/>
            </a:b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 smtClean="0"/>
              <a:t>konsisten</a:t>
            </a:r>
            <a:r>
              <a:rPr lang="en-US" dirty="0" smtClean="0"/>
              <a:t>, </a:t>
            </a:r>
            <a:r>
              <a:rPr lang="en-US" dirty="0" err="1" smtClean="0"/>
              <a:t>terpercaya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.</a:t>
            </a:r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smtClean="0"/>
              <a:t>agar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hati-hati</a:t>
            </a:r>
            <a:r>
              <a:rPr lang="en-US" dirty="0"/>
              <a:t>,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mengabdikan</a:t>
            </a:r>
            <a:r>
              <a:rPr lang="en-US" dirty="0"/>
              <a:t> </a:t>
            </a:r>
            <a:r>
              <a:rPr lang="en-US" dirty="0" err="1"/>
              <a:t>keahliannya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kejujurannya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fi-FI" dirty="0" smtClean="0"/>
              <a:t>laporan </a:t>
            </a:r>
            <a:r>
              <a:rPr lang="fi-FI" dirty="0"/>
              <a:t>akuntan setelah melalui pemeriksaan akuntan.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Memberikan</a:t>
            </a:r>
            <a:r>
              <a:rPr lang="en-US" dirty="0"/>
              <a:t> data base </a:t>
            </a:r>
            <a:r>
              <a:rPr lang="en-US" dirty="0" err="1"/>
              <a:t>kepada</a:t>
            </a:r>
            <a:r>
              <a:rPr lang="en-US" dirty="0"/>
              <a:t> regulator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fi-FI" dirty="0" smtClean="0"/>
              <a:t>perusahaan</a:t>
            </a:r>
            <a:r>
              <a:rPr lang="fi-FI" dirty="0"/>
              <a:t>, perencanaan dan pengaturan ekonomi, dan </a:t>
            </a:r>
            <a:r>
              <a:rPr lang="fi-FI" dirty="0" smtClean="0"/>
              <a:t>peningkatan efisiensi </a:t>
            </a:r>
            <a:r>
              <a:rPr lang="fi-FI" dirty="0"/>
              <a:t>ekonomi, dan tujuan-tujuan makro lainnya.</a:t>
            </a:r>
          </a:p>
          <a:p>
            <a:r>
              <a:rPr lang="sv-SE" dirty="0" smtClean="0"/>
              <a:t>Dapat </a:t>
            </a:r>
            <a:r>
              <a:rPr lang="sv-SE" dirty="0"/>
              <a:t>menarik perhatian para ahli dan praktisi di bidang teori </a:t>
            </a:r>
            <a:r>
              <a:rPr lang="sv-SE" dirty="0" smtClean="0"/>
              <a:t>dan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bergairah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berdebat</a:t>
            </a:r>
            <a:r>
              <a:rPr lang="en-US" dirty="0"/>
              <a:t>, </a:t>
            </a:r>
            <a:r>
              <a:rPr lang="en-US" dirty="0" err="1" smtClean="0"/>
              <a:t>berpolemik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enyusunan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tandar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/</a:t>
            </a:r>
            <a:r>
              <a:rPr lang="en-US" dirty="0" err="1"/>
              <a:t>profesi</a:t>
            </a:r>
            <a:r>
              <a:rPr lang="en-US" dirty="0"/>
              <a:t>; </a:t>
            </a:r>
            <a:r>
              <a:rPr lang="en-US" dirty="0" err="1"/>
              <a:t>atau</a:t>
            </a:r>
            <a:endParaRPr lang="en-US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GAAP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Rerangka</a:t>
            </a:r>
            <a:r>
              <a:rPr lang="en-US" i="1" dirty="0" smtClean="0"/>
              <a:t> </a:t>
            </a:r>
            <a:r>
              <a:rPr lang="en-US" i="1" dirty="0" err="1"/>
              <a:t>Prinsip</a:t>
            </a:r>
            <a:r>
              <a:rPr lang="en-US" i="1" dirty="0"/>
              <a:t> </a:t>
            </a:r>
            <a:r>
              <a:rPr lang="en-US" i="1" dirty="0" err="1"/>
              <a:t>Akuntansi</a:t>
            </a:r>
            <a:r>
              <a:rPr lang="en-US" i="1" dirty="0"/>
              <a:t> yang </a:t>
            </a:r>
            <a:r>
              <a:rPr lang="en-US" i="1" dirty="0" err="1"/>
              <a:t>Berlaku</a:t>
            </a:r>
            <a:r>
              <a:rPr lang="en-US" i="1" dirty="0"/>
              <a:t> </a:t>
            </a:r>
            <a:r>
              <a:rPr lang="en-US" i="1" dirty="0" err="1"/>
              <a:t>Umum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it-IT" dirty="0"/>
              <a:t>Penyusun Standar Akuntansi di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91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sv-SE" dirty="0" smtClean="0"/>
              <a:t>Kantor </a:t>
            </a:r>
            <a:r>
              <a:rPr lang="sv-SE" dirty="0"/>
              <a:t>Akuntan </a:t>
            </a:r>
            <a:r>
              <a:rPr lang="sv-SE" dirty="0" smtClean="0"/>
              <a:t>Publik Besar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American </a:t>
            </a:r>
            <a:r>
              <a:rPr lang="en-US" i="1" dirty="0"/>
              <a:t>Institute of Certified Public Accountants </a:t>
            </a:r>
            <a:r>
              <a:rPr lang="en-US" i="1" dirty="0" smtClean="0"/>
              <a:t>(AICPA</a:t>
            </a:r>
            <a:r>
              <a:rPr lang="en-US" i="1" dirty="0"/>
              <a:t>) </a:t>
            </a:r>
            <a:r>
              <a:rPr lang="en-US" i="1" dirty="0" smtClean="0"/>
              <a:t>– </a:t>
            </a:r>
            <a:r>
              <a:rPr lang="en-US" i="1" dirty="0" err="1" smtClean="0"/>
              <a:t>Akuntan</a:t>
            </a:r>
            <a:r>
              <a:rPr lang="en-US" i="1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Financial </a:t>
            </a:r>
            <a:r>
              <a:rPr lang="en-US" i="1" dirty="0"/>
              <a:t>Accounting Standard Board (FASB) - </a:t>
            </a:r>
            <a:r>
              <a:rPr lang="en-US" i="1" dirty="0" err="1"/>
              <a:t>Lembaga</a:t>
            </a:r>
            <a:r>
              <a:rPr lang="en-US" i="1" dirty="0"/>
              <a:t> </a:t>
            </a:r>
            <a:r>
              <a:rPr lang="en-US" i="1" dirty="0" err="1" smtClean="0"/>
              <a:t>Penyusun</a:t>
            </a:r>
            <a:r>
              <a:rPr lang="en-US" i="1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</a:p>
          <a:p>
            <a:pPr marL="514350" indent="-514350">
              <a:buAutoNum type="arabicPeriod" startAt="4"/>
            </a:pPr>
            <a:r>
              <a:rPr lang="en-US" i="1" dirty="0" smtClean="0"/>
              <a:t>Governmental </a:t>
            </a:r>
            <a:r>
              <a:rPr lang="en-US" i="1" dirty="0"/>
              <a:t>Accounting Standard Board (</a:t>
            </a:r>
            <a:r>
              <a:rPr lang="en-US" i="1" dirty="0" smtClean="0"/>
              <a:t>GASB) – </a:t>
            </a:r>
            <a:r>
              <a:rPr lang="en-US" i="1" dirty="0" err="1" smtClean="0"/>
              <a:t>Lembaga</a:t>
            </a:r>
            <a:r>
              <a:rPr lang="en-US" i="1" dirty="0" smtClean="0"/>
              <a:t> </a:t>
            </a:r>
            <a:r>
              <a:rPr lang="fi-FI" dirty="0" smtClean="0"/>
              <a:t>Penyusun </a:t>
            </a:r>
            <a:r>
              <a:rPr lang="fi-FI" dirty="0"/>
              <a:t>Standar Akuntansi untuk </a:t>
            </a:r>
            <a:r>
              <a:rPr lang="fi-FI" dirty="0" smtClean="0"/>
              <a:t>Pemerintah.</a:t>
            </a:r>
          </a:p>
          <a:p>
            <a:pPr marL="514350" indent="-514350">
              <a:buAutoNum type="arabicPeriod" startAt="4"/>
            </a:pPr>
            <a:r>
              <a:rPr lang="en-US" i="1" dirty="0" smtClean="0"/>
              <a:t>Securities </a:t>
            </a:r>
            <a:r>
              <a:rPr lang="en-US" i="1" dirty="0"/>
              <a:t>and Exchange Commission (SEC) - </a:t>
            </a:r>
            <a:r>
              <a:rPr lang="en-US" i="1" dirty="0" err="1"/>
              <a:t>Badan</a:t>
            </a:r>
            <a:r>
              <a:rPr lang="en-US" i="1" dirty="0"/>
              <a:t> </a:t>
            </a:r>
            <a:r>
              <a:rPr lang="en-US" i="1" dirty="0" err="1"/>
              <a:t>Pengawasan</a:t>
            </a:r>
            <a:r>
              <a:rPr lang="en-US" i="1" dirty="0"/>
              <a:t> </a:t>
            </a:r>
            <a:r>
              <a:rPr lang="en-US" i="1" dirty="0" err="1" smtClean="0"/>
              <a:t>Pasar</a:t>
            </a:r>
            <a:r>
              <a:rPr lang="en-US" i="1" dirty="0" smtClean="0"/>
              <a:t> </a:t>
            </a:r>
            <a:r>
              <a:rPr lang="en-US" dirty="0" smtClean="0"/>
              <a:t>Modal.</a:t>
            </a:r>
          </a:p>
          <a:p>
            <a:pPr marL="514350" indent="-514350">
              <a:buAutoNum type="arabicPeriod" startAt="4"/>
            </a:pPr>
            <a:r>
              <a:rPr lang="en-US" i="1" dirty="0" smtClean="0"/>
              <a:t>American </a:t>
            </a:r>
            <a:r>
              <a:rPr lang="en-US" i="1" dirty="0"/>
              <a:t>Accounting Association (AAA) - </a:t>
            </a:r>
            <a:r>
              <a:rPr lang="en-US" i="1" dirty="0" err="1"/>
              <a:t>Organisasi</a:t>
            </a:r>
            <a:r>
              <a:rPr lang="en-US" i="1" dirty="0"/>
              <a:t> </a:t>
            </a:r>
            <a:r>
              <a:rPr lang="en-US" i="1" dirty="0" err="1" smtClean="0"/>
              <a:t>Akademisi</a:t>
            </a:r>
            <a:r>
              <a:rPr lang="en-US" i="1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pt-BR" i="1" dirty="0" smtClean="0"/>
              <a:t>Financial </a:t>
            </a:r>
            <a:r>
              <a:rPr lang="pt-BR" i="1" dirty="0"/>
              <a:t>Executives Institute (FEI) - Para eksekutif </a:t>
            </a:r>
            <a:r>
              <a:rPr lang="pt-BR" i="1" dirty="0" smtClean="0"/>
              <a:t>keuangan.</a:t>
            </a:r>
          </a:p>
          <a:p>
            <a:pPr marL="514350" indent="-514350">
              <a:buAutoNum type="arabicPeriod" startAt="4"/>
            </a:pPr>
            <a:r>
              <a:rPr lang="en-US" i="1" dirty="0" smtClean="0"/>
              <a:t>The </a:t>
            </a:r>
            <a:r>
              <a:rPr lang="en-US" i="1" dirty="0"/>
              <a:t>Institute of Management Accounting </a:t>
            </a:r>
            <a:r>
              <a:rPr lang="en-US" i="1" dirty="0" err="1"/>
              <a:t>dahulu</a:t>
            </a:r>
            <a:r>
              <a:rPr lang="en-US" i="1" dirty="0"/>
              <a:t> </a:t>
            </a:r>
            <a:r>
              <a:rPr lang="en-US" i="1" dirty="0" err="1"/>
              <a:t>namanya</a:t>
            </a:r>
            <a:r>
              <a:rPr lang="en-US" i="1" dirty="0"/>
              <a:t> </a:t>
            </a:r>
            <a:r>
              <a:rPr lang="en-US" i="1" dirty="0" smtClean="0"/>
              <a:t>National Association </a:t>
            </a:r>
            <a:r>
              <a:rPr lang="en-US" i="1" dirty="0"/>
              <a:t>of Accountant (NAA) - </a:t>
            </a:r>
            <a:r>
              <a:rPr lang="en-US" i="1" dirty="0" err="1" smtClean="0"/>
              <a:t>Organisasi</a:t>
            </a:r>
            <a:r>
              <a:rPr lang="en-US" i="1" dirty="0" smtClean="0"/>
              <a:t> </a:t>
            </a:r>
            <a:r>
              <a:rPr lang="en-US" i="1" dirty="0" err="1"/>
              <a:t>Akuntan</a:t>
            </a:r>
            <a:r>
              <a:rPr lang="en-US" i="1" dirty="0"/>
              <a:t> </a:t>
            </a:r>
            <a:r>
              <a:rPr lang="en-US" i="1" dirty="0" err="1" smtClean="0"/>
              <a:t>Manajemen</a:t>
            </a:r>
            <a:r>
              <a:rPr lang="en-US" i="1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Dan </a:t>
            </a:r>
            <a:r>
              <a:rPr lang="en-US" dirty="0"/>
              <a:t>lain-lain.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1196</Words>
  <Application>Microsoft Office PowerPoint</Application>
  <PresentationFormat>On-screen Show (4:3)</PresentationFormat>
  <Paragraphs>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STANDAR AKUNTANSI</vt:lpstr>
      <vt:lpstr>Slide 2</vt:lpstr>
      <vt:lpstr>Standar akuntansi biasanya terdiri atas tiga bagian (Belkaoui)</vt:lpstr>
      <vt:lpstr>Belkaoui (1985) pentingnya standar akuntansi yang relevan</vt:lpstr>
      <vt:lpstr>Slide 5</vt:lpstr>
      <vt:lpstr>Penyusunan Standar Akuntansi</vt:lpstr>
      <vt:lpstr>Rumah GAAP</vt:lpstr>
      <vt:lpstr>Rerangka Prinsip Akuntansi yang Berlaku Umum di Indonesia</vt:lpstr>
      <vt:lpstr>Penyusun Standar Akuntansi di USA</vt:lpstr>
      <vt:lpstr>Kantor Akuntan Publik ”Big 8”</vt:lpstr>
      <vt:lpstr>Big 5</vt:lpstr>
      <vt:lpstr>Big 4</vt:lpstr>
      <vt:lpstr>AICPA</vt:lpstr>
      <vt:lpstr>Slide 14</vt:lpstr>
      <vt:lpstr>Slide 15</vt:lpstr>
      <vt:lpstr>Financial Accounting Standard Board (FASB)</vt:lpstr>
      <vt:lpstr>Struktur dari Financial Accounting Standards Board (FASB)</vt:lpstr>
      <vt:lpstr>Slide 18</vt:lpstr>
      <vt:lpstr>Slide 19</vt:lpstr>
      <vt:lpstr>FASB menerapkan prosedur proses sebagai berikut:</vt:lpstr>
      <vt:lpstr>Slide 21</vt:lpstr>
      <vt:lpstr>Securities and Exchange Commission (SEC)</vt:lpstr>
      <vt:lpstr>American Accounting Association (AAA)</vt:lpstr>
      <vt:lpstr>PCAOB (Public Community Accounting Oversight Board)</vt:lpstr>
      <vt:lpstr>STRATEGI PENETAPAN STANDAR BAGI NEGARA BERKEMBANG</vt:lpstr>
      <vt:lpstr>International Accounting Standard Comittee (lASC)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 AKUNTANSI</dc:title>
  <dc:creator>Asus</dc:creator>
  <cp:lastModifiedBy>Asus</cp:lastModifiedBy>
  <cp:revision>42</cp:revision>
  <dcterms:created xsi:type="dcterms:W3CDTF">2012-10-16T19:06:46Z</dcterms:created>
  <dcterms:modified xsi:type="dcterms:W3CDTF">2013-11-12T23:43:25Z</dcterms:modified>
</cp:coreProperties>
</file>