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74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325F-76F3-4874-8701-D88BD71DC326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C71D-EF47-4CAE-8F14-9E14EF813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Perumusannya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Periodisasi</a:t>
            </a:r>
            <a:r>
              <a:rPr lang="en-US" b="1" dirty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Pre-theory period (1492 - 1800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teori</a:t>
            </a:r>
            <a:r>
              <a:rPr lang="en-US" i="1" dirty="0" smtClean="0"/>
              <a:t>/</a:t>
            </a:r>
            <a:r>
              <a:rPr lang="en-US" i="1" dirty="0" err="1" smtClean="0"/>
              <a:t>pernyataan</a:t>
            </a:r>
            <a:r>
              <a:rPr lang="en-US" i="1" dirty="0" smtClean="0"/>
              <a:t> </a:t>
            </a:r>
            <a:r>
              <a:rPr lang="en-US" i="1" dirty="0" err="1" smtClean="0"/>
              <a:t>yg</a:t>
            </a:r>
            <a:r>
              <a:rPr lang="en-US" i="1" dirty="0" smtClean="0"/>
              <a:t> </a:t>
            </a:r>
            <a:r>
              <a:rPr lang="en-US" i="1" dirty="0" err="1" smtClean="0"/>
              <a:t>sistematis</a:t>
            </a:r>
            <a:endParaRPr lang="en-US" i="1" dirty="0" smtClean="0"/>
          </a:p>
          <a:p>
            <a:r>
              <a:rPr lang="en-US" i="1" dirty="0"/>
              <a:t>General scientific period (1800-1955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fi-FI" dirty="0" smtClean="0"/>
              <a:t>yang </a:t>
            </a:r>
            <a:r>
              <a:rPr lang="fi-FI" dirty="0"/>
              <a:t>mengutamakan pengamatan atas kenyataan sehari-hari </a:t>
            </a:r>
            <a:r>
              <a:rPr lang="fi-FI" dirty="0" smtClean="0"/>
              <a:t>atau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 smtClean="0"/>
              <a:t>.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i="1" dirty="0" smtClean="0"/>
              <a:t>Normative period (1956-1970)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            "</a:t>
            </a:r>
            <a:r>
              <a:rPr lang="en-US" dirty="0" err="1" smtClean="0"/>
              <a:t>norma-norma</a:t>
            </a:r>
            <a:r>
              <a:rPr lang="en-US" dirty="0"/>
              <a:t>" </a:t>
            </a:r>
            <a:r>
              <a:rPr lang="en-US" dirty="0" err="1"/>
              <a:t>atau</a:t>
            </a:r>
            <a:r>
              <a:rPr lang="en-US" dirty="0"/>
              <a:t> "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 smtClean="0"/>
              <a:t>.“ "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" </a:t>
            </a:r>
            <a:r>
              <a:rPr lang="en-US" dirty="0" err="1"/>
              <a:t>dilakukan</a:t>
            </a:r>
            <a:r>
              <a:rPr lang="en-US" dirty="0" smtClean="0"/>
              <a:t>, What </a:t>
            </a:r>
            <a:r>
              <a:rPr lang="en-US" dirty="0" err="1" smtClean="0"/>
              <a:t>sholud</a:t>
            </a:r>
            <a:r>
              <a:rPr lang="en-US" dirty="0" smtClean="0"/>
              <a:t> be.</a:t>
            </a:r>
            <a:endParaRPr lang="en-US" i="1" dirty="0" smtClean="0"/>
          </a:p>
          <a:p>
            <a:r>
              <a:rPr lang="en-US" i="1" dirty="0" smtClean="0"/>
              <a:t>Specific Scientific Period (1970- </a:t>
            </a:r>
            <a:r>
              <a:rPr lang="en-US" i="1" dirty="0" err="1" smtClean="0"/>
              <a:t>sekarang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disebut </a:t>
            </a:r>
            <a:r>
              <a:rPr lang="it-IT" i="1" dirty="0" smtClean="0"/>
              <a:t>juga positive </a:t>
            </a:r>
            <a:r>
              <a:rPr lang="it-IT" i="1" dirty="0"/>
              <a:t>era. Di sini teori akuntansi tidak </a:t>
            </a:r>
            <a:r>
              <a:rPr lang="it-IT" i="1" dirty="0" smtClean="0"/>
              <a:t>cukup han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Perumusan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/>
              <a:t>Konstruksi</a:t>
            </a:r>
            <a:r>
              <a:rPr lang="en-US" b="1" dirty="0"/>
              <a:t>) </a:t>
            </a:r>
            <a:r>
              <a:rPr lang="en-US" b="1" dirty="0" err="1" smtClean="0"/>
              <a:t>Teori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sv-SE" i="1" dirty="0" smtClean="0"/>
              <a:t>Metode Deskriptif </a:t>
            </a:r>
            <a:r>
              <a:rPr lang="sv-SE" i="1" dirty="0"/>
              <a:t>(pragmatic) </a:t>
            </a:r>
            <a:endParaRPr lang="sv-SE" i="1" dirty="0" smtClean="0"/>
          </a:p>
          <a:p>
            <a:pPr>
              <a:buNone/>
            </a:pPr>
            <a:r>
              <a:rPr lang="sv-SE" i="1" dirty="0"/>
              <a:t>	</a:t>
            </a:r>
            <a:r>
              <a:rPr lang="sv-SE" i="1" dirty="0" smtClean="0"/>
              <a:t>yaitu </a:t>
            </a:r>
            <a:r>
              <a:rPr lang="sv-SE" i="1" dirty="0"/>
              <a:t>teori akuntansi mencoba </a:t>
            </a:r>
            <a:r>
              <a:rPr lang="sv-SE" i="1" dirty="0" smtClean="0"/>
              <a:t>menjawab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/>
              <a:t>"APA."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descriptive. </a:t>
            </a:r>
            <a:endParaRPr lang="en-US" i="1" dirty="0" smtClean="0"/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err="1" smtClean="0"/>
              <a:t>Menjelaskan</a:t>
            </a:r>
            <a:r>
              <a:rPr lang="en-US" i="1" dirty="0" smtClean="0"/>
              <a:t> &amp;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i="1" dirty="0"/>
              <a:t>descriptive accounting </a:t>
            </a:r>
            <a:r>
              <a:rPr lang="en-US" i="1" dirty="0" err="1" smtClean="0"/>
              <a:t>atau</a:t>
            </a:r>
            <a:r>
              <a:rPr lang="en-US" i="1" dirty="0" smtClean="0"/>
              <a:t> descriptive </a:t>
            </a:r>
            <a:r>
              <a:rPr lang="en-US" i="1" dirty="0"/>
              <a:t>theory of accounting.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it-IT" i="1" dirty="0" smtClean="0"/>
              <a:t>Psychological </a:t>
            </a:r>
            <a:r>
              <a:rPr lang="it-IT" i="1" dirty="0"/>
              <a:t>pragmatic, di sini diamati reaksi dari pemakai </a:t>
            </a:r>
            <a:r>
              <a:rPr lang="it-IT" i="1" dirty="0" smtClean="0"/>
              <a:t>laporan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output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(</a:t>
            </a:r>
            <a:r>
              <a:rPr lang="en-US" dirty="0" err="1"/>
              <a:t>Iaporan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) </a:t>
            </a:r>
            <a:r>
              <a:rPr lang="en-US" dirty="0" smtClean="0"/>
              <a:t>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.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behavioral accounting,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Normatif</a:t>
            </a:r>
            <a:r>
              <a:rPr lang="en-US" i="1" dirty="0" smtClean="0"/>
              <a:t> (1950-1960)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menjustifikasi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paling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—it should be.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Metode</a:t>
            </a:r>
            <a:r>
              <a:rPr lang="en-US" i="1" dirty="0" smtClean="0"/>
              <a:t> Positive (1970-an)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Friedman (1953), </a:t>
            </a:r>
            <a:r>
              <a:rPr lang="en-US" dirty="0" err="1" smtClean="0"/>
              <a:t>pada`hakekatnya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etika—sebagaimana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Keynes. </a:t>
            </a:r>
          </a:p>
          <a:p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” (what it is)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” (it should be).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.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antar-variabel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nyatanya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(what it is).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Pendekatan dalam Perumusan </a:t>
            </a:r>
            <a:r>
              <a:rPr lang="sv-SE" b="1" dirty="0" smtClean="0"/>
              <a:t>Teori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 smtClean="0"/>
              <a:t>Syntactis</a:t>
            </a:r>
            <a:endParaRPr lang="en-US" i="1" dirty="0" smtClean="0"/>
          </a:p>
          <a:p>
            <a:pPr>
              <a:buNone/>
            </a:pPr>
            <a:r>
              <a:rPr lang="sv-SE" dirty="0" smtClean="0"/>
              <a:t>	Di </a:t>
            </a:r>
            <a:r>
              <a:rPr lang="sv-SE" dirty="0"/>
              <a:t>sini teori itu dirumuskan dalam bentuk hubungan logis. </a:t>
            </a:r>
            <a:r>
              <a:rPr lang="sv-SE" dirty="0" smtClean="0"/>
              <a:t>Hubungan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i="1" dirty="0"/>
              <a:t>(grammar</a:t>
            </a:r>
            <a:r>
              <a:rPr lang="en-US" i="1" dirty="0" smtClean="0"/>
              <a:t>),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en-US" i="1" dirty="0" smtClean="0"/>
          </a:p>
          <a:p>
            <a:r>
              <a:rPr lang="en-US" i="1" dirty="0" smtClean="0"/>
              <a:t>Semantic</a:t>
            </a:r>
          </a:p>
          <a:p>
            <a:pPr>
              <a:buNone/>
            </a:pPr>
            <a:r>
              <a:rPr lang="en-US" dirty="0" smtClean="0"/>
              <a:t>	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/>
              <a:t>.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 Semantic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fi-FI" dirty="0" smtClean="0"/>
              <a:t>dipahami</a:t>
            </a:r>
            <a:r>
              <a:rPr lang="fi-FI" dirty="0"/>
              <a:t>, realistik dan berarti. Misalnya </a:t>
            </a:r>
            <a:r>
              <a:rPr lang="fi-FI" dirty="0" smtClean="0"/>
              <a:t>Persamaan </a:t>
            </a:r>
            <a:r>
              <a:rPr lang="fi-FI" dirty="0"/>
              <a:t>akuntansi </a:t>
            </a:r>
            <a:r>
              <a:rPr lang="fi-FI" dirty="0" smtClean="0"/>
              <a:t>Aktiva</a:t>
            </a:r>
            <a:r>
              <a:rPr lang="en-US" dirty="0" smtClean="0"/>
              <a:t>= </a:t>
            </a:r>
            <a:r>
              <a:rPr lang="en-US" dirty="0" err="1"/>
              <a:t>Utang</a:t>
            </a:r>
            <a:r>
              <a:rPr lang="en-US" dirty="0"/>
              <a:t> + Modal.</a:t>
            </a:r>
            <a:endParaRPr lang="en-US" i="1" dirty="0" smtClean="0"/>
          </a:p>
          <a:p>
            <a:r>
              <a:rPr lang="en-US" i="1" dirty="0" smtClean="0"/>
              <a:t>Pragmatic</a:t>
            </a:r>
          </a:p>
          <a:p>
            <a:pPr>
              <a:buNone/>
            </a:pPr>
            <a:r>
              <a:rPr lang="en-US" dirty="0" smtClean="0"/>
              <a:t>	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pragmatis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,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/>
              <a:t>.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sv-SE" dirty="0" smtClean="0"/>
              <a:t>bagi </a:t>
            </a:r>
            <a:r>
              <a:rPr lang="sv-SE" dirty="0"/>
              <a:t>pengambil keputusan sehingga informasi akuntansi juga </a:t>
            </a:r>
            <a:r>
              <a:rPr lang="sv-SE" dirty="0" smtClean="0"/>
              <a:t>harus sesuai </a:t>
            </a:r>
            <a:r>
              <a:rPr lang="sv-SE" dirty="0"/>
              <a:t>dengan kebutuhan para pengambil keputusan ini.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T</a:t>
            </a:r>
            <a:r>
              <a:rPr lang="en-US" dirty="0" err="1" smtClean="0"/>
              <a:t>eori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diverifikasi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 smtClean="0"/>
              <a:t>.</a:t>
            </a:r>
          </a:p>
          <a:p>
            <a:r>
              <a:rPr lang="en-US" i="1" dirty="0"/>
              <a:t>D</a:t>
            </a:r>
            <a:r>
              <a:rPr lang="en-US" i="1" dirty="0" smtClean="0"/>
              <a:t>ogmatic</a:t>
            </a:r>
            <a:endParaRPr lang="en-US" i="1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menyampaikannya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 smtClean="0"/>
              <a:t>.</a:t>
            </a:r>
          </a:p>
          <a:p>
            <a:r>
              <a:rPr lang="en-US" i="1" dirty="0"/>
              <a:t>Self evident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 smtClean="0"/>
              <a:t>pengamatan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</a:t>
            </a:r>
          </a:p>
          <a:p>
            <a:r>
              <a:rPr lang="en-US" i="1" dirty="0" smtClean="0"/>
              <a:t>Scientific</a:t>
            </a:r>
            <a:endParaRPr lang="en-US" i="1" dirty="0"/>
          </a:p>
          <a:p>
            <a:pPr>
              <a:buNone/>
            </a:pPr>
            <a:r>
              <a:rPr lang="sv-SE" dirty="0"/>
              <a:t>	</a:t>
            </a:r>
            <a:r>
              <a:rPr lang="sv-SE" dirty="0" smtClean="0"/>
              <a:t>Kebenaran </a:t>
            </a:r>
            <a:r>
              <a:rPr lang="sv-SE" dirty="0"/>
              <a:t>itu </a:t>
            </a:r>
            <a:r>
              <a:rPr lang="sv-SE" dirty="0" smtClean="0"/>
              <a:t>dibuktikan </a:t>
            </a:r>
            <a:r>
              <a:rPr lang="sv-SE" dirty="0"/>
              <a:t>oleh suatu metode ilmiah. </a:t>
            </a:r>
            <a:r>
              <a:rPr lang="sv-SE" dirty="0" smtClean="0"/>
              <a:t>Teori 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Perumusan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I. </a:t>
            </a:r>
            <a:r>
              <a:rPr lang="en-US" dirty="0" err="1" smtClean="0"/>
              <a:t>Pendekatan</a:t>
            </a:r>
            <a:r>
              <a:rPr lang="en-US" dirty="0" smtClean="0"/>
              <a:t> Informal yang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pragmatis</a:t>
            </a:r>
            <a:r>
              <a:rPr lang="en-US" dirty="0" smtClean="0"/>
              <a:t>,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nonteoretis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smtClean="0"/>
              <a:t>otoriter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r>
              <a:rPr lang="en-US" dirty="0" smtClean="0"/>
              <a:t> yang </a:t>
            </a:r>
            <a:r>
              <a:rPr lang="en-US" dirty="0" err="1" smtClean="0"/>
              <a:t>dibaginya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deduktif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induktif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etik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sosiologis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embrio</a:t>
            </a:r>
            <a:r>
              <a:rPr lang="en-US" dirty="0" smtClean="0"/>
              <a:t> </a:t>
            </a:r>
            <a:r>
              <a:rPr lang="en-US" i="1" dirty="0" smtClean="0"/>
              <a:t>socio economic accounting 	</a:t>
            </a:r>
            <a:r>
              <a:rPr lang="en-US" i="1" dirty="0" err="1" smtClean="0"/>
              <a:t>atau</a:t>
            </a:r>
            <a:r>
              <a:rPr lang="en-US" i="1" dirty="0" smtClean="0"/>
              <a:t> social responsibility accounting.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5. </a:t>
            </a:r>
            <a:r>
              <a:rPr lang="en-US" dirty="0" err="1" smtClean="0"/>
              <a:t>ekonomi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6. </a:t>
            </a:r>
            <a:r>
              <a:rPr lang="en-US" dirty="0" err="1" smtClean="0"/>
              <a:t>eklektif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Komunikatif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Behavioral approach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Vernon </a:t>
            </a:r>
            <a:r>
              <a:rPr lang="en-US" b="1" dirty="0" err="1"/>
              <a:t>Kam</a:t>
            </a:r>
            <a:r>
              <a:rPr lang="en-US" b="1" dirty="0"/>
              <a:t> (1986)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/>
              <a:t>akuntansi</a:t>
            </a:r>
            <a:r>
              <a:rPr lang="en-US" b="1" dirty="0"/>
              <a:t> :</a:t>
            </a:r>
            <a:endParaRPr lang="en-US" dirty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pegangan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/>
              <a:t>standarnya</a:t>
            </a:r>
            <a:r>
              <a:rPr lang="en-US" dirty="0"/>
              <a:t>.</a:t>
            </a:r>
          </a:p>
          <a:p>
            <a:r>
              <a:rPr lang="fi-FI" dirty="0" smtClean="0"/>
              <a:t>Memberikan </a:t>
            </a:r>
            <a:r>
              <a:rPr lang="fi-FI" dirty="0"/>
              <a:t>kerangka rujukan untuk menyelesaikan masalah </a:t>
            </a:r>
            <a:r>
              <a:rPr lang="fi-FI" dirty="0" smtClean="0"/>
              <a:t>akuntansi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.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judgment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 smtClean="0"/>
              <a:t>penyusunan</a:t>
            </a:r>
            <a:r>
              <a:rPr lang="en-US" i="1" dirty="0" smtClean="0"/>
              <a:t> </a:t>
            </a:r>
            <a:r>
              <a:rPr lang="en-US" i="1" dirty="0" err="1" smtClean="0"/>
              <a:t>laporan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r>
              <a:rPr lang="sv-SE" dirty="0" smtClean="0"/>
              <a:t>Meningkatkan </a:t>
            </a:r>
            <a:r>
              <a:rPr lang="sv-SE" dirty="0"/>
              <a:t>kualitas laporan yang dapat diperbandingkan</a:t>
            </a:r>
            <a:r>
              <a:rPr lang="sv-SE" dirty="0" smtClean="0"/>
              <a:t>.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b="1" dirty="0"/>
              <a:t>Hendriksen (1982) </a:t>
            </a:r>
            <a:r>
              <a:rPr lang="fi-FI" b="1" dirty="0" smtClean="0"/>
              <a:t>kegunaan teori akuntansi :</a:t>
            </a:r>
            <a:endParaRPr lang="en-US" b="1" dirty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/>
              <a:t>.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Vernon </a:t>
            </a:r>
            <a:r>
              <a:rPr lang="de-DE" b="1" dirty="0"/>
              <a:t>Kam (1986) menganggap bahwa teori akuntansi adalah 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/>
              <a:t>dengannya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: </a:t>
            </a:r>
            <a:r>
              <a:rPr lang="en-US" dirty="0" err="1" smtClean="0"/>
              <a:t>postulat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definisi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metode-metode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 smtClean="0"/>
              <a:t>Teori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Kristalisasi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 smtClean="0"/>
              <a:t>empiris</a:t>
            </a:r>
            <a:endParaRPr lang="en-US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 smtClean="0"/>
              <a:t>riset</a:t>
            </a:r>
            <a:endParaRPr lang="en-US" dirty="0" smtClean="0"/>
          </a:p>
          <a:p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smtClean="0"/>
              <a:t>kali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eori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revolusi</a:t>
            </a:r>
            <a:endParaRPr lang="en-US" dirty="0" smtClean="0"/>
          </a:p>
          <a:p>
            <a:r>
              <a:rPr lang="en-US" dirty="0" err="1" smtClean="0"/>
              <a:t>Poper</a:t>
            </a:r>
            <a:r>
              <a:rPr lang="en-US" dirty="0" smtClean="0"/>
              <a:t> &gt;&gt;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, </a:t>
            </a:r>
            <a:r>
              <a:rPr lang="en-US" i="1" dirty="0" smtClean="0"/>
              <a:t>trial and error</a:t>
            </a:r>
            <a:endParaRPr lang="en-US" dirty="0" smtClean="0"/>
          </a:p>
          <a:p>
            <a:r>
              <a:rPr lang="en-US" dirty="0" smtClean="0"/>
              <a:t>Lee D. Parker  &gt;&gt;&gt;  </a:t>
            </a:r>
            <a:r>
              <a:rPr lang="en-US" dirty="0" err="1" smtClean="0"/>
              <a:t>Hanya</a:t>
            </a:r>
            <a:r>
              <a:rPr lang="en-US" dirty="0" smtClean="0"/>
              <a:t> Allah yang </a:t>
            </a:r>
            <a:r>
              <a:rPr lang="en-US" dirty="0" err="1" smtClean="0"/>
              <a:t>mengetahui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endParaRPr lang="en-US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fi-FI" dirty="0" smtClean="0"/>
              <a:t>keadaan </a:t>
            </a:r>
            <a:r>
              <a:rPr lang="fi-FI" dirty="0"/>
              <a:t>tertentu bukan pada keadaan </a:t>
            </a:r>
            <a:r>
              <a:rPr lang="fi-FI" dirty="0" smtClean="0"/>
              <a:t>lain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500" b="1" i="1" dirty="0" err="1"/>
              <a:t>Committe</a:t>
            </a:r>
            <a:r>
              <a:rPr lang="en-US" sz="3500" b="1" i="1" dirty="0"/>
              <a:t> on Accounting Theory and </a:t>
            </a:r>
            <a:r>
              <a:rPr lang="en-US" sz="3500" b="1" i="1" dirty="0" smtClean="0"/>
              <a:t>Verification</a:t>
            </a:r>
          </a:p>
          <a:p>
            <a:pPr algn="ctr">
              <a:buNone/>
            </a:pPr>
            <a:endParaRPr lang="en-US" b="1" i="1" dirty="0"/>
          </a:p>
          <a:p>
            <a:pPr>
              <a:buNone/>
            </a:pPr>
            <a:r>
              <a:rPr lang="fi-FI" dirty="0" smtClean="0"/>
              <a:t>	Teori </a:t>
            </a:r>
            <a:r>
              <a:rPr lang="fi-FI" dirty="0"/>
              <a:t>ilmiah memberikan kepastian pengharapan atau </a:t>
            </a:r>
            <a:r>
              <a:rPr lang="fi-FI" dirty="0" smtClean="0"/>
              <a:t>ramalan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confirm. </a:t>
            </a:r>
            <a:r>
              <a:rPr lang="en-US" i="1" dirty="0" err="1"/>
              <a:t>Sebaliknya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fenomena</a:t>
            </a:r>
            <a:r>
              <a:rPr lang="en-US" i="1" dirty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anomalies, yang </a:t>
            </a:r>
            <a:r>
              <a:rPr lang="en-US" i="1" dirty="0" err="1"/>
              <a:t>berarti</a:t>
            </a:r>
            <a:r>
              <a:rPr lang="en-US" i="1" dirty="0"/>
              <a:t> </a:t>
            </a:r>
            <a:r>
              <a:rPr lang="en-US" i="1" dirty="0" err="1"/>
              <a:t>harus</a:t>
            </a:r>
            <a:r>
              <a:rPr lang="en-US" i="1" dirty="0"/>
              <a:t> </a:t>
            </a:r>
            <a:r>
              <a:rPr lang="en-US" i="1" dirty="0" err="1"/>
              <a:t>dicari</a:t>
            </a:r>
            <a:r>
              <a:rPr lang="en-US" i="1" dirty="0"/>
              <a:t>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lama.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lama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anomalies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confirm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anggapan</a:t>
            </a:r>
            <a:r>
              <a:rPr lang="en-US" i="1" dirty="0"/>
              <a:t> </a:t>
            </a:r>
            <a:r>
              <a:rPr lang="en-US" i="1" dirty="0" err="1"/>
              <a:t>fenomena</a:t>
            </a:r>
            <a:r>
              <a:rPr lang="en-US" i="1" dirty="0"/>
              <a:t>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/>
              <a:t>, </a:t>
            </a:r>
            <a:r>
              <a:rPr lang="en-US" dirty="0" err="1"/>
              <a:t>menjawab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 smtClean="0"/>
              <a:t>melatar</a:t>
            </a:r>
            <a:r>
              <a:rPr lang="en-US" dirty="0" smtClean="0"/>
              <a:t> </a:t>
            </a:r>
            <a:r>
              <a:rPr lang="en-US" dirty="0" err="1" smtClean="0"/>
              <a:t>belakangi</a:t>
            </a:r>
            <a:r>
              <a:rPr lang="en-US" dirty="0" smtClean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Hubungan</a:t>
            </a:r>
            <a:r>
              <a:rPr lang="en-US" i="1" dirty="0"/>
              <a:t> </a:t>
            </a:r>
            <a:r>
              <a:rPr lang="en-US" i="1" dirty="0" err="1"/>
              <a:t>Pemakai</a:t>
            </a:r>
            <a:r>
              <a:rPr lang="en-US" i="1" dirty="0"/>
              <a:t> </a:t>
            </a:r>
            <a:r>
              <a:rPr lang="en-US" i="1" dirty="0" err="1"/>
              <a:t>Laporan</a:t>
            </a:r>
            <a:r>
              <a:rPr lang="en-US" i="1" dirty="0"/>
              <a:t> </a:t>
            </a:r>
            <a:r>
              <a:rPr lang="en-US" i="1" dirty="0" err="1"/>
              <a:t>Keuangan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Teori</a:t>
            </a:r>
            <a:r>
              <a:rPr lang="en-US" i="1" dirty="0"/>
              <a:t> </a:t>
            </a:r>
            <a:r>
              <a:rPr lang="en-US" i="1" dirty="0" err="1"/>
              <a:t>Akuntansi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Fenomena</a:t>
            </a:r>
            <a:r>
              <a:rPr lang="en-US" i="1" dirty="0"/>
              <a:t> </a:t>
            </a:r>
            <a:r>
              <a:rPr lang="en-US" i="1" dirty="0" err="1"/>
              <a:t>Sosial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14500"/>
            <a:ext cx="480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Teori dan Pembuat Kebijakan Akuntansi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807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525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Teori Akuntansi dan Perumusannya</vt:lpstr>
      <vt:lpstr>Slide 2</vt:lpstr>
      <vt:lpstr>Slide 3</vt:lpstr>
      <vt:lpstr>Slide 4</vt:lpstr>
      <vt:lpstr>Beberapa Pandangan tentang Teori</vt:lpstr>
      <vt:lpstr>Slide 6</vt:lpstr>
      <vt:lpstr>Slide 7</vt:lpstr>
      <vt:lpstr>Hubungan Pemakai Laporan Keuangan Teori Akuntansi dan Fenomena Sosial</vt:lpstr>
      <vt:lpstr>Teori dan Pembuat Kebijakan Akuntansi</vt:lpstr>
      <vt:lpstr>Periodisasi Teori Akuntansi</vt:lpstr>
      <vt:lpstr>Slide 11</vt:lpstr>
      <vt:lpstr>Metode Perumusan  (Konstruksi) Teori</vt:lpstr>
      <vt:lpstr>Slide 13</vt:lpstr>
      <vt:lpstr>Metode Normatif (1950-1960)</vt:lpstr>
      <vt:lpstr>Metode Positive (1970-an)</vt:lpstr>
      <vt:lpstr>Pendekatan dalam Perumusan Teori</vt:lpstr>
      <vt:lpstr>Slide 17</vt:lpstr>
      <vt:lpstr>Perumusan Teori Akuntansi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53</cp:revision>
  <dcterms:created xsi:type="dcterms:W3CDTF">2012-10-09T19:16:49Z</dcterms:created>
  <dcterms:modified xsi:type="dcterms:W3CDTF">2013-11-08T12:45:26Z</dcterms:modified>
</cp:coreProperties>
</file>