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84" r:id="rId5"/>
    <p:sldId id="285" r:id="rId6"/>
    <p:sldId id="288" r:id="rId7"/>
    <p:sldId id="286" r:id="rId8"/>
    <p:sldId id="289" r:id="rId9"/>
    <p:sldId id="287" r:id="rId10"/>
    <p:sldId id="257" r:id="rId11"/>
    <p:sldId id="273" r:id="rId12"/>
    <p:sldId id="274" r:id="rId13"/>
    <p:sldId id="281" r:id="rId14"/>
    <p:sldId id="258" r:id="rId15"/>
    <p:sldId id="259" r:id="rId16"/>
    <p:sldId id="260" r:id="rId17"/>
    <p:sldId id="264" r:id="rId18"/>
    <p:sldId id="269" r:id="rId19"/>
    <p:sldId id="291" r:id="rId20"/>
    <p:sldId id="263" r:id="rId21"/>
    <p:sldId id="270" r:id="rId22"/>
    <p:sldId id="261" r:id="rId23"/>
    <p:sldId id="271" r:id="rId24"/>
    <p:sldId id="262" r:id="rId25"/>
    <p:sldId id="275" r:id="rId26"/>
    <p:sldId id="265" r:id="rId27"/>
    <p:sldId id="276" r:id="rId28"/>
    <p:sldId id="266" r:id="rId29"/>
    <p:sldId id="277" r:id="rId30"/>
    <p:sldId id="267" r:id="rId31"/>
    <p:sldId id="27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1DB1-B32E-4354-8D0B-81D2FB785B86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BF32-FF9A-4980-8AAE-3D0135799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1DB1-B32E-4354-8D0B-81D2FB785B86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BF32-FF9A-4980-8AAE-3D0135799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1DB1-B32E-4354-8D0B-81D2FB785B86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BF32-FF9A-4980-8AAE-3D0135799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9D1F0-3830-4458-BD05-07B463DAD5B1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4FE5-C5ED-41C3-BB3E-717C13FC2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1DB1-B32E-4354-8D0B-81D2FB785B86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BF32-FF9A-4980-8AAE-3D0135799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1DB1-B32E-4354-8D0B-81D2FB785B86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BF32-FF9A-4980-8AAE-3D0135799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1DB1-B32E-4354-8D0B-81D2FB785B86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BF32-FF9A-4980-8AAE-3D0135799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1DB1-B32E-4354-8D0B-81D2FB785B86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BF32-FF9A-4980-8AAE-3D0135799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1DB1-B32E-4354-8D0B-81D2FB785B86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BF32-FF9A-4980-8AAE-3D0135799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1DB1-B32E-4354-8D0B-81D2FB785B86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BF32-FF9A-4980-8AAE-3D0135799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1DB1-B32E-4354-8D0B-81D2FB785B86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BF32-FF9A-4980-8AAE-3D0135799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B1DB1-B32E-4354-8D0B-81D2FB785B86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ABF32-FF9A-4980-8AAE-3D0135799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B1DB1-B32E-4354-8D0B-81D2FB785B86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ABF32-FF9A-4980-8AAE-3D01357996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PENGANTAR TEORI AKUNTANSI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b="1" i="1" dirty="0" err="1" smtClean="0"/>
              <a:t>Akuntansi</a:t>
            </a:r>
            <a:r>
              <a:rPr lang="en-US" b="1" i="1" dirty="0" smtClean="0"/>
              <a:t>: </a:t>
            </a:r>
            <a:r>
              <a:rPr lang="en-US" b="1" i="1" dirty="0" err="1" smtClean="0"/>
              <a:t>seni</a:t>
            </a:r>
            <a:r>
              <a:rPr lang="en-US" b="1" i="1" dirty="0" smtClean="0"/>
              <a:t> </a:t>
            </a:r>
            <a:r>
              <a:rPr lang="en-US" b="1" i="1" dirty="0" err="1" smtClean="0"/>
              <a:t>atau</a:t>
            </a:r>
            <a:r>
              <a:rPr lang="en-US" b="1" i="1" dirty="0" smtClean="0"/>
              <a:t> </a:t>
            </a:r>
            <a:r>
              <a:rPr lang="en-US" b="1" i="1" dirty="0" err="1" smtClean="0"/>
              <a:t>ilmu</a:t>
            </a:r>
            <a:r>
              <a:rPr lang="en-US" b="1" i="1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ABB9508-CD4A-4448-8B1A-9EDC8F17CA02}" type="datetime1">
              <a:rPr lang="en-US"/>
              <a:pPr>
                <a:defRPr/>
              </a:pPr>
              <a:t>11/13/2013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476" y="6247760"/>
            <a:ext cx="2895048" cy="458023"/>
          </a:xfrm>
        </p:spPr>
        <p:txBody>
          <a:bodyPr/>
          <a:lstStyle/>
          <a:p>
            <a:pPr algn="ctr">
              <a:defRPr/>
            </a:pPr>
            <a:r>
              <a:rPr lang="en-US" dirty="0" err="1"/>
              <a:t>Transi</a:t>
            </a:r>
            <a:r>
              <a:rPr lang="en-US" dirty="0"/>
              <a:t> </a:t>
            </a:r>
            <a:fld id="{DE6FF2BD-CFD5-4FC6-8FD9-65C0645D53A1}" type="slidenum">
              <a:rPr lang="en-US" sz="1600">
                <a:solidFill>
                  <a:srgbClr val="FFCC00"/>
                </a:solidFill>
              </a:rPr>
              <a:pPr algn="ctr">
                <a:defRPr/>
              </a:pPr>
              <a:t>11</a:t>
            </a:fld>
            <a:endParaRPr lang="en-US" dirty="0"/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762553" y="1219110"/>
            <a:ext cx="8076426" cy="4955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r>
              <a:rPr lang="en-US" sz="3200" dirty="0" err="1"/>
              <a:t>Keterampilan</a:t>
            </a:r>
            <a:r>
              <a:rPr lang="en-US" sz="3200" dirty="0"/>
              <a:t> </a:t>
            </a:r>
            <a:r>
              <a:rPr lang="en-US" sz="3200" dirty="0" err="1"/>
              <a:t>mengerjakan</a:t>
            </a:r>
            <a:r>
              <a:rPr lang="en-US" sz="3200" dirty="0"/>
              <a:t> </a:t>
            </a:r>
            <a:r>
              <a:rPr lang="en-US" sz="3200" dirty="0" err="1"/>
              <a:t>sesuatu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menerapkan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konsep</a:t>
            </a:r>
            <a:r>
              <a:rPr lang="en-US" sz="3200" dirty="0"/>
              <a:t>/</a:t>
            </a:r>
            <a:r>
              <a:rPr lang="en-US" sz="3200" dirty="0" err="1"/>
              <a:t>pengetahuan</a:t>
            </a:r>
            <a:r>
              <a:rPr lang="en-US" sz="3200" dirty="0"/>
              <a:t> yang </a:t>
            </a:r>
            <a:r>
              <a:rPr lang="en-US" sz="3200" dirty="0" err="1"/>
              <a:t>memerlukan</a:t>
            </a:r>
            <a:r>
              <a:rPr lang="en-US" sz="3200" dirty="0"/>
              <a:t> </a:t>
            </a:r>
            <a:r>
              <a:rPr lang="en-US" sz="3200" dirty="0" err="1"/>
              <a:t>perasaan</a:t>
            </a:r>
            <a:r>
              <a:rPr lang="en-US" sz="3200" dirty="0"/>
              <a:t>, </a:t>
            </a:r>
            <a:r>
              <a:rPr lang="en-US" sz="3200" dirty="0" err="1"/>
              <a:t>intuisi</a:t>
            </a:r>
            <a:r>
              <a:rPr lang="en-US" sz="3200" dirty="0"/>
              <a:t>, </a:t>
            </a:r>
            <a:r>
              <a:rPr lang="en-US" sz="3200" dirty="0" err="1"/>
              <a:t>pengalaman</a:t>
            </a:r>
            <a:r>
              <a:rPr lang="en-US" sz="3200" dirty="0"/>
              <a:t>, </a:t>
            </a:r>
            <a:r>
              <a:rPr lang="en-US" sz="3200" dirty="0" err="1"/>
              <a:t>bakat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pertimbangan</a:t>
            </a:r>
            <a:r>
              <a:rPr lang="en-US" sz="3200" dirty="0"/>
              <a:t> </a:t>
            </a:r>
            <a:r>
              <a:rPr lang="en-US" sz="3200" i="1" dirty="0"/>
              <a:t>(judgment</a:t>
            </a:r>
            <a:r>
              <a:rPr lang="en-US" sz="3200" dirty="0"/>
              <a:t>).</a:t>
            </a:r>
          </a:p>
          <a:p>
            <a:endParaRPr lang="en-US" sz="1400" dirty="0"/>
          </a:p>
          <a:p>
            <a:r>
              <a:rPr lang="en-US" sz="3200" dirty="0" err="1"/>
              <a:t>Keahlian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pengalaman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memilih</a:t>
            </a:r>
            <a:r>
              <a:rPr lang="en-US" sz="3200" dirty="0"/>
              <a:t> </a:t>
            </a:r>
            <a:r>
              <a:rPr lang="en-US" sz="3200" dirty="0" err="1"/>
              <a:t>perlakuan</a:t>
            </a:r>
            <a:r>
              <a:rPr lang="en-US" sz="3200" dirty="0"/>
              <a:t> </a:t>
            </a:r>
            <a:r>
              <a:rPr lang="en-US" sz="3200" dirty="0" err="1"/>
              <a:t>terbaik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rangka</a:t>
            </a:r>
            <a:r>
              <a:rPr lang="en-US" sz="3200" dirty="0"/>
              <a:t> </a:t>
            </a:r>
            <a:r>
              <a:rPr lang="en-US" sz="3200" dirty="0" err="1"/>
              <a:t>mencapai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.</a:t>
            </a:r>
          </a:p>
          <a:p>
            <a:endParaRPr lang="en-US" sz="1400" dirty="0"/>
          </a:p>
          <a:p>
            <a:r>
              <a:rPr lang="en-US" sz="3200" dirty="0" err="1"/>
              <a:t>Nilai</a:t>
            </a:r>
            <a:r>
              <a:rPr lang="en-US" sz="3200" dirty="0"/>
              <a:t> (moral, </a:t>
            </a:r>
            <a:r>
              <a:rPr lang="en-US" sz="3200" dirty="0" err="1"/>
              <a:t>ekonomik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sosial</a:t>
            </a:r>
            <a:r>
              <a:rPr lang="en-US" sz="3200" dirty="0"/>
              <a:t>) </a:t>
            </a:r>
            <a:r>
              <a:rPr lang="en-US" sz="3200" dirty="0" err="1"/>
              <a:t>menjadi</a:t>
            </a:r>
            <a:r>
              <a:rPr lang="en-US" sz="3200" dirty="0"/>
              <a:t> basis </a:t>
            </a:r>
            <a:r>
              <a:rPr lang="en-US" sz="3200" dirty="0" err="1"/>
              <a:t>pertimbangan</a:t>
            </a:r>
            <a:r>
              <a:rPr lang="en-US" sz="3200" dirty="0"/>
              <a:t>.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614" y="533446"/>
            <a:ext cx="8230263" cy="608869"/>
          </a:xfrm>
          <a:noFill/>
        </p:spPr>
        <p:txBody>
          <a:bodyPr lIns="91430" tIns="45715" rIns="91430" bIns="45715"/>
          <a:lstStyle/>
          <a:p>
            <a:pPr marL="609326" indent="-609326" algn="ctr">
              <a:buNone/>
            </a:pPr>
            <a:r>
              <a:rPr lang="en-US" dirty="0" err="1" smtClean="0"/>
              <a:t>Seni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FFC4D8F-A34E-4C12-B534-38903BDA5363}" type="datetime1">
              <a:rPr lang="en-US"/>
              <a:pPr>
                <a:defRPr/>
              </a:pPr>
              <a:t>11/13/2013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476" y="6247760"/>
            <a:ext cx="2895048" cy="458023"/>
          </a:xfrm>
        </p:spPr>
        <p:txBody>
          <a:bodyPr/>
          <a:lstStyle/>
          <a:p>
            <a:pPr algn="ctr">
              <a:defRPr/>
            </a:pPr>
            <a:r>
              <a:rPr lang="en-US" dirty="0" err="1"/>
              <a:t>Transi</a:t>
            </a:r>
            <a:r>
              <a:rPr lang="en-US" dirty="0"/>
              <a:t> </a:t>
            </a:r>
            <a:fld id="{6D2115D0-0727-4B94-A1E3-1DB5118D227B}" type="slidenum">
              <a:rPr lang="en-US" sz="1600">
                <a:solidFill>
                  <a:srgbClr val="FFCC00"/>
                </a:solidFill>
              </a:rPr>
              <a:pPr algn="ctr">
                <a:defRPr/>
              </a:pPr>
              <a:t>12</a:t>
            </a:fld>
            <a:endParaRPr lang="en-US" dirty="0"/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838145" y="1358984"/>
            <a:ext cx="8077753" cy="452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>
            <a:spAutoFit/>
          </a:bodyPr>
          <a:lstStyle/>
          <a:p>
            <a:r>
              <a:rPr lang="en-US" sz="3200" dirty="0" err="1"/>
              <a:t>Akuntansi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bidang</a:t>
            </a:r>
            <a:r>
              <a:rPr lang="en-US" sz="3200" dirty="0"/>
              <a:t> </a:t>
            </a:r>
            <a:r>
              <a:rPr lang="en-US" sz="3200" dirty="0" err="1"/>
              <a:t>pengetahuan</a:t>
            </a:r>
            <a:r>
              <a:rPr lang="en-US" sz="3200" dirty="0"/>
              <a:t> </a:t>
            </a:r>
            <a:r>
              <a:rPr lang="en-US" sz="3200" dirty="0" err="1"/>
              <a:t>keterampilan</a:t>
            </a:r>
            <a:r>
              <a:rPr lang="en-US" sz="3200" dirty="0"/>
              <a:t>, </a:t>
            </a:r>
            <a:r>
              <a:rPr lang="en-US" sz="3200" dirty="0" err="1"/>
              <a:t>keahlian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kerajinan</a:t>
            </a:r>
            <a:r>
              <a:rPr lang="en-US" sz="3200" dirty="0"/>
              <a:t> yang </a:t>
            </a:r>
            <a:r>
              <a:rPr lang="en-US" sz="3200" dirty="0" err="1"/>
              <a:t>menuntut</a:t>
            </a:r>
            <a:r>
              <a:rPr lang="en-US" sz="3200" dirty="0"/>
              <a:t> </a:t>
            </a:r>
            <a:r>
              <a:rPr lang="en-US" sz="3200" dirty="0" err="1"/>
              <a:t>praktik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menguasainya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 err="1"/>
              <a:t>Akuntansi</a:t>
            </a:r>
            <a:r>
              <a:rPr lang="en-US" sz="3200" dirty="0"/>
              <a:t> </a:t>
            </a:r>
            <a:r>
              <a:rPr lang="en-US" sz="3200" dirty="0" err="1"/>
              <a:t>menuntut</a:t>
            </a:r>
            <a:r>
              <a:rPr lang="en-US" sz="3200" dirty="0"/>
              <a:t> </a:t>
            </a:r>
            <a:r>
              <a:rPr lang="en-US" sz="3200" dirty="0" err="1"/>
              <a:t>pertimbangan</a:t>
            </a:r>
            <a:r>
              <a:rPr lang="en-US" sz="3200" dirty="0"/>
              <a:t> </a:t>
            </a:r>
            <a:r>
              <a:rPr lang="en-US" sz="3200" i="1" dirty="0"/>
              <a:t>(judgment)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penerapannya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 err="1"/>
              <a:t>Pertimbangan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dituntun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pengalaman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pengetahuan</a:t>
            </a:r>
            <a:r>
              <a:rPr lang="en-US" sz="3200" dirty="0"/>
              <a:t> (</a:t>
            </a:r>
            <a:r>
              <a:rPr lang="en-US" sz="3200" dirty="0" err="1"/>
              <a:t>profesionalisma</a:t>
            </a:r>
            <a:r>
              <a:rPr lang="en-US" sz="3200" dirty="0"/>
              <a:t>).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0614" y="521104"/>
            <a:ext cx="4877684" cy="608869"/>
          </a:xfrm>
          <a:noFill/>
        </p:spPr>
        <p:txBody>
          <a:bodyPr lIns="91430" tIns="45715" rIns="91430" bIns="45715"/>
          <a:lstStyle/>
          <a:p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Mautz</a:t>
            </a:r>
            <a:r>
              <a:rPr lang="en-US" dirty="0" smtClean="0"/>
              <a:t> </a:t>
            </a:r>
            <a:r>
              <a:rPr lang="en-US" dirty="0" err="1" smtClean="0"/>
              <a:t>berpendapat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 yang </a:t>
            </a:r>
            <a:r>
              <a:rPr lang="en-US" dirty="0" err="1" smtClean="0"/>
              <a:t>tentunya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;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berkepentingan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transaksi-transaksi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kejadian-kejadian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;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aktivitas-aktivitas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;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hakikatnya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mental.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pedoman-pedoman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 err="1"/>
              <a:t>Akuntansi</a:t>
            </a:r>
            <a:r>
              <a:rPr lang="en-US" b="1" i="1" dirty="0"/>
              <a:t> </a:t>
            </a:r>
            <a:r>
              <a:rPr lang="en-US" b="1" i="1" dirty="0" err="1"/>
              <a:t>sebagai</a:t>
            </a:r>
            <a:r>
              <a:rPr lang="en-US" b="1" i="1" dirty="0"/>
              <a:t> </a:t>
            </a:r>
            <a:r>
              <a:rPr lang="en-US" b="1" i="1" dirty="0" err="1" smtClean="0"/>
              <a:t>Ideologi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Ideologi</a:t>
            </a:r>
            <a:r>
              <a:rPr lang="en-US" dirty="0" smtClean="0"/>
              <a:t> &gt;&gt;&gt;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i="1" dirty="0" smtClean="0"/>
              <a:t>(ideology) </a:t>
            </a:r>
            <a:r>
              <a:rPr lang="en-US" i="1" dirty="0" err="1" smtClean="0"/>
              <a:t>sebagai</a:t>
            </a:r>
            <a:r>
              <a:rPr lang="en-US" i="1" dirty="0" smtClean="0"/>
              <a:t> </a:t>
            </a:r>
            <a:r>
              <a:rPr lang="en-US" i="1" dirty="0" err="1" smtClean="0"/>
              <a:t>suatu</a:t>
            </a:r>
            <a:r>
              <a:rPr lang="en-US" i="1" dirty="0" smtClean="0"/>
              <a:t> </a:t>
            </a:r>
            <a:r>
              <a:rPr lang="en-US" i="1" dirty="0" err="1" smtClean="0"/>
              <a:t>sarana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melegitimasi</a:t>
            </a:r>
            <a:r>
              <a:rPr lang="en-US" dirty="0" smtClean="0"/>
              <a:t> </a:t>
            </a:r>
            <a:r>
              <a:rPr lang="en-US" dirty="0" err="1" smtClean="0"/>
              <a:t>aturan-aturan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Akuntansi</a:t>
            </a:r>
            <a:r>
              <a:rPr lang="en-US" dirty="0" smtClean="0"/>
              <a:t> (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Kapitalis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Karl Marx &gt;&gt;&gt;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mitos</a:t>
            </a:r>
            <a:r>
              <a:rPr lang="en-US" dirty="0" smtClean="0"/>
              <a:t>, </a:t>
            </a:r>
            <a:r>
              <a:rPr lang="en-US" dirty="0" err="1" smtClean="0"/>
              <a:t>simbol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ritual yang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simbolis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Weber &gt;&gt;&gt;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rasionalitas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r>
              <a:rPr lang="en-US" dirty="0" err="1" smtClean="0"/>
              <a:t>Triwiyono</a:t>
            </a:r>
            <a:r>
              <a:rPr lang="en-US" dirty="0" smtClean="0"/>
              <a:t>&gt;&gt;&gt;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akuntansinya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r>
              <a:rPr lang="en-US" dirty="0" smtClean="0"/>
              <a:t>Gambling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Karim</a:t>
            </a:r>
            <a:r>
              <a:rPr lang="en-US" dirty="0" smtClean="0"/>
              <a:t>&gt;&gt;&gt;</a:t>
            </a:r>
            <a:r>
              <a:rPr lang="fi-FI" dirty="0" smtClean="0"/>
              <a:t>akan membentuk akuntansi dan teori akuntansinya sendiri </a:t>
            </a:r>
            <a:r>
              <a:rPr lang="en-US" dirty="0" smtClean="0"/>
              <a:t>yang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ideologinya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Akuntansi</a:t>
            </a:r>
            <a:r>
              <a:rPr lang="en-US" dirty="0" smtClean="0"/>
              <a:t> Islam (</a:t>
            </a:r>
            <a:r>
              <a:rPr lang="en-US" dirty="0" err="1" smtClean="0"/>
              <a:t>Ideologi</a:t>
            </a:r>
            <a:r>
              <a:rPr lang="en-US" dirty="0" smtClean="0"/>
              <a:t> Islam)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2514600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Akuntansi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Bahasa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Akuntansi adalah satu alat </a:t>
            </a:r>
            <a:r>
              <a:rPr lang="fi-FI" dirty="0" smtClean="0"/>
              <a:t>mengomunikasikan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Ijiri</a:t>
            </a:r>
            <a:r>
              <a:rPr lang="en-US" dirty="0" smtClean="0"/>
              <a:t>&gt;&gt;&gt;</a:t>
            </a:r>
            <a:r>
              <a:rPr lang="en-US" dirty="0"/>
              <a:t> </a:t>
            </a:r>
            <a:r>
              <a:rPr lang="en-US" dirty="0" err="1"/>
              <a:t>akuntansi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smtClean="0"/>
              <a:t>lain (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, </a:t>
            </a:r>
            <a:r>
              <a:rPr lang="en-US" dirty="0" err="1" smtClean="0"/>
              <a:t>salah</a:t>
            </a:r>
            <a:r>
              <a:rPr lang="en-US" dirty="0" smtClean="0"/>
              <a:t>, </a:t>
            </a:r>
            <a:r>
              <a:rPr lang="en-US" dirty="0" err="1" smtClean="0"/>
              <a:t>kecurangan</a:t>
            </a:r>
            <a:r>
              <a:rPr lang="en-US" dirty="0" smtClean="0"/>
              <a:t>/</a:t>
            </a:r>
            <a:r>
              <a:rPr lang="en-US" dirty="0" err="1" smtClean="0"/>
              <a:t>penipuan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Belkaoui</a:t>
            </a:r>
            <a:r>
              <a:rPr lang="en-US" dirty="0" smtClean="0"/>
              <a:t>&gt;&gt;&gt;</a:t>
            </a:r>
            <a:r>
              <a:rPr lang="en-US" dirty="0" err="1" smtClean="0"/>
              <a:t>simbol</a:t>
            </a:r>
            <a:r>
              <a:rPr lang="en-US" dirty="0" smtClean="0"/>
              <a:t>/</a:t>
            </a:r>
            <a:r>
              <a:rPr lang="en-US" dirty="0" err="1" smtClean="0"/>
              <a:t>istilah</a:t>
            </a:r>
            <a:r>
              <a:rPr lang="en-US" dirty="0" smtClean="0"/>
              <a:t> &amp; </a:t>
            </a:r>
            <a:r>
              <a:rPr lang="en-US" dirty="0" err="1" smtClean="0"/>
              <a:t>tata</a:t>
            </a:r>
            <a:r>
              <a:rPr lang="en-US" dirty="0"/>
              <a:t> </a:t>
            </a:r>
            <a:r>
              <a:rPr lang="en-US" dirty="0" err="1" smtClean="0"/>
              <a:t>aturan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Akuntansi</a:t>
            </a:r>
            <a:r>
              <a:rPr lang="en-US" b="1" dirty="0" smtClean="0"/>
              <a:t> </a:t>
            </a:r>
            <a:r>
              <a:rPr lang="en-US" b="1" dirty="0" err="1" smtClean="0"/>
              <a:t>adl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 </a:t>
            </a:r>
            <a:r>
              <a:rPr lang="en-US" b="1" dirty="0" err="1" smtClean="0"/>
              <a:t>bisnis</a:t>
            </a:r>
            <a:r>
              <a:rPr lang="en-US" b="1" dirty="0" smtClean="0"/>
              <a:t> (</a:t>
            </a:r>
            <a:r>
              <a:rPr lang="en-US" b="1" dirty="0" err="1" smtClean="0"/>
              <a:t>Hongren</a:t>
            </a:r>
            <a:r>
              <a:rPr lang="en-US" b="1" dirty="0" smtClean="0"/>
              <a:t>, </a:t>
            </a:r>
            <a:r>
              <a:rPr lang="en-US" b="1" dirty="0" err="1" smtClean="0"/>
              <a:t>dkk</a:t>
            </a:r>
            <a:r>
              <a:rPr lang="en-US" b="1" dirty="0" smtClean="0"/>
              <a:t>., 2006)</a:t>
            </a:r>
          </a:p>
          <a:p>
            <a:pPr>
              <a:buNone/>
            </a:pPr>
            <a:r>
              <a:rPr lang="fi-FI" dirty="0" smtClean="0"/>
              <a:t>	• untuk menyampaikan informasi keuangan kepada </a:t>
            </a:r>
            <a:r>
              <a:rPr lang="fi-FI" i="1" dirty="0" smtClean="0"/>
              <a:t>user</a:t>
            </a:r>
          </a:p>
          <a:p>
            <a:pPr>
              <a:buNone/>
            </a:pPr>
            <a:r>
              <a:rPr lang="en-US" dirty="0" smtClean="0"/>
              <a:t>	•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fi-FI" dirty="0" smtClean="0"/>
              <a:t>pula keputusan kita, dan semakin baik kita dalam mengelola </a:t>
            </a:r>
            <a:r>
              <a:rPr lang="en-US" dirty="0" err="1" smtClean="0"/>
              <a:t>keuangan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 Statement of Basic Accounting Theory </a:t>
            </a:r>
            <a:r>
              <a:rPr lang="en-US" dirty="0" smtClean="0"/>
              <a:t>(ASOBAT).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mengidentifikasikan</a:t>
            </a:r>
            <a:r>
              <a:rPr lang="en-US" dirty="0" smtClean="0"/>
              <a:t>, </a:t>
            </a:r>
            <a:r>
              <a:rPr lang="en-US" dirty="0" err="1" smtClean="0"/>
              <a:t>mengukur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pemakainya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2514600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Akuntansi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Catatan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Historis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 smtClean="0"/>
              <a:t>dicatat</a:t>
            </a:r>
            <a:r>
              <a:rPr lang="en-US" dirty="0"/>
              <a:t>, </a:t>
            </a:r>
            <a:r>
              <a:rPr lang="en-US" dirty="0" err="1"/>
              <a:t>dibukukan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dilaporkan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2514600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Akuntansi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lvl="0" algn="ctr">
              <a:spcBef>
                <a:spcPct val="0"/>
              </a:spcBef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lang="en-US" sz="4400" b="1" i="1" dirty="0" err="1" smtClean="0"/>
              <a:t>ealitas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Ekonomi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Masa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Kini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fi-FI" dirty="0" smtClean="0"/>
              <a:t>gambaran realitas ekonomi perusahaan pada saat ini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i="1" dirty="0" err="1"/>
              <a:t>Akuntansi</a:t>
            </a:r>
            <a:r>
              <a:rPr lang="en-US" b="1" i="1" dirty="0"/>
              <a:t> </a:t>
            </a:r>
            <a:r>
              <a:rPr lang="en-US" b="1" i="1" dirty="0" err="1"/>
              <a:t>sebagai</a:t>
            </a:r>
            <a:r>
              <a:rPr lang="en-US" b="1" i="1" dirty="0"/>
              <a:t> </a:t>
            </a:r>
            <a:r>
              <a:rPr lang="en-US" b="1" i="1" dirty="0" err="1" smtClean="0"/>
              <a:t>Sistem</a:t>
            </a:r>
            <a:r>
              <a:rPr lang="en-US" b="1" i="1" dirty="0" smtClean="0"/>
              <a:t> </a:t>
            </a:r>
            <a:r>
              <a:rPr lang="en-US" b="1" i="1" dirty="0" err="1" smtClean="0"/>
              <a:t>Informasi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diasumsikan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pemancar</a:t>
            </a:r>
            <a:r>
              <a:rPr lang="en-US" dirty="0" smtClean="0"/>
              <a:t> (</a:t>
            </a:r>
            <a:r>
              <a:rPr lang="en-US" dirty="0" err="1" smtClean="0"/>
              <a:t>akuntan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pengguna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2362200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Akuntansi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4400" b="1" i="1" dirty="0" err="1" smtClean="0"/>
              <a:t>Komoditas</a:t>
            </a:r>
            <a:endParaRPr lang="en-US" sz="4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Akuntansi ada karena terdapat permintaan akan informasi dan akuntan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menghasilkannya</a:t>
            </a:r>
            <a:endParaRPr lang="en-US" dirty="0" smtClean="0"/>
          </a:p>
          <a:p>
            <a:r>
              <a:rPr lang="en-US" dirty="0" smtClean="0"/>
              <a:t>Output &gt;&gt;&gt;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2514600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Akuntansi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4400" b="1" i="1" dirty="0" err="1" smtClean="0"/>
              <a:t>Sistem</a:t>
            </a:r>
            <a:r>
              <a:rPr lang="en-US" sz="4400" b="1" i="1" dirty="0" smtClean="0"/>
              <a:t> </a:t>
            </a:r>
            <a:r>
              <a:rPr lang="en-US" sz="4400" b="1" i="1" dirty="0" err="1" smtClean="0"/>
              <a:t>Pertanggungjawaban</a:t>
            </a:r>
            <a:endParaRPr lang="en-US" sz="4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mempertanggun</a:t>
            </a:r>
            <a:r>
              <a:rPr lang="fi-FI" dirty="0" smtClean="0"/>
              <a:t>gjawabkan pengelolaan suatu perusahaan atau lembaga kepada </a:t>
            </a:r>
            <a:r>
              <a:rPr lang="en-US" i="1" dirty="0" smtClean="0"/>
              <a:t>principal (</a:t>
            </a:r>
            <a:r>
              <a:rPr lang="en-US" i="1" dirty="0" err="1" smtClean="0"/>
              <a:t>majikan</a:t>
            </a:r>
            <a:r>
              <a:rPr lang="en-US" i="1" dirty="0" smtClean="0"/>
              <a:t>).</a:t>
            </a:r>
          </a:p>
          <a:p>
            <a:r>
              <a:rPr lang="en-US" i="1" dirty="0" err="1" smtClean="0"/>
              <a:t>Tujuan</a:t>
            </a:r>
            <a:r>
              <a:rPr lang="en-US" i="1" dirty="0" smtClean="0"/>
              <a:t> </a:t>
            </a:r>
            <a:r>
              <a:rPr lang="en-US" i="1" dirty="0" err="1" smtClean="0"/>
              <a:t>akuntansi</a:t>
            </a:r>
            <a:r>
              <a:rPr lang="en-US" i="1" dirty="0" smtClean="0"/>
              <a:t> </a:t>
            </a:r>
            <a:r>
              <a:rPr lang="en-US" i="1" dirty="0" err="1" smtClean="0"/>
              <a:t>Trueblood</a:t>
            </a:r>
            <a:r>
              <a:rPr lang="en-US" i="1" dirty="0" smtClean="0"/>
              <a:t> Committee &gt;&gt;&gt;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pengambilan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keputusan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pertanggungjawaban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i="1" dirty="0" smtClean="0"/>
              <a:t>Committee on Terminology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American Institute of Certified Public Accounting (AICPA)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pencatatan</a:t>
            </a:r>
            <a:r>
              <a:rPr lang="en-US" dirty="0" smtClean="0"/>
              <a:t>, </a:t>
            </a:r>
            <a:r>
              <a:rPr lang="en-US" dirty="0" err="1" smtClean="0"/>
              <a:t>penggolongan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pengikhtisaran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, </a:t>
            </a:r>
            <a:r>
              <a:rPr lang="en-US" dirty="0" err="1" smtClean="0"/>
              <a:t>transaksi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kejadian-kejadian</a:t>
            </a:r>
            <a:r>
              <a:rPr lang="en-US" dirty="0" smtClean="0"/>
              <a:t> yang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termasuk</a:t>
            </a:r>
            <a:r>
              <a:rPr lang="en-US" i="1" dirty="0" smtClean="0"/>
              <a:t> </a:t>
            </a:r>
            <a:r>
              <a:rPr lang="en-US" dirty="0" err="1" smtClean="0"/>
              <a:t>menafsirkan</a:t>
            </a:r>
            <a:r>
              <a:rPr lang="en-US" dirty="0" smtClean="0"/>
              <a:t> </a:t>
            </a:r>
            <a:r>
              <a:rPr lang="en-US" dirty="0" err="1" smtClean="0"/>
              <a:t>hasil-hasilnya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2514600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Akuntansi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Teknologi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Bambang</a:t>
            </a:r>
            <a:r>
              <a:rPr lang="en-US" dirty="0" smtClean="0"/>
              <a:t> </a:t>
            </a:r>
            <a:r>
              <a:rPr lang="en-US" dirty="0" err="1" smtClean="0"/>
              <a:t>Sudibyo</a:t>
            </a:r>
            <a:r>
              <a:rPr lang="en-US" dirty="0" smtClean="0"/>
              <a:t>&gt;&gt;&gt; </a:t>
            </a:r>
            <a:r>
              <a:rPr lang="en-US" dirty="0" err="1" smtClean="0"/>
              <a:t>teknologilah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menjembatani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mentransformasi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lain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bermanfaat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i="1" dirty="0" smtClean="0"/>
              <a:t>Accounting Principle Board </a:t>
            </a:r>
            <a:r>
              <a:rPr lang="en-US" dirty="0" smtClean="0"/>
              <a:t>(APB) </a:t>
            </a:r>
            <a:r>
              <a:rPr lang="en-US" i="1" dirty="0" smtClean="0"/>
              <a:t>Statement </a:t>
            </a:r>
            <a:r>
              <a:rPr lang="en-US" dirty="0" smtClean="0"/>
              <a:t>No, 4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Akuntansi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, </a:t>
            </a: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,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,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Webster's Third New International Dictionary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, </a:t>
            </a:r>
            <a:r>
              <a:rPr lang="en-US" dirty="0" err="1" smtClean="0"/>
              <a:t>konsep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yang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yang </a:t>
            </a:r>
            <a:r>
              <a:rPr lang="en-US" dirty="0" err="1" smtClean="0"/>
              <a:t>dibahas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Harahap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kristalisasi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empiris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dalil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dalil-dalil</a:t>
            </a:r>
            <a:r>
              <a:rPr lang="en-US" dirty="0" smtClean="0"/>
              <a:t> yang </a:t>
            </a:r>
            <a:r>
              <a:rPr lang="en-US" dirty="0" err="1" smtClean="0"/>
              <a:t>disimpulkan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kalimat-kalimat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, universal, </a:t>
            </a:r>
            <a:r>
              <a:rPr lang="en-US" dirty="0" err="1" smtClean="0"/>
              <a:t>logis</a:t>
            </a:r>
            <a:r>
              <a:rPr lang="en-US" dirty="0" smtClean="0"/>
              <a:t>, </a:t>
            </a:r>
            <a:r>
              <a:rPr lang="en-US" dirty="0" err="1" smtClean="0"/>
              <a:t>konsisten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diramalkan</a:t>
            </a:r>
            <a:r>
              <a:rPr lang="en-US" dirty="0" smtClean="0"/>
              <a:t>, </a:t>
            </a:r>
            <a:r>
              <a:rPr lang="en-US" dirty="0" err="1" smtClean="0"/>
              <a:t>objektif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, </a:t>
            </a:r>
            <a:r>
              <a:rPr lang="en-US" dirty="0" err="1" smtClean="0"/>
              <a:t>definisi</a:t>
            </a:r>
            <a:r>
              <a:rPr lang="en-US" dirty="0" smtClean="0"/>
              <a:t>, </a:t>
            </a:r>
            <a:r>
              <a:rPr lang="en-US" dirty="0" err="1" smtClean="0"/>
              <a:t>dalil</a:t>
            </a:r>
            <a:r>
              <a:rPr lang="en-US" dirty="0" smtClean="0"/>
              <a:t> yang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sistematis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yang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meramalkan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Harahap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kristalisasi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yang </a:t>
            </a:r>
            <a:r>
              <a:rPr lang="en-US" dirty="0" err="1" smtClean="0"/>
              <a:t>dituangkan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kalimat-kalimat</a:t>
            </a:r>
            <a:r>
              <a:rPr lang="en-US" dirty="0" smtClean="0"/>
              <a:t> </a:t>
            </a:r>
            <a:r>
              <a:rPr lang="en-US" i="1" dirty="0" smtClean="0"/>
              <a:t>(preposition) </a:t>
            </a:r>
            <a:r>
              <a:rPr lang="en-US" dirty="0" smtClean="0"/>
              <a:t>yang </a:t>
            </a:r>
            <a:r>
              <a:rPr lang="en-US" dirty="0" err="1" smtClean="0"/>
              <a:t>disimpulkan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i="1" dirty="0" smtClean="0"/>
              <a:t>entities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Hendricksen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yang:</a:t>
            </a:r>
          </a:p>
          <a:p>
            <a:pPr lvl="0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yang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;</a:t>
            </a:r>
          </a:p>
          <a:p>
            <a:pPr lvl="0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yang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teknologi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679</Words>
  <Application>Microsoft Office PowerPoint</Application>
  <PresentationFormat>On-screen Show (4:3)</PresentationFormat>
  <Paragraphs>74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PENGANTAR TEORI AKUNTANSI</vt:lpstr>
      <vt:lpstr>Pengertian Akuntansi</vt:lpstr>
      <vt:lpstr>Slide 3</vt:lpstr>
      <vt:lpstr>Slide 4</vt:lpstr>
      <vt:lpstr>Pengertian Teori</vt:lpstr>
      <vt:lpstr>Slide 6</vt:lpstr>
      <vt:lpstr>Pengertian Teori Akuntansi</vt:lpstr>
      <vt:lpstr>Slide 8</vt:lpstr>
      <vt:lpstr>Slide 9</vt:lpstr>
      <vt:lpstr>Akuntansi: seni atau ilmu?</vt:lpstr>
      <vt:lpstr>Slide 11</vt:lpstr>
      <vt:lpstr>Slide 12</vt:lpstr>
      <vt:lpstr>Slide 13</vt:lpstr>
      <vt:lpstr>Akuntansi sebagai Ideologi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Akuntansi sebagai Sistem Informasi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Asus</cp:lastModifiedBy>
  <cp:revision>42</cp:revision>
  <dcterms:created xsi:type="dcterms:W3CDTF">2012-10-02T08:52:03Z</dcterms:created>
  <dcterms:modified xsi:type="dcterms:W3CDTF">2013-11-13T03:23:20Z</dcterms:modified>
</cp:coreProperties>
</file>