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87" r:id="rId5"/>
    <p:sldId id="259" r:id="rId6"/>
    <p:sldId id="289" r:id="rId7"/>
    <p:sldId id="292" r:id="rId8"/>
    <p:sldId id="290" r:id="rId9"/>
    <p:sldId id="291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341C-990D-4710-B670-7BB95B7A697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159-F634-470A-8147-41C20EE83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341C-990D-4710-B670-7BB95B7A697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159-F634-470A-8147-41C20EE83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341C-990D-4710-B670-7BB95B7A697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159-F634-470A-8147-41C20EE83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341C-990D-4710-B670-7BB95B7A697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159-F634-470A-8147-41C20EE83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341C-990D-4710-B670-7BB95B7A697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159-F634-470A-8147-41C20EE83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341C-990D-4710-B670-7BB95B7A697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159-F634-470A-8147-41C20EE83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341C-990D-4710-B670-7BB95B7A697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159-F634-470A-8147-41C20EE83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341C-990D-4710-B670-7BB95B7A697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159-F634-470A-8147-41C20EE83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341C-990D-4710-B670-7BB95B7A697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159-F634-470A-8147-41C20EE83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341C-990D-4710-B670-7BB95B7A697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159-F634-470A-8147-41C20EE83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341C-990D-4710-B670-7BB95B7A697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159-F634-470A-8147-41C20EE83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4341C-990D-4710-B670-7BB95B7A697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F0159-F634-470A-8147-41C20EE83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Akuntansi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/>
              <a:t>Perkembangan</a:t>
            </a:r>
            <a:r>
              <a:rPr lang="en-US" b="1" i="1" dirty="0"/>
              <a:t> </a:t>
            </a:r>
            <a:r>
              <a:rPr lang="en-US" b="1" i="1" dirty="0" err="1"/>
              <a:t>pembukuan</a:t>
            </a:r>
            <a:r>
              <a:rPr lang="en-US" b="1" i="1" dirty="0"/>
              <a:t> </a:t>
            </a:r>
            <a:r>
              <a:rPr lang="en-US" b="1" i="1" dirty="0" err="1"/>
              <a:t>pencatatan</a:t>
            </a:r>
            <a:r>
              <a:rPr lang="en-US" b="1" i="1" dirty="0"/>
              <a:t> </a:t>
            </a:r>
            <a:r>
              <a:rPr lang="en-US" b="1" i="1" dirty="0" err="1" smtClean="0"/>
              <a:t>berpasangan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ke-16  </a:t>
            </a:r>
            <a:r>
              <a:rPr lang="en-US" dirty="0" err="1"/>
              <a:t>diperkenalkannya</a:t>
            </a:r>
            <a:r>
              <a:rPr lang="en-US" dirty="0"/>
              <a:t> </a:t>
            </a:r>
            <a:r>
              <a:rPr lang="en-US" dirty="0" err="1"/>
              <a:t>jurnal-jurnal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</a:p>
          <a:p>
            <a:pPr lvl="0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abad</a:t>
            </a:r>
            <a:r>
              <a:rPr lang="en-US" dirty="0"/>
              <a:t> ke-16 </a:t>
            </a:r>
            <a:r>
              <a:rPr lang="en-US" dirty="0" err="1"/>
              <a:t>dan</a:t>
            </a:r>
            <a:r>
              <a:rPr lang="en-US" dirty="0"/>
              <a:t> 17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evolusi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periodic,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ke-17 </a:t>
            </a:r>
            <a:r>
              <a:rPr lang="en-US" dirty="0" err="1"/>
              <a:t>dan</a:t>
            </a:r>
            <a:r>
              <a:rPr lang="en-US" dirty="0"/>
              <a:t> 18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evolusi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. </a:t>
            </a:r>
          </a:p>
          <a:p>
            <a:pPr lvl="0"/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pengaplikasiannya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lain,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biara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Abad ke-17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akun-akun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yang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pPr lvl="0"/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ke-17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,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kelangsungan</a:t>
            </a:r>
            <a:r>
              <a:rPr lang="en-US" dirty="0" smtClean="0"/>
              <a:t>, </a:t>
            </a:r>
            <a:r>
              <a:rPr lang="en-US" dirty="0" err="1" smtClean="0"/>
              <a:t>periodisitas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akrual</a:t>
            </a:r>
            <a:endParaRPr lang="en-US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ke-18,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perolehannya</a:t>
            </a:r>
            <a:r>
              <a:rPr lang="en-US" dirty="0" smtClean="0"/>
              <a:t>, </a:t>
            </a:r>
            <a:r>
              <a:rPr lang="en-US" dirty="0" err="1" smtClean="0"/>
              <a:t>perbaikan</a:t>
            </a:r>
            <a:r>
              <a:rPr lang="en-US" dirty="0" smtClean="0"/>
              <a:t>,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revaluasi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depresiasi</a:t>
            </a:r>
            <a:r>
              <a:rPr lang="en-US" dirty="0" smtClean="0"/>
              <a:t> (</a:t>
            </a:r>
            <a:r>
              <a:rPr lang="en-US" dirty="0" err="1" smtClean="0"/>
              <a:t>abad</a:t>
            </a:r>
            <a:r>
              <a:rPr lang="en-US" dirty="0" smtClean="0"/>
              <a:t> 19)</a:t>
            </a:r>
          </a:p>
          <a:p>
            <a:pPr lvl="0"/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ke-19 </a:t>
            </a:r>
            <a:r>
              <a:rPr lang="en-US" dirty="0" err="1" smtClean="0"/>
              <a:t>revolusi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. </a:t>
            </a:r>
          </a:p>
          <a:p>
            <a:pPr lvl="0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paruh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ke-19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akrual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periodic</a:t>
            </a:r>
          </a:p>
          <a:p>
            <a:pPr lvl="0"/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ke-19 </a:t>
            </a:r>
            <a:r>
              <a:rPr lang="en-US" dirty="0" err="1" smtClean="0"/>
              <a:t>dan</a:t>
            </a:r>
            <a:r>
              <a:rPr lang="en-US" dirty="0" smtClean="0"/>
              <a:t> ke-20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endParaRPr lang="en-US" dirty="0" smtClean="0"/>
          </a:p>
          <a:p>
            <a:pPr lvl="0"/>
            <a:r>
              <a:rPr lang="en-US" dirty="0" smtClean="0"/>
              <a:t>Di </a:t>
            </a:r>
            <a:r>
              <a:rPr lang="en-US" dirty="0" err="1" smtClean="0"/>
              <a:t>abad</a:t>
            </a:r>
            <a:r>
              <a:rPr lang="en-US" dirty="0" smtClean="0"/>
              <a:t> ke-20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per </a:t>
            </a:r>
            <a:r>
              <a:rPr lang="en-US" dirty="0" err="1" smtClean="0"/>
              <a:t>saham</a:t>
            </a:r>
            <a:r>
              <a:rPr lang="en-US" dirty="0" smtClean="0"/>
              <a:t>,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r>
              <a:rPr lang="en-US" dirty="0" smtClean="0"/>
              <a:t>,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pensiun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i="1" dirty="0" smtClean="0"/>
              <a:t>(financial engineering).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PERKEMBANGAN PRINSIP-PRINSIP AKUNTANSI DI AMERIKA SERIKAT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b="1" i="1" dirty="0" err="1" smtClean="0"/>
              <a:t>Tahap</a:t>
            </a:r>
            <a:r>
              <a:rPr lang="en-US" b="1" i="1" dirty="0" smtClean="0"/>
              <a:t> </a:t>
            </a:r>
            <a:r>
              <a:rPr lang="en-US" b="1" i="1" dirty="0" err="1" smtClean="0"/>
              <a:t>kontribusi</a:t>
            </a:r>
            <a:r>
              <a:rPr lang="en-US" b="1" i="1" dirty="0" smtClean="0"/>
              <a:t> </a:t>
            </a:r>
            <a:r>
              <a:rPr lang="en-US" b="1" i="1" dirty="0" err="1" smtClean="0"/>
              <a:t>manajemen</a:t>
            </a:r>
            <a:r>
              <a:rPr lang="en-US" b="1" i="1" dirty="0" smtClean="0"/>
              <a:t> (1900-1933)</a:t>
            </a:r>
            <a:endParaRPr lang="en-US" dirty="0" smtClean="0"/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endParaRPr lang="en-US" dirty="0" smtClean="0"/>
          </a:p>
          <a:p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teknik-teknik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teoretis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Fokusnya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Perusahaan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</a:t>
            </a:r>
            <a:r>
              <a:rPr lang="en-US" dirty="0" err="1" smtClean="0"/>
              <a:t>teknik-teknik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ketidakpuasan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1920-an.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investor.</a:t>
            </a:r>
          </a:p>
          <a:p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&gt;&gt;&gt;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, </a:t>
            </a:r>
            <a:r>
              <a:rPr lang="en-US" dirty="0" err="1" smtClean="0"/>
              <a:t>diperhitungkannya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overhead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overhead </a:t>
            </a:r>
            <a:r>
              <a:rPr lang="en-US" dirty="0" err="1" smtClean="0"/>
              <a:t>pabrik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register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public</a:t>
            </a:r>
          </a:p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/>
          </a:bodyPr>
          <a:lstStyle/>
          <a:p>
            <a:pPr lvl="0"/>
            <a:r>
              <a:rPr lang="en-US" b="1" i="1" dirty="0" err="1" smtClean="0"/>
              <a:t>Tahap</a:t>
            </a:r>
            <a:r>
              <a:rPr lang="en-US" b="1" i="1" dirty="0" smtClean="0"/>
              <a:t> </a:t>
            </a:r>
            <a:r>
              <a:rPr lang="en-US" b="1" i="1" dirty="0" err="1" smtClean="0"/>
              <a:t>kontribusi</a:t>
            </a:r>
            <a:r>
              <a:rPr lang="en-US" b="1" i="1" dirty="0" smtClean="0"/>
              <a:t> </a:t>
            </a:r>
            <a:r>
              <a:rPr lang="en-US" b="1" i="1" dirty="0" err="1" smtClean="0"/>
              <a:t>institusi</a:t>
            </a:r>
            <a:r>
              <a:rPr lang="en-US" b="1" i="1" dirty="0" smtClean="0"/>
              <a:t> (1933-1959)</a:t>
            </a:r>
            <a:endParaRPr lang="en-US" dirty="0" smtClean="0"/>
          </a:p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1934 </a:t>
            </a:r>
            <a:r>
              <a:rPr lang="en-US" dirty="0" err="1" smtClean="0"/>
              <a:t>Pendirian</a:t>
            </a:r>
            <a:r>
              <a:rPr lang="en-US" dirty="0" smtClean="0"/>
              <a:t> </a:t>
            </a:r>
            <a:r>
              <a:rPr lang="en-US" i="1" dirty="0" smtClean="0"/>
              <a:t>Securities and Exchange Commission </a:t>
            </a:r>
            <a:r>
              <a:rPr lang="en-US" dirty="0" smtClean="0"/>
              <a:t>(SEC)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Kongres</a:t>
            </a:r>
            <a:r>
              <a:rPr lang="en-US" dirty="0" smtClean="0"/>
              <a:t>.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sekuritas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"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"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smtClean="0"/>
              <a:t>American Institute of Accountants (</a:t>
            </a:r>
            <a:r>
              <a:rPr lang="en-US" dirty="0" smtClean="0"/>
              <a:t>AIA),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Bursa </a:t>
            </a:r>
            <a:r>
              <a:rPr lang="en-US" dirty="0" err="1" smtClean="0"/>
              <a:t>Efek</a:t>
            </a:r>
            <a:r>
              <a:rPr lang="en-US" dirty="0" smtClean="0"/>
              <a:t> NYSE</a:t>
            </a:r>
          </a:p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dimainkan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Komite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i="1" dirty="0" smtClean="0"/>
              <a:t>(Committee on Accounting Procedures-CAP).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lvl="0"/>
            <a:r>
              <a:rPr lang="en-US" b="1" i="1" dirty="0" err="1" smtClean="0"/>
              <a:t>Tahap</a:t>
            </a:r>
            <a:r>
              <a:rPr lang="en-US" b="1" i="1" dirty="0" smtClean="0"/>
              <a:t> </a:t>
            </a:r>
            <a:r>
              <a:rPr lang="en-US" b="1" i="1" dirty="0" err="1" smtClean="0"/>
              <a:t>kontribusi</a:t>
            </a:r>
            <a:r>
              <a:rPr lang="en-US" b="1" i="1" dirty="0" smtClean="0"/>
              <a:t> </a:t>
            </a:r>
            <a:r>
              <a:rPr lang="en-US" b="1" i="1" dirty="0" err="1" smtClean="0"/>
              <a:t>profesional</a:t>
            </a:r>
            <a:r>
              <a:rPr lang="en-US" b="1" i="1" dirty="0" smtClean="0"/>
              <a:t> (1959-1973)</a:t>
            </a:r>
            <a:endParaRPr lang="en-US" dirty="0" smtClean="0"/>
          </a:p>
          <a:p>
            <a:r>
              <a:rPr lang="en-US" dirty="0" err="1" smtClean="0"/>
              <a:t>Ketidakpuasan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CAP</a:t>
            </a:r>
          </a:p>
          <a:p>
            <a:r>
              <a:rPr lang="en-US" dirty="0" smtClean="0"/>
              <a:t>AICPA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komite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1959,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i="1" dirty="0" smtClean="0"/>
              <a:t>(Accounting Principles Board-APB)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i="1" dirty="0" smtClean="0"/>
              <a:t>(Accounting Research Division)</a:t>
            </a:r>
            <a:endParaRPr lang="en-US" dirty="0" smtClean="0"/>
          </a:p>
          <a:p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0"/>
            <a:r>
              <a:rPr lang="en-US" b="1" i="1" dirty="0" err="1" smtClean="0"/>
              <a:t>Tahap</a:t>
            </a:r>
            <a:r>
              <a:rPr lang="en-US" b="1" i="1" dirty="0" smtClean="0"/>
              <a:t> </a:t>
            </a:r>
            <a:r>
              <a:rPr lang="en-US" b="1" i="1" dirty="0" err="1" smtClean="0"/>
              <a:t>politisasi</a:t>
            </a:r>
            <a:r>
              <a:rPr lang="en-US" b="1" i="1" dirty="0" smtClean="0"/>
              <a:t> (1973-sekarang)</a:t>
            </a:r>
            <a:endParaRPr lang="en-US" dirty="0" smtClean="0"/>
          </a:p>
          <a:p>
            <a:r>
              <a:rPr lang="en-US" dirty="0" err="1" smtClean="0"/>
              <a:t>Keterbatasan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r>
              <a:rPr lang="en-US" dirty="0" smtClean="0"/>
              <a:t>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diterimanya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terpaksa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sukarela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r>
              <a:rPr lang="en-US" b="1" dirty="0" err="1" smtClean="0"/>
              <a:t>Akuntansi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/>
              <a:t>Zaman</a:t>
            </a:r>
            <a:r>
              <a:rPr lang="en-US" b="1" dirty="0" smtClean="0"/>
              <a:t> </a:t>
            </a:r>
            <a:r>
              <a:rPr lang="en-US" b="1" dirty="0" err="1" smtClean="0"/>
              <a:t>Kolonial</a:t>
            </a:r>
            <a:r>
              <a:rPr lang="en-US" b="1" dirty="0" smtClean="0"/>
              <a:t> (VOC)</a:t>
            </a:r>
          </a:p>
          <a:p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Gubernur</a:t>
            </a:r>
            <a:r>
              <a:rPr lang="en-US" dirty="0" smtClean="0"/>
              <a:t> </a:t>
            </a:r>
            <a:r>
              <a:rPr lang="en-US" dirty="0" err="1" smtClean="0"/>
              <a:t>Jenderal</a:t>
            </a:r>
            <a:r>
              <a:rPr lang="en-US" dirty="0" smtClean="0"/>
              <a:t> VOC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1642 yang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pengurusan</a:t>
            </a:r>
            <a:r>
              <a:rPr lang="en-US" dirty="0" smtClean="0"/>
              <a:t> </a:t>
            </a:r>
            <a:r>
              <a:rPr lang="en-US" dirty="0" err="1" smtClean="0"/>
              <a:t>pembukuan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, </a:t>
            </a:r>
            <a:r>
              <a:rPr lang="en-US" dirty="0" err="1" smtClean="0"/>
              <a:t>pinjaman-pinjaman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(</a:t>
            </a:r>
            <a:r>
              <a:rPr lang="en-US" dirty="0" err="1" smtClean="0"/>
              <a:t>eksploitasi</a:t>
            </a:r>
            <a:r>
              <a:rPr lang="en-US" dirty="0" smtClean="0"/>
              <a:t>) </a:t>
            </a:r>
            <a:r>
              <a:rPr lang="en-US" dirty="0" err="1" smtClean="0"/>
              <a:t>garnisun-garnisun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galangan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Batavia </a:t>
            </a:r>
            <a:r>
              <a:rPr lang="en-US" dirty="0" err="1" smtClean="0"/>
              <a:t>dan</a:t>
            </a:r>
            <a:r>
              <a:rPr lang="en-US" dirty="0" smtClean="0"/>
              <a:t> Surabaya.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 err="1" smtClean="0"/>
              <a:t>Zaman</a:t>
            </a:r>
            <a:r>
              <a:rPr lang="en-US" b="1" dirty="0" smtClean="0"/>
              <a:t> </a:t>
            </a:r>
            <a:r>
              <a:rPr lang="en-US" b="1" dirty="0" err="1" smtClean="0"/>
              <a:t>Penjajahan</a:t>
            </a:r>
            <a:r>
              <a:rPr lang="en-US" b="1" dirty="0" smtClean="0"/>
              <a:t> </a:t>
            </a:r>
            <a:r>
              <a:rPr lang="en-US" b="1" dirty="0" err="1" smtClean="0"/>
              <a:t>Belanda</a:t>
            </a:r>
            <a:r>
              <a:rPr lang="en-US" b="1" dirty="0" smtClean="0"/>
              <a:t> (1800-1942)</a:t>
            </a:r>
          </a:p>
          <a:p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pembukuannya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debet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endParaRPr lang="en-US" dirty="0" smtClean="0"/>
          </a:p>
          <a:p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pedagang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Cina</a:t>
            </a:r>
            <a:r>
              <a:rPr lang="en-US" dirty="0" smtClean="0"/>
              <a:t>, India, </a:t>
            </a:r>
            <a:r>
              <a:rPr lang="en-US" dirty="0" err="1" smtClean="0"/>
              <a:t>dan</a:t>
            </a:r>
            <a:r>
              <a:rPr lang="en-US" dirty="0" smtClean="0"/>
              <a:t> Arab,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pembukuannya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etnis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Sarjana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Bung </a:t>
            </a:r>
            <a:r>
              <a:rPr lang="en-US" dirty="0" err="1" smtClean="0"/>
              <a:t>Hatta</a:t>
            </a:r>
            <a:r>
              <a:rPr lang="en-US" dirty="0" smtClean="0"/>
              <a:t>, </a:t>
            </a:r>
            <a:r>
              <a:rPr lang="en-US" dirty="0" err="1" smtClean="0"/>
              <a:t>Soemitro</a:t>
            </a:r>
            <a:r>
              <a:rPr lang="en-US" dirty="0" smtClean="0"/>
              <a:t> </a:t>
            </a:r>
            <a:r>
              <a:rPr lang="en-US" dirty="0" err="1" smtClean="0"/>
              <a:t>Djojohadikusumo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Dr. </a:t>
            </a:r>
            <a:r>
              <a:rPr lang="en-US" dirty="0" err="1" smtClean="0"/>
              <a:t>Abutari</a:t>
            </a:r>
            <a:r>
              <a:rPr lang="en-US" dirty="0" smtClean="0"/>
              <a:t>,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0"/>
            <a:r>
              <a:rPr lang="en-US" b="1" dirty="0" err="1" smtClean="0"/>
              <a:t>Zaman</a:t>
            </a:r>
            <a:r>
              <a:rPr lang="en-US" b="1" dirty="0" smtClean="0"/>
              <a:t> </a:t>
            </a:r>
            <a:r>
              <a:rPr lang="en-US" b="1" dirty="0" err="1" smtClean="0"/>
              <a:t>Penjajahan</a:t>
            </a:r>
            <a:r>
              <a:rPr lang="en-US" b="1" dirty="0" smtClean="0"/>
              <a:t> </a:t>
            </a:r>
            <a:r>
              <a:rPr lang="en-US" b="1" dirty="0" err="1" smtClean="0"/>
              <a:t>Jepang</a:t>
            </a:r>
            <a:r>
              <a:rPr lang="en-US" b="1" dirty="0" smtClean="0"/>
              <a:t> </a:t>
            </a:r>
          </a:p>
          <a:p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pembukuan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A.C. </a:t>
            </a:r>
            <a:r>
              <a:rPr lang="en-US" dirty="0" smtClean="0"/>
              <a:t>Littleton </a:t>
            </a:r>
            <a:r>
              <a:rPr lang="en-US" dirty="0" err="1" smtClean="0"/>
              <a:t>tujuh</a:t>
            </a:r>
            <a:r>
              <a:rPr lang="en-US" dirty="0" smtClean="0"/>
              <a:t> </a:t>
            </a:r>
            <a:r>
              <a:rPr lang="en-US" dirty="0" err="1" smtClean="0"/>
              <a:t>prasyarat</a:t>
            </a:r>
            <a:r>
              <a:rPr lang="en-US" dirty="0" smtClean="0"/>
              <a:t> </a:t>
            </a:r>
            <a:r>
              <a:rPr lang="en-US" dirty="0" err="1" smtClean="0"/>
              <a:t>pembukuan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i="1" dirty="0" err="1" smtClean="0"/>
              <a:t>Seni</a:t>
            </a:r>
            <a:r>
              <a:rPr lang="en-US" sz="3200" i="1" dirty="0" smtClean="0"/>
              <a:t> </a:t>
            </a:r>
            <a:r>
              <a:rPr lang="en-US" sz="3200" i="1" dirty="0" err="1"/>
              <a:t>Penulisan</a:t>
            </a:r>
            <a:r>
              <a:rPr lang="en-US" sz="3200" i="1" dirty="0"/>
              <a:t> (</a:t>
            </a:r>
            <a:r>
              <a:rPr lang="en-AU" dirty="0"/>
              <a:t>the art of writing)</a:t>
            </a:r>
            <a:endParaRPr lang="en-US" sz="4000" dirty="0"/>
          </a:p>
          <a:p>
            <a:pPr lvl="1"/>
            <a:r>
              <a:rPr lang="en-US" i="1" dirty="0" err="1"/>
              <a:t>Aritmetika</a:t>
            </a:r>
            <a:r>
              <a:rPr lang="en-US" i="1" dirty="0"/>
              <a:t> (</a:t>
            </a:r>
            <a:r>
              <a:rPr lang="en-AU" sz="2400" dirty="0"/>
              <a:t>arithmetic)</a:t>
            </a:r>
            <a:endParaRPr lang="en-US" sz="3600" dirty="0"/>
          </a:p>
          <a:p>
            <a:pPr lvl="1"/>
            <a:r>
              <a:rPr lang="en-AU" dirty="0" err="1"/>
              <a:t>Kepemilikan</a:t>
            </a:r>
            <a:r>
              <a:rPr lang="en-AU" dirty="0"/>
              <a:t> (private property)</a:t>
            </a:r>
            <a:endParaRPr lang="en-US" sz="4000" dirty="0"/>
          </a:p>
          <a:p>
            <a:pPr lvl="1"/>
            <a:r>
              <a:rPr lang="en-AU" dirty="0" err="1"/>
              <a:t>Uang</a:t>
            </a:r>
            <a:r>
              <a:rPr lang="en-AU" dirty="0"/>
              <a:t> (money)</a:t>
            </a:r>
            <a:endParaRPr lang="en-US" sz="4000" dirty="0"/>
          </a:p>
          <a:p>
            <a:pPr lvl="1"/>
            <a:r>
              <a:rPr lang="en-AU" dirty="0" err="1"/>
              <a:t>Kredit</a:t>
            </a:r>
            <a:r>
              <a:rPr lang="en-AU" dirty="0"/>
              <a:t> (credit)</a:t>
            </a:r>
            <a:endParaRPr lang="en-US" sz="4000" dirty="0"/>
          </a:p>
          <a:p>
            <a:pPr lvl="1"/>
            <a:r>
              <a:rPr lang="en-AU" dirty="0" err="1"/>
              <a:t>Perdagangan</a:t>
            </a:r>
            <a:r>
              <a:rPr lang="en-AU" dirty="0"/>
              <a:t> (commerce)</a:t>
            </a:r>
            <a:endParaRPr lang="en-US" sz="4000" dirty="0"/>
          </a:p>
          <a:p>
            <a:pPr lvl="1"/>
            <a:r>
              <a:rPr lang="en-AU" dirty="0"/>
              <a:t>Modal (capital)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lvl="0"/>
            <a:r>
              <a:rPr lang="en-US" b="1" dirty="0" err="1" smtClean="0"/>
              <a:t>Zaman</a:t>
            </a:r>
            <a:r>
              <a:rPr lang="en-US" b="1" dirty="0" smtClean="0"/>
              <a:t> </a:t>
            </a:r>
            <a:r>
              <a:rPr lang="en-US" b="1" dirty="0" err="1" smtClean="0"/>
              <a:t>Kemerdekaan</a:t>
            </a:r>
            <a:endParaRPr lang="en-US" b="1" dirty="0" smtClean="0"/>
          </a:p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Pendidikan</a:t>
            </a:r>
            <a:r>
              <a:rPr lang="en-US" dirty="0" smtClean="0"/>
              <a:t> formal </a:t>
            </a:r>
            <a:r>
              <a:rPr lang="en-US" dirty="0" err="1" smtClean="0"/>
              <a:t>dan</a:t>
            </a:r>
            <a:r>
              <a:rPr lang="en-US" dirty="0" smtClean="0"/>
              <a:t> informal </a:t>
            </a:r>
            <a:r>
              <a:rPr lang="en-US" dirty="0" err="1" smtClean="0"/>
              <a:t>mengajarkan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yang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jenjangnya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Bond A, Bond B, </a:t>
            </a:r>
            <a:r>
              <a:rPr lang="en-US" dirty="0" err="1" smtClean="0"/>
              <a:t>dan</a:t>
            </a:r>
            <a:r>
              <a:rPr lang="en-US" dirty="0" smtClean="0"/>
              <a:t> M.B.A.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1950-an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dinasionalisasi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modal </a:t>
            </a:r>
            <a:r>
              <a:rPr lang="en-US" dirty="0" err="1" smtClean="0"/>
              <a:t>asing</a:t>
            </a:r>
            <a:r>
              <a:rPr lang="en-US" dirty="0" smtClean="0"/>
              <a:t> pun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akuntansinya</a:t>
            </a:r>
            <a:endParaRPr lang="en-US" dirty="0" smtClean="0"/>
          </a:p>
          <a:p>
            <a:r>
              <a:rPr lang="en-US" dirty="0" err="1" smtClean="0"/>
              <a:t>Dualisme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</a:t>
            </a:r>
          </a:p>
          <a:p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dominan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Amerikalah</a:t>
            </a:r>
            <a:r>
              <a:rPr lang="en-US" dirty="0" smtClean="0"/>
              <a:t> yang </a:t>
            </a:r>
            <a:r>
              <a:rPr lang="en-US" dirty="0" err="1" smtClean="0"/>
              <a:t>diajarkan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berakhirlah</a:t>
            </a:r>
            <a:r>
              <a:rPr lang="en-US" dirty="0" smtClean="0"/>
              <a:t> </a:t>
            </a:r>
            <a:r>
              <a:rPr lang="en-US" dirty="0" err="1" smtClean="0"/>
              <a:t>dualisme</a:t>
            </a:r>
            <a:r>
              <a:rPr lang="en-US" dirty="0" smtClean="0"/>
              <a:t> system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0"/>
            <a:r>
              <a:rPr lang="en-US" b="1" dirty="0" err="1" smtClean="0"/>
              <a:t>Sejarah</a:t>
            </a:r>
            <a:r>
              <a:rPr lang="en-US" b="1" dirty="0" smtClean="0"/>
              <a:t> IAI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Standar</a:t>
            </a:r>
            <a:r>
              <a:rPr lang="en-US" b="1" dirty="0" smtClean="0"/>
              <a:t> </a:t>
            </a:r>
            <a:r>
              <a:rPr lang="en-US" b="1" dirty="0" err="1" smtClean="0"/>
              <a:t>Akuntansi</a:t>
            </a:r>
            <a:r>
              <a:rPr lang="en-US" b="1" dirty="0" smtClean="0"/>
              <a:t> Indonesia</a:t>
            </a:r>
            <a:endParaRPr lang="en-US" dirty="0" smtClean="0"/>
          </a:p>
          <a:p>
            <a:r>
              <a:rPr lang="en-US" dirty="0" err="1" smtClean="0"/>
              <a:t>Akuntan-akuntan</a:t>
            </a:r>
            <a:r>
              <a:rPr lang="en-US" dirty="0" smtClean="0"/>
              <a:t> Indonesia </a:t>
            </a:r>
            <a:r>
              <a:rPr lang="en-US" dirty="0" err="1" smtClean="0"/>
              <a:t>Basuki</a:t>
            </a:r>
            <a:r>
              <a:rPr lang="en-US" dirty="0" smtClean="0"/>
              <a:t> </a:t>
            </a:r>
            <a:r>
              <a:rPr lang="en-US" dirty="0" err="1" smtClean="0"/>
              <a:t>Siddharta</a:t>
            </a:r>
            <a:r>
              <a:rPr lang="en-US" dirty="0" smtClean="0"/>
              <a:t>, </a:t>
            </a:r>
            <a:r>
              <a:rPr lang="en-US" dirty="0" err="1" smtClean="0"/>
              <a:t>Hendra</a:t>
            </a:r>
            <a:r>
              <a:rPr lang="en-US" dirty="0" smtClean="0"/>
              <a:t> </a:t>
            </a:r>
            <a:r>
              <a:rPr lang="en-US" dirty="0" err="1" smtClean="0"/>
              <a:t>Darmawan</a:t>
            </a:r>
            <a:r>
              <a:rPr lang="en-US" dirty="0" smtClean="0"/>
              <a:t>, Tan Tong </a:t>
            </a:r>
            <a:r>
              <a:rPr lang="en-US" dirty="0" err="1" smtClean="0"/>
              <a:t>Djoe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Go Tie </a:t>
            </a:r>
            <a:r>
              <a:rPr lang="en-US" dirty="0" err="1" smtClean="0"/>
              <a:t>Siem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Prof. </a:t>
            </a:r>
            <a:r>
              <a:rPr lang="en-US" dirty="0" err="1" smtClean="0"/>
              <a:t>Soemardjo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prakarsa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perkumpulan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Indonesia.</a:t>
            </a:r>
          </a:p>
          <a:p>
            <a:r>
              <a:rPr lang="en-US" dirty="0" err="1" smtClean="0"/>
              <a:t>Perkumpulan</a:t>
            </a:r>
            <a:r>
              <a:rPr lang="en-US" dirty="0" smtClean="0"/>
              <a:t> yang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Indonesia (IAI)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23 </a:t>
            </a:r>
            <a:r>
              <a:rPr lang="en-US" dirty="0" err="1" smtClean="0"/>
              <a:t>Desember</a:t>
            </a:r>
            <a:r>
              <a:rPr lang="en-US" dirty="0" smtClean="0"/>
              <a:t> 1957.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Keenam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pendiri</a:t>
            </a:r>
            <a:r>
              <a:rPr lang="en-US" dirty="0" smtClean="0"/>
              <a:t> IAI </a:t>
            </a:r>
            <a:r>
              <a:rPr lang="en-US" dirty="0" err="1" smtClean="0"/>
              <a:t>adalah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1. Prof. Dr. </a:t>
            </a:r>
            <a:r>
              <a:rPr lang="en-US" dirty="0" err="1" smtClean="0"/>
              <a:t>Abutari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Tio</a:t>
            </a:r>
            <a:r>
              <a:rPr lang="en-US" dirty="0" smtClean="0"/>
              <a:t> Po </a:t>
            </a:r>
            <a:r>
              <a:rPr lang="en-US" dirty="0" err="1" smtClean="0"/>
              <a:t>Tjiang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3. Tan Eng </a:t>
            </a:r>
            <a:r>
              <a:rPr lang="en-US" dirty="0" err="1" smtClean="0"/>
              <a:t>Oen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4. Tang </a:t>
            </a:r>
            <a:r>
              <a:rPr lang="en-US" dirty="0" err="1" smtClean="0"/>
              <a:t>Siu</a:t>
            </a:r>
            <a:r>
              <a:rPr lang="en-US" dirty="0" smtClean="0"/>
              <a:t> </a:t>
            </a:r>
            <a:r>
              <a:rPr lang="en-US" dirty="0" err="1" smtClean="0"/>
              <a:t>Tjhan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5. </a:t>
            </a:r>
            <a:r>
              <a:rPr lang="en-US" dirty="0" err="1" smtClean="0"/>
              <a:t>Liem</a:t>
            </a:r>
            <a:r>
              <a:rPr lang="en-US" dirty="0" smtClean="0"/>
              <a:t> </a:t>
            </a:r>
            <a:r>
              <a:rPr lang="en-US" dirty="0" err="1" smtClean="0"/>
              <a:t>Kwie</a:t>
            </a:r>
            <a:r>
              <a:rPr lang="en-US" dirty="0" smtClean="0"/>
              <a:t> Liang</a:t>
            </a:r>
          </a:p>
          <a:p>
            <a:pPr>
              <a:buNone/>
            </a:pPr>
            <a:r>
              <a:rPr lang="en-US" dirty="0" smtClean="0"/>
              <a:t>	6. The </a:t>
            </a:r>
            <a:r>
              <a:rPr lang="en-US" dirty="0" err="1" smtClean="0"/>
              <a:t>Tik</a:t>
            </a:r>
            <a:r>
              <a:rPr lang="en-US" dirty="0" smtClean="0"/>
              <a:t> Him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8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lvl="0"/>
            <a:r>
              <a:rPr lang="en-US" b="1" dirty="0" err="1" smtClean="0"/>
              <a:t>Pendidikan</a:t>
            </a:r>
            <a:r>
              <a:rPr lang="en-US" b="1" dirty="0" smtClean="0"/>
              <a:t> </a:t>
            </a:r>
            <a:r>
              <a:rPr lang="en-US" b="1" dirty="0" err="1" smtClean="0"/>
              <a:t>Akuntansi</a:t>
            </a:r>
            <a:endParaRPr lang="en-US" b="1" dirty="0" smtClean="0"/>
          </a:p>
          <a:p>
            <a:r>
              <a:rPr lang="en-US" dirty="0" err="1" smtClean="0"/>
              <a:t>Dikeluarkannya</a:t>
            </a:r>
            <a:r>
              <a:rPr lang="en-US" dirty="0" smtClean="0"/>
              <a:t> UU No. 34/1954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gelar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lulus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Jurusan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yang </a:t>
            </a:r>
            <a:r>
              <a:rPr lang="en-US" dirty="0" err="1" smtClean="0"/>
              <a:t>disamakan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diwajibkan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gelar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(PPA)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1979,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(UNA).</a:t>
            </a:r>
          </a:p>
          <a:p>
            <a:r>
              <a:rPr lang="en-US" dirty="0" smtClean="0"/>
              <a:t>IAI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RI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(USAP),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Globalisasi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Harmonisasi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Pajak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sz="3600" b="1" dirty="0" smtClean="0"/>
              <a:t>TANTANGAN AKUNTANSI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AKUNTANSI DAN KAPITALISME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971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/>
              <a:t>OLEH BEBERAPA AHLI EKONOMI, MENGATAKAN BAHWA SISTEM PEMBUKUAN BERPASANGAN MERUPAKAN SUATU YANG VITAL BAGI PERKEMBANGAN DAN EVOLUSI KAPITALISME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AU" dirty="0" err="1"/>
              <a:t>Awal</a:t>
            </a:r>
            <a:r>
              <a:rPr lang="en-AU" dirty="0"/>
              <a:t> </a:t>
            </a:r>
            <a:r>
              <a:rPr lang="en-AU" dirty="0" err="1" smtClean="0"/>
              <a:t>Sejarah</a:t>
            </a:r>
            <a:r>
              <a:rPr lang="en-AU" dirty="0" smtClean="0"/>
              <a:t> </a:t>
            </a:r>
            <a:r>
              <a:rPr lang="en-AU" dirty="0" err="1" smtClean="0"/>
              <a:t>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pPr marL="347663" lvl="1"/>
            <a:r>
              <a:rPr lang="en-AU" dirty="0" smtClean="0"/>
              <a:t>Chaldean–Babylonian	</a:t>
            </a:r>
            <a:endParaRPr lang="en-US" sz="1400" dirty="0"/>
          </a:p>
          <a:p>
            <a:pPr marL="347663" lvl="1"/>
            <a:r>
              <a:rPr lang="en-AU" dirty="0" err="1"/>
              <a:t>Asiria</a:t>
            </a:r>
            <a:r>
              <a:rPr lang="en-AU" dirty="0"/>
              <a:t> (Assyrian)</a:t>
            </a:r>
            <a:endParaRPr lang="en-US" sz="1400" dirty="0"/>
          </a:p>
          <a:p>
            <a:pPr marL="347663" lvl="1"/>
            <a:r>
              <a:rPr lang="en-AU" dirty="0" err="1"/>
              <a:t>Sumeria</a:t>
            </a:r>
            <a:r>
              <a:rPr lang="en-AU" dirty="0"/>
              <a:t> (Sumerian</a:t>
            </a:r>
            <a:r>
              <a:rPr lang="en-AU" dirty="0" smtClean="0"/>
              <a:t>)</a:t>
            </a:r>
          </a:p>
          <a:p>
            <a:pPr marL="347663" lvl="1">
              <a:buNone/>
            </a:pPr>
            <a:endParaRPr lang="en-US" sz="1400" dirty="0"/>
          </a:p>
          <a:p>
            <a:pPr marL="347663" lvl="1"/>
            <a:r>
              <a:rPr lang="en-AU" dirty="0"/>
              <a:t>Egyptian (</a:t>
            </a:r>
            <a:r>
              <a:rPr lang="en-AU" dirty="0" err="1" smtClean="0"/>
              <a:t>Mesir</a:t>
            </a:r>
            <a:r>
              <a:rPr lang="en-AU" dirty="0" smtClean="0"/>
              <a:t>)</a:t>
            </a:r>
            <a:r>
              <a:rPr lang="en-US" sz="1400" dirty="0" smtClean="0"/>
              <a:t>	</a:t>
            </a:r>
            <a:r>
              <a:rPr lang="en-US" sz="2600" dirty="0" smtClean="0"/>
              <a:t>(</a:t>
            </a:r>
            <a:r>
              <a:rPr lang="en-US" sz="2600" dirty="0" err="1" smtClean="0"/>
              <a:t>Sekitar</a:t>
            </a:r>
            <a:r>
              <a:rPr lang="en-US" sz="2600" dirty="0" smtClean="0"/>
              <a:t> 3000SM) </a:t>
            </a:r>
          </a:p>
          <a:p>
            <a:pPr marL="347663" lvl="1">
              <a:buNone/>
            </a:pPr>
            <a:r>
              <a:rPr lang="en-US" sz="2600" dirty="0" smtClean="0"/>
              <a:t>	</a:t>
            </a:r>
            <a:r>
              <a:rPr lang="en-US" sz="2200" dirty="0" err="1" smtClean="0"/>
              <a:t>Pencatatan</a:t>
            </a:r>
            <a:r>
              <a:rPr lang="en-US" sz="2200" dirty="0" smtClean="0"/>
              <a:t> </a:t>
            </a:r>
            <a:r>
              <a:rPr lang="en-US" sz="2200" dirty="0" err="1" smtClean="0"/>
              <a:t>perbendaharaan</a:t>
            </a:r>
            <a:endParaRPr lang="en-US" sz="2200" dirty="0" smtClean="0"/>
          </a:p>
          <a:p>
            <a:pPr marL="347663" lvl="1">
              <a:buNone/>
            </a:pPr>
            <a:r>
              <a:rPr lang="en-US" sz="2200" dirty="0" smtClean="0"/>
              <a:t>	</a:t>
            </a:r>
            <a:r>
              <a:rPr lang="en-US" sz="1800" dirty="0" err="1" smtClean="0"/>
              <a:t>Catatan</a:t>
            </a:r>
            <a:r>
              <a:rPr lang="en-US" sz="1800" dirty="0" smtClean="0"/>
              <a:t> </a:t>
            </a:r>
            <a:r>
              <a:rPr lang="en-US" sz="1800" dirty="0" err="1" smtClean="0"/>
              <a:t>akuntansi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kulit</a:t>
            </a:r>
            <a:r>
              <a:rPr lang="en-US" sz="1800" dirty="0" smtClean="0"/>
              <a:t> </a:t>
            </a:r>
            <a:r>
              <a:rPr lang="en-US" sz="1800" dirty="0" err="1" smtClean="0"/>
              <a:t>kayu</a:t>
            </a:r>
            <a:r>
              <a:rPr lang="en-US" sz="1800" dirty="0" smtClean="0"/>
              <a:t> (Papyri)</a:t>
            </a:r>
          </a:p>
          <a:p>
            <a:pPr marL="347663" lvl="1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Manajer</a:t>
            </a:r>
            <a:r>
              <a:rPr lang="en-US" sz="1800" dirty="0" smtClean="0"/>
              <a:t> </a:t>
            </a:r>
            <a:r>
              <a:rPr lang="en-US" sz="1800" dirty="0" err="1" smtClean="0"/>
              <a:t>bernama</a:t>
            </a:r>
            <a:r>
              <a:rPr lang="en-US" sz="1800" dirty="0" smtClean="0"/>
              <a:t> My </a:t>
            </a:r>
            <a:r>
              <a:rPr lang="en-US" sz="1800" dirty="0" err="1" smtClean="0"/>
              <a:t>mencatat</a:t>
            </a:r>
            <a:r>
              <a:rPr lang="en-US" sz="1800" dirty="0" smtClean="0"/>
              <a:t> </a:t>
            </a:r>
            <a:r>
              <a:rPr lang="en-US" sz="1800" dirty="0" err="1" smtClean="0"/>
              <a:t>transaksi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calamos</a:t>
            </a:r>
            <a:r>
              <a:rPr lang="en-US" sz="1800" dirty="0" smtClean="0"/>
              <a:t> reed (</a:t>
            </a:r>
            <a:r>
              <a:rPr lang="en-US" sz="1800" dirty="0" err="1" smtClean="0"/>
              <a:t>sejenis</a:t>
            </a:r>
            <a:r>
              <a:rPr lang="en-US" sz="1800" dirty="0" smtClean="0"/>
              <a:t> </a:t>
            </a:r>
            <a:r>
              <a:rPr lang="en-US" sz="1800" dirty="0" err="1" smtClean="0"/>
              <a:t>kulit</a:t>
            </a:r>
            <a:r>
              <a:rPr lang="en-US" sz="1800" dirty="0" smtClean="0"/>
              <a:t>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1371601"/>
            <a:ext cx="44958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3000SM</a:t>
            </a:r>
          </a:p>
          <a:p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Pencataan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terorganisasi</a:t>
            </a:r>
            <a:endParaRPr lang="en-US" dirty="0" smtClean="0"/>
          </a:p>
          <a:p>
            <a:r>
              <a:rPr lang="en-US" dirty="0" err="1" smtClean="0"/>
              <a:t>Catatan-catatan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AU" dirty="0" err="1"/>
              <a:t>Awal</a:t>
            </a:r>
            <a:r>
              <a:rPr lang="en-AU" dirty="0"/>
              <a:t> </a:t>
            </a:r>
            <a:r>
              <a:rPr lang="en-AU" dirty="0" err="1" smtClean="0"/>
              <a:t>Sejarah</a:t>
            </a:r>
            <a:r>
              <a:rPr lang="en-AU" dirty="0" smtClean="0"/>
              <a:t> </a:t>
            </a:r>
            <a:r>
              <a:rPr lang="en-AU" dirty="0" err="1" smtClean="0"/>
              <a:t>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pPr marL="347663" lvl="1" algn="just"/>
            <a:r>
              <a:rPr lang="en-AU" dirty="0" smtClean="0"/>
              <a:t>Chinese</a:t>
            </a:r>
            <a:r>
              <a:rPr lang="en-US" sz="1400" dirty="0" smtClean="0"/>
              <a:t>			</a:t>
            </a:r>
            <a:r>
              <a:rPr lang="en-US" dirty="0" smtClean="0"/>
              <a:t>(1122-256SM) </a:t>
            </a:r>
            <a:r>
              <a:rPr lang="en-US" dirty="0" err="1" smtClean="0"/>
              <a:t>Dinasti</a:t>
            </a:r>
            <a:r>
              <a:rPr lang="en-US" dirty="0" smtClean="0"/>
              <a:t> Chao 					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endParaRPr lang="en-US" sz="1600" dirty="0"/>
          </a:p>
          <a:p>
            <a:pPr marL="347663" lvl="1" algn="just"/>
            <a:r>
              <a:rPr lang="en-AU" dirty="0"/>
              <a:t>Greek (</a:t>
            </a:r>
            <a:r>
              <a:rPr lang="en-AU" dirty="0" err="1" smtClean="0"/>
              <a:t>Yunani</a:t>
            </a:r>
            <a:r>
              <a:rPr lang="en-AU" dirty="0" smtClean="0"/>
              <a:t>)</a:t>
            </a:r>
            <a:r>
              <a:rPr lang="en-US" sz="1400" dirty="0" smtClean="0"/>
              <a:t>		</a:t>
            </a:r>
            <a:r>
              <a:rPr lang="en-US" dirty="0" smtClean="0"/>
              <a:t> (256 SM) </a:t>
            </a:r>
            <a:r>
              <a:rPr lang="en-US" dirty="0" err="1" smtClean="0"/>
              <a:t>Zenon</a:t>
            </a:r>
            <a:r>
              <a:rPr lang="en-US" dirty="0" smtClean="0"/>
              <a:t> (manager </a:t>
            </a:r>
            <a:r>
              <a:rPr lang="en-US" dirty="0" err="1" smtClean="0"/>
              <a:t>wil</a:t>
            </a:r>
            <a:r>
              <a:rPr lang="en-US" dirty="0" smtClean="0"/>
              <a:t>. 					</a:t>
            </a:r>
            <a:r>
              <a:rPr lang="en-US" dirty="0" err="1" smtClean="0"/>
              <a:t>Appolonius</a:t>
            </a:r>
            <a:r>
              <a:rPr lang="en-US" dirty="0" smtClean="0"/>
              <a:t>),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					</a:t>
            </a:r>
            <a:r>
              <a:rPr lang="en-US" dirty="0" err="1" smtClean="0"/>
              <a:t>pertanggungjawaban</a:t>
            </a:r>
            <a:endParaRPr lang="en-US" sz="4000" dirty="0"/>
          </a:p>
          <a:p>
            <a:pPr marL="347663" lvl="1" algn="just"/>
            <a:r>
              <a:rPr lang="en-AU" dirty="0" err="1" smtClean="0"/>
              <a:t>Romawi</a:t>
            </a:r>
            <a:r>
              <a:rPr lang="en-AU" dirty="0" smtClean="0"/>
              <a:t>			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mengharuskan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smtClean="0"/>
              <a:t>				</a:t>
            </a:r>
            <a:r>
              <a:rPr lang="en-US" dirty="0" err="1" smtClean="0"/>
              <a:t>pembayar</a:t>
            </a:r>
            <a:r>
              <a:rPr lang="en-US" dirty="0" smtClean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smtClean="0"/>
              <a:t>					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smtClean="0"/>
              <a:t>					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/>
              <a:t>mereka</a:t>
            </a:r>
            <a:r>
              <a:rPr lang="en-US" dirty="0" smtClean="0"/>
              <a:t>,.</a:t>
            </a:r>
            <a:endParaRPr lang="en-US" sz="4000" dirty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/>
              <a:t>Pencatatan</a:t>
            </a:r>
            <a:r>
              <a:rPr lang="en-AU" dirty="0"/>
              <a:t> </a:t>
            </a:r>
            <a:r>
              <a:rPr lang="en-AU" dirty="0" err="1"/>
              <a:t>Berpasangan</a:t>
            </a:r>
            <a:r>
              <a:rPr lang="en-AU" dirty="0"/>
              <a:t>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(</a:t>
            </a:r>
            <a:r>
              <a:rPr lang="en-AU" dirty="0"/>
              <a:t>Double-entry accounting</a:t>
            </a:r>
            <a:r>
              <a:rPr lang="en-AU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Pembukuan</a:t>
            </a:r>
            <a:r>
              <a:rPr lang="en-US" dirty="0" smtClean="0"/>
              <a:t> </a:t>
            </a:r>
            <a:r>
              <a:rPr lang="en-US" dirty="0" err="1"/>
              <a:t>Massari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Genoa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/>
              <a:t>1340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Benedetto</a:t>
            </a:r>
            <a:r>
              <a:rPr lang="en-US" dirty="0" smtClean="0"/>
              <a:t> </a:t>
            </a:r>
            <a:r>
              <a:rPr lang="en-US" dirty="0" err="1" smtClean="0"/>
              <a:t>Cotrugli</a:t>
            </a:r>
            <a:endParaRPr lang="en-US" dirty="0" smtClean="0"/>
          </a:p>
          <a:p>
            <a:pPr algn="just">
              <a:buNone/>
            </a:pPr>
            <a:r>
              <a:rPr lang="fi-FI" dirty="0" smtClean="0"/>
              <a:t>	ditulis pada tahun 1458 dan ditebitkan tahun 1573</a:t>
            </a:r>
            <a:endParaRPr lang="en-US" dirty="0"/>
          </a:p>
          <a:p>
            <a:pPr algn="just"/>
            <a:r>
              <a:rPr lang="en-US" dirty="0" smtClean="0"/>
              <a:t>Italia :</a:t>
            </a:r>
          </a:p>
          <a:p>
            <a:pPr algn="just">
              <a:buNone/>
            </a:pPr>
            <a:r>
              <a:rPr lang="en-US" dirty="0" smtClean="0"/>
              <a:t>	Luca </a:t>
            </a:r>
            <a:r>
              <a:rPr lang="en-US" dirty="0" err="1"/>
              <a:t>Pacioli</a:t>
            </a:r>
            <a:r>
              <a:rPr lang="en-US" dirty="0"/>
              <a:t>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 smtClean="0"/>
              <a:t>pastur</a:t>
            </a:r>
            <a:r>
              <a:rPr lang="en-US" dirty="0" smtClean="0"/>
              <a:t> (1494) </a:t>
            </a:r>
            <a:r>
              <a:rPr lang="en-US" dirty="0" err="1" smtClean="0"/>
              <a:t>menerbitkan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i="1" dirty="0"/>
              <a:t>Summa de </a:t>
            </a:r>
            <a:r>
              <a:rPr lang="en-US" i="1" dirty="0" err="1"/>
              <a:t>Arithmetica</a:t>
            </a:r>
            <a:r>
              <a:rPr lang="en-US" i="1" dirty="0"/>
              <a:t> </a:t>
            </a:r>
            <a:r>
              <a:rPr lang="en-US" i="1" dirty="0" err="1"/>
              <a:t>Geometria</a:t>
            </a:r>
            <a:r>
              <a:rPr lang="en-US" i="1" dirty="0"/>
              <a:t>, </a:t>
            </a:r>
            <a:r>
              <a:rPr lang="en-US" i="1" dirty="0" err="1"/>
              <a:t>Proportioni</a:t>
            </a:r>
            <a:r>
              <a:rPr lang="en-US" i="1" dirty="0"/>
              <a:t> et </a:t>
            </a:r>
            <a:r>
              <a:rPr lang="en-US" i="1" dirty="0" err="1"/>
              <a:t>Proportionalita</a:t>
            </a:r>
            <a:r>
              <a:rPr lang="en-US" i="1" dirty="0"/>
              <a:t> </a:t>
            </a:r>
            <a:r>
              <a:rPr lang="en-US" i="1" dirty="0" smtClean="0"/>
              <a:t>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pembukuan</a:t>
            </a:r>
            <a:r>
              <a:rPr lang="en-US" dirty="0"/>
              <a:t> </a:t>
            </a:r>
            <a:r>
              <a:rPr lang="en-US" dirty="0" err="1"/>
              <a:t>pencatatan</a:t>
            </a:r>
            <a:r>
              <a:rPr lang="en-US" dirty="0"/>
              <a:t> </a:t>
            </a:r>
            <a:r>
              <a:rPr lang="en-US" dirty="0" err="1"/>
              <a:t>berpasangan</a:t>
            </a:r>
            <a:r>
              <a:rPr lang="en-US" dirty="0" smtClean="0"/>
              <a:t>. </a:t>
            </a:r>
            <a:endParaRPr lang="en-US" dirty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akrual</a:t>
            </a:r>
            <a:r>
              <a:rPr lang="en-US" dirty="0" smtClean="0"/>
              <a:t> (</a:t>
            </a:r>
            <a:r>
              <a:rPr lang="en-US" dirty="0" err="1" smtClean="0"/>
              <a:t>penyesuaian</a:t>
            </a:r>
            <a:r>
              <a:rPr lang="en-US" dirty="0" smtClean="0"/>
              <a:t>), </a:t>
            </a:r>
            <a:r>
              <a:rPr lang="en-US" dirty="0" err="1"/>
              <a:t>pencadangan</a:t>
            </a:r>
            <a:r>
              <a:rPr lang="en-US" dirty="0"/>
              <a:t>, </a:t>
            </a:r>
            <a:r>
              <a:rPr lang="en-US" dirty="0" err="1"/>
              <a:t>tutup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, debit </a:t>
            </a:r>
            <a:r>
              <a:rPr lang="en-US" dirty="0" err="1" smtClean="0"/>
              <a:t>kredit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endParaRPr lang="en-US" dirty="0"/>
          </a:p>
          <a:p>
            <a:pPr algn="just"/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/>
              <a:t>Inca </a:t>
            </a:r>
            <a:r>
              <a:rPr lang="en-US" dirty="0" err="1"/>
              <a:t>kuno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1577.</a:t>
            </a:r>
          </a:p>
          <a:p>
            <a:pPr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Belkaoui</a:t>
            </a:r>
            <a:r>
              <a:rPr lang="en-US" dirty="0" smtClean="0"/>
              <a:t> :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pedagang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mengklaim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Arab.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berpasangan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berkembangnya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aritmatika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(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ijtihad</a:t>
            </a:r>
            <a:r>
              <a:rPr lang="en-US" dirty="0" smtClean="0"/>
              <a:t> </a:t>
            </a:r>
            <a:r>
              <a:rPr lang="en-US" dirty="0" err="1" smtClean="0"/>
              <a:t>pemikir</a:t>
            </a:r>
            <a:r>
              <a:rPr lang="en-US" dirty="0" smtClean="0"/>
              <a:t> Muslim </a:t>
            </a:r>
            <a:r>
              <a:rPr lang="en-US" dirty="0" err="1" smtClean="0"/>
              <a:t>ternama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Al-</a:t>
            </a:r>
            <a:r>
              <a:rPr lang="en-US" dirty="0" err="1" smtClean="0"/>
              <a:t>Jabr</a:t>
            </a:r>
            <a:r>
              <a:rPr lang="en-US" dirty="0" smtClean="0"/>
              <a:t>),</a:t>
            </a:r>
          </a:p>
          <a:p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Al-</a:t>
            </a:r>
            <a:r>
              <a:rPr lang="en-US" dirty="0" err="1" smtClean="0"/>
              <a:t>Khawarizmi</a:t>
            </a:r>
            <a:r>
              <a:rPr lang="en-US" dirty="0" smtClean="0"/>
              <a:t> (</a:t>
            </a:r>
            <a:r>
              <a:rPr lang="en-US" dirty="0" err="1" smtClean="0"/>
              <a:t>logaritma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ke-9 M.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i="1" dirty="0" err="1" smtClean="0"/>
              <a:t>tentangAl-Jabr</a:t>
            </a:r>
            <a:r>
              <a:rPr lang="en-US" i="1" dirty="0" smtClean="0"/>
              <a:t> </a:t>
            </a:r>
            <a:r>
              <a:rPr lang="en-US" i="1" dirty="0" err="1" smtClean="0"/>
              <a:t>Wa'l</a:t>
            </a:r>
            <a:r>
              <a:rPr lang="en-US" i="1" dirty="0" smtClean="0"/>
              <a:t> </a:t>
            </a:r>
            <a:r>
              <a:rPr lang="en-US" i="1" dirty="0" err="1" smtClean="0"/>
              <a:t>Mughabala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yang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dikenal</a:t>
            </a:r>
            <a:r>
              <a:rPr lang="en-US" i="1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algebra.</a:t>
            </a:r>
          </a:p>
          <a:p>
            <a:r>
              <a:rPr lang="en-US" dirty="0" err="1" smtClean="0"/>
              <a:t>Bangsa</a:t>
            </a:r>
            <a:r>
              <a:rPr lang="en-US" dirty="0" smtClean="0"/>
              <a:t> Arab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pun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pembukuan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,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penutupan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Pre </a:t>
            </a:r>
            <a:r>
              <a:rPr lang="en-AU" dirty="0" err="1" smtClean="0"/>
              <a:t>Pacioli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err="1" smtClean="0"/>
              <a:t>Pengaruh</a:t>
            </a:r>
            <a:r>
              <a:rPr lang="en-AU" dirty="0" smtClean="0"/>
              <a:t> </a:t>
            </a:r>
            <a:r>
              <a:rPr lang="en-AU" dirty="0" err="1" smtClean="0"/>
              <a:t>Bangsa</a:t>
            </a:r>
            <a:r>
              <a:rPr lang="en-AU" dirty="0" smtClean="0"/>
              <a:t> Arab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Madinah</a:t>
            </a:r>
            <a:r>
              <a:rPr lang="en-US" dirty="0" smtClean="0"/>
              <a:t> Al </a:t>
            </a:r>
            <a:r>
              <a:rPr lang="en-US" dirty="0" err="1" smtClean="0"/>
              <a:t>Munawarah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622 </a:t>
            </a:r>
            <a:r>
              <a:rPr lang="sv-SE" dirty="0" smtClean="0"/>
              <a:t>M.</a:t>
            </a:r>
          </a:p>
          <a:p>
            <a:pPr algn="just"/>
            <a:r>
              <a:rPr lang="sv-SE" dirty="0" smtClean="0"/>
              <a:t>Petugas yang melakukan pencatatan dan pemeriksaan serta menjaga pencatatan disebut </a:t>
            </a:r>
            <a:r>
              <a:rPr lang="en-US" i="1" dirty="0" err="1" smtClean="0"/>
              <a:t>Diwan</a:t>
            </a:r>
            <a:r>
              <a:rPr lang="en-US" i="1" dirty="0" smtClean="0"/>
              <a:t> </a:t>
            </a:r>
          </a:p>
          <a:p>
            <a:pPr algn="just"/>
            <a:r>
              <a:rPr lang="en-US" dirty="0" smtClean="0"/>
              <a:t>Z</a:t>
            </a:r>
            <a:r>
              <a:rPr lang="pl-PL" dirty="0" smtClean="0"/>
              <a:t>aman Khalifah Umar Ibnu Khattab pada tahun 634 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Baitul</a:t>
            </a:r>
            <a:r>
              <a:rPr lang="en-US" dirty="0" smtClean="0"/>
              <a:t> </a:t>
            </a:r>
            <a:r>
              <a:rPr lang="en-US" dirty="0" err="1" smtClean="0"/>
              <a:t>Maalnya</a:t>
            </a:r>
            <a:r>
              <a:rPr lang="en-US" dirty="0" smtClean="0"/>
              <a:t>,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pembukuan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nn-NO" i="1" dirty="0" smtClean="0"/>
              <a:t>dengan Jarridah </a:t>
            </a:r>
            <a:r>
              <a:rPr lang="nn-NO" i="1" dirty="0" smtClean="0">
                <a:sym typeface="Wingdings" pitchFamily="2" charset="2"/>
              </a:rPr>
              <a:t> </a:t>
            </a:r>
            <a:r>
              <a:rPr lang="nn-NO" i="1" dirty="0" smtClean="0"/>
              <a:t>dalam bahasa Inggris </a:t>
            </a:r>
            <a:r>
              <a:rPr lang="it-IT" i="1" dirty="0" smtClean="0"/>
              <a:t>Journal (berita), di Venice, istilah ini dikenal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</a:t>
            </a:r>
            <a:r>
              <a:rPr lang="en-US" i="1" dirty="0" err="1" smtClean="0"/>
              <a:t>zornal</a:t>
            </a:r>
            <a:endParaRPr lang="en-US" i="1" dirty="0" smtClean="0"/>
          </a:p>
          <a:p>
            <a:pPr algn="just"/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pedagang</a:t>
            </a:r>
            <a:r>
              <a:rPr lang="en-US" dirty="0" smtClean="0"/>
              <a:t> (</a:t>
            </a:r>
            <a:r>
              <a:rPr lang="en-US" dirty="0" err="1" smtClean="0"/>
              <a:t>manajer</a:t>
            </a:r>
            <a:r>
              <a:rPr lang="en-US" dirty="0" smtClean="0"/>
              <a:t>)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Muhammad (</a:t>
            </a:r>
            <a:r>
              <a:rPr lang="en-US" dirty="0" err="1" smtClean="0"/>
              <a:t>pedagang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Khadijah</a:t>
            </a:r>
            <a:r>
              <a:rPr lang="en-US" dirty="0" smtClean="0"/>
              <a:t> (</a:t>
            </a:r>
            <a:r>
              <a:rPr lang="en-US" dirty="0" err="1" smtClean="0"/>
              <a:t>pemilik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Leonardo Fibonacci </a:t>
            </a:r>
            <a:r>
              <a:rPr lang="en-US" dirty="0" err="1" smtClean="0"/>
              <a:t>da</a:t>
            </a:r>
            <a:r>
              <a:rPr lang="en-US" dirty="0" smtClean="0"/>
              <a:t> Pisa </a:t>
            </a:r>
            <a:r>
              <a:rPr lang="en-US" dirty="0" err="1" smtClean="0"/>
              <a:t>mengenalkan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Arab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benua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1202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bukunya</a:t>
            </a:r>
            <a:r>
              <a:rPr lang="en-US" dirty="0" smtClean="0"/>
              <a:t> yang </a:t>
            </a:r>
            <a:r>
              <a:rPr lang="en-US" dirty="0" err="1" smtClean="0"/>
              <a:t>berjudul</a:t>
            </a:r>
            <a:r>
              <a:rPr lang="en-US" dirty="0" smtClean="0"/>
              <a:t> </a:t>
            </a:r>
            <a:r>
              <a:rPr lang="en-US" i="1" dirty="0" err="1" smtClean="0"/>
              <a:t>Liber</a:t>
            </a:r>
            <a:r>
              <a:rPr lang="en-US" i="1" dirty="0" smtClean="0"/>
              <a:t> </a:t>
            </a:r>
            <a:r>
              <a:rPr lang="en-US" i="1" dirty="0" err="1" smtClean="0"/>
              <a:t>Abacci</a:t>
            </a:r>
            <a:r>
              <a:rPr lang="en-US" i="1" dirty="0" smtClean="0"/>
              <a:t>.</a:t>
            </a:r>
          </a:p>
          <a:p>
            <a:pPr algn="just"/>
            <a:r>
              <a:rPr lang="en-US" dirty="0" err="1" smtClean="0"/>
              <a:t>Bangsa</a:t>
            </a:r>
            <a:r>
              <a:rPr lang="en-US" dirty="0" smtClean="0"/>
              <a:t> Arab (Islam)</a:t>
            </a:r>
          </a:p>
          <a:p>
            <a:pPr algn="just">
              <a:buNone/>
            </a:pPr>
            <a:r>
              <a:rPr lang="en-US" dirty="0" smtClean="0"/>
              <a:t>	Al </a:t>
            </a:r>
            <a:r>
              <a:rPr lang="en-US" dirty="0" err="1" smtClean="0"/>
              <a:t>Baqarah</a:t>
            </a:r>
            <a:r>
              <a:rPr lang="en-US" dirty="0" smtClean="0"/>
              <a:t> 282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Huud</a:t>
            </a:r>
            <a:r>
              <a:rPr lang="en-US" dirty="0" smtClean="0"/>
              <a:t> 85</a:t>
            </a:r>
          </a:p>
          <a:p>
            <a:pPr algn="just"/>
            <a:endParaRPr lang="en-US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 </a:t>
            </a:r>
            <a:r>
              <a:rPr lang="en-US" dirty="0" err="1" smtClean="0"/>
              <a:t>Baqarah</a:t>
            </a:r>
            <a:r>
              <a:rPr lang="en-US" dirty="0" smtClean="0"/>
              <a:t> 282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15400" cy="6248400"/>
          </a:xfrm>
        </p:spPr>
        <p:txBody>
          <a:bodyPr>
            <a:noAutofit/>
          </a:bodyPr>
          <a:lstStyle/>
          <a:p>
            <a:pPr algn="just"/>
            <a:r>
              <a:rPr lang="en-US" sz="1800" dirty="0" err="1" smtClean="0"/>
              <a:t>Hai</a:t>
            </a:r>
            <a:r>
              <a:rPr lang="en-US" sz="1800" dirty="0" smtClean="0"/>
              <a:t> </a:t>
            </a:r>
            <a:r>
              <a:rPr lang="en-US" sz="1800" dirty="0" err="1" smtClean="0"/>
              <a:t>orang-orang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beriman</a:t>
            </a:r>
            <a:r>
              <a:rPr lang="en-US" sz="1800" dirty="0" smtClean="0"/>
              <a:t>, </a:t>
            </a:r>
            <a:r>
              <a:rPr lang="en-US" sz="1800" dirty="0" err="1" smtClean="0"/>
              <a:t>apabila</a:t>
            </a:r>
            <a:r>
              <a:rPr lang="en-US" sz="1800" dirty="0" smtClean="0"/>
              <a:t> </a:t>
            </a:r>
            <a:r>
              <a:rPr lang="en-US" sz="1800" dirty="0" err="1" smtClean="0"/>
              <a:t>kamu</a:t>
            </a:r>
            <a:r>
              <a:rPr lang="en-US" sz="1800" dirty="0" smtClean="0"/>
              <a:t> </a:t>
            </a:r>
            <a:r>
              <a:rPr lang="en-US" sz="1800" dirty="0" err="1" smtClean="0"/>
              <a:t>bermu'amalah</a:t>
            </a:r>
            <a:r>
              <a:rPr lang="en-US" sz="1800" b="1" baseline="300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tunai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ditentukan</a:t>
            </a:r>
            <a:r>
              <a:rPr lang="en-US" sz="1800" dirty="0" smtClean="0"/>
              <a:t>, </a:t>
            </a:r>
            <a:r>
              <a:rPr lang="en-US" sz="1800" dirty="0" err="1" smtClean="0"/>
              <a:t>hendaklah</a:t>
            </a:r>
            <a:r>
              <a:rPr lang="en-US" sz="1800" dirty="0" smtClean="0"/>
              <a:t> </a:t>
            </a:r>
            <a:r>
              <a:rPr lang="en-US" sz="1800" dirty="0" err="1" smtClean="0"/>
              <a:t>kamu</a:t>
            </a:r>
            <a:r>
              <a:rPr lang="en-US" sz="1800" dirty="0" smtClean="0"/>
              <a:t> </a:t>
            </a:r>
            <a:r>
              <a:rPr lang="en-US" sz="1800" dirty="0" err="1" smtClean="0"/>
              <a:t>menuliskannya</a:t>
            </a:r>
            <a:r>
              <a:rPr lang="en-US" sz="1800" dirty="0" smtClean="0"/>
              <a:t>. Dan </a:t>
            </a:r>
            <a:r>
              <a:rPr lang="en-US" sz="1800" dirty="0" err="1" smtClean="0"/>
              <a:t>hendaklah</a:t>
            </a:r>
            <a:r>
              <a:rPr lang="en-US" sz="1800" dirty="0" smtClean="0"/>
              <a:t> </a:t>
            </a:r>
            <a:r>
              <a:rPr lang="en-US" sz="1800" dirty="0" err="1" smtClean="0"/>
              <a:t>seorang</a:t>
            </a:r>
            <a:r>
              <a:rPr lang="en-US" sz="1800" dirty="0" smtClean="0"/>
              <a:t> </a:t>
            </a:r>
            <a:r>
              <a:rPr lang="en-US" sz="1800" dirty="0" err="1" smtClean="0"/>
              <a:t>penulis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kamu</a:t>
            </a:r>
            <a:r>
              <a:rPr lang="en-US" sz="1800" dirty="0" smtClean="0"/>
              <a:t> </a:t>
            </a:r>
            <a:r>
              <a:rPr lang="en-US" sz="1800" dirty="0" err="1" smtClean="0"/>
              <a:t>menuliskannya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benar</a:t>
            </a:r>
            <a:r>
              <a:rPr lang="en-US" sz="1800" dirty="0" smtClean="0"/>
              <a:t>. Dan </a:t>
            </a:r>
            <a:r>
              <a:rPr lang="en-US" sz="1800" dirty="0" err="1" smtClean="0"/>
              <a:t>janganlah</a:t>
            </a:r>
            <a:r>
              <a:rPr lang="en-US" sz="1800" dirty="0" smtClean="0"/>
              <a:t> </a:t>
            </a:r>
            <a:r>
              <a:rPr lang="en-US" sz="1800" dirty="0" err="1" smtClean="0"/>
              <a:t>penulis</a:t>
            </a:r>
            <a:r>
              <a:rPr lang="en-US" sz="1800" dirty="0" smtClean="0"/>
              <a:t> </a:t>
            </a:r>
            <a:r>
              <a:rPr lang="en-US" sz="1800" dirty="0" err="1" smtClean="0"/>
              <a:t>enggan</a:t>
            </a:r>
            <a:r>
              <a:rPr lang="en-US" sz="1800" dirty="0" smtClean="0"/>
              <a:t> </a:t>
            </a:r>
            <a:r>
              <a:rPr lang="en-US" sz="1800" dirty="0" err="1" smtClean="0"/>
              <a:t>menuliskannya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sebagaimana</a:t>
            </a:r>
            <a:r>
              <a:rPr lang="en-US" sz="1800" dirty="0" smtClean="0"/>
              <a:t> Allah </a:t>
            </a:r>
            <a:r>
              <a:rPr lang="en-US" sz="1800" dirty="0" err="1" smtClean="0"/>
              <a:t>mengajarkannya</a:t>
            </a:r>
            <a:r>
              <a:rPr lang="en-US" sz="1800" dirty="0" smtClean="0"/>
              <a:t>, </a:t>
            </a:r>
            <a:r>
              <a:rPr lang="en-US" sz="1800" dirty="0" err="1" smtClean="0"/>
              <a:t>meka</a:t>
            </a:r>
            <a:r>
              <a:rPr lang="en-US" sz="1800" dirty="0" smtClean="0"/>
              <a:t> </a:t>
            </a:r>
            <a:r>
              <a:rPr lang="en-US" sz="1800" dirty="0" err="1" smtClean="0"/>
              <a:t>hendaklah</a:t>
            </a:r>
            <a:r>
              <a:rPr lang="en-US" sz="1800" dirty="0" smtClean="0"/>
              <a:t> </a:t>
            </a:r>
            <a:r>
              <a:rPr lang="en-US" sz="1800" dirty="0" err="1" smtClean="0"/>
              <a:t>ia</a:t>
            </a:r>
            <a:r>
              <a:rPr lang="en-US" sz="1800" dirty="0" smtClean="0"/>
              <a:t> </a:t>
            </a:r>
            <a:r>
              <a:rPr lang="en-US" sz="1800" dirty="0" err="1" smtClean="0"/>
              <a:t>menulis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hendaklah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berhutang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mengimlakkan</a:t>
            </a:r>
            <a:r>
              <a:rPr lang="en-US" sz="1800" dirty="0" smtClean="0"/>
              <a:t> (</a:t>
            </a:r>
            <a:r>
              <a:rPr lang="en-US" sz="1800" dirty="0" err="1" smtClean="0"/>
              <a:t>apa</a:t>
            </a:r>
            <a:r>
              <a:rPr lang="en-US" sz="1800" dirty="0" smtClean="0"/>
              <a:t>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ditulis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),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hendaklah</a:t>
            </a:r>
            <a:r>
              <a:rPr lang="en-US" sz="1800" dirty="0" smtClean="0"/>
              <a:t> </a:t>
            </a:r>
            <a:r>
              <a:rPr lang="en-US" sz="1800" dirty="0" err="1" smtClean="0"/>
              <a:t>ia</a:t>
            </a:r>
            <a:r>
              <a:rPr lang="en-US" sz="1800" dirty="0" smtClean="0"/>
              <a:t> </a:t>
            </a:r>
            <a:r>
              <a:rPr lang="en-US" sz="1800" dirty="0" err="1" smtClean="0"/>
              <a:t>bertakwa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Allah </a:t>
            </a:r>
            <a:r>
              <a:rPr lang="en-US" sz="1800" dirty="0" err="1" smtClean="0"/>
              <a:t>Tuhannya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janganlah</a:t>
            </a:r>
            <a:r>
              <a:rPr lang="en-US" sz="1800" dirty="0" smtClean="0"/>
              <a:t> </a:t>
            </a:r>
            <a:r>
              <a:rPr lang="en-US" sz="1800" dirty="0" err="1" smtClean="0"/>
              <a:t>ia</a:t>
            </a:r>
            <a:r>
              <a:rPr lang="en-US" sz="1800" dirty="0" smtClean="0"/>
              <a:t> </a:t>
            </a:r>
            <a:r>
              <a:rPr lang="en-US" sz="1800" dirty="0" err="1" smtClean="0"/>
              <a:t>mengurangi</a:t>
            </a:r>
            <a:r>
              <a:rPr lang="en-US" sz="1800" dirty="0" smtClean="0"/>
              <a:t> </a:t>
            </a:r>
            <a:r>
              <a:rPr lang="en-US" sz="1800" dirty="0" err="1" smtClean="0"/>
              <a:t>sedikitpun</a:t>
            </a:r>
            <a:r>
              <a:rPr lang="en-US" sz="1800" dirty="0" smtClean="0"/>
              <a:t> </a:t>
            </a:r>
            <a:r>
              <a:rPr lang="en-US" sz="1800" dirty="0" err="1" smtClean="0"/>
              <a:t>daripada</a:t>
            </a:r>
            <a:r>
              <a:rPr lang="en-US" sz="1800" dirty="0" smtClean="0"/>
              <a:t> </a:t>
            </a:r>
            <a:r>
              <a:rPr lang="en-US" sz="1800" dirty="0" err="1" smtClean="0"/>
              <a:t>hutangnya</a:t>
            </a:r>
            <a:r>
              <a:rPr lang="en-US" sz="1800" dirty="0" smtClean="0"/>
              <a:t>. </a:t>
            </a:r>
            <a:r>
              <a:rPr lang="en-US" sz="1800" dirty="0" err="1" smtClean="0"/>
              <a:t>Jika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berhutang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yang </a:t>
            </a:r>
            <a:r>
              <a:rPr lang="en-US" sz="1800" dirty="0" err="1" smtClean="0"/>
              <a:t>lemah</a:t>
            </a:r>
            <a:r>
              <a:rPr lang="en-US" sz="1800" dirty="0" smtClean="0"/>
              <a:t> </a:t>
            </a:r>
            <a:r>
              <a:rPr lang="en-US" sz="1800" dirty="0" err="1" smtClean="0"/>
              <a:t>akalnya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lemah</a:t>
            </a:r>
            <a:r>
              <a:rPr lang="en-US" sz="1800" dirty="0" smtClean="0"/>
              <a:t> (</a:t>
            </a:r>
            <a:r>
              <a:rPr lang="en-US" sz="1800" dirty="0" err="1" smtClean="0"/>
              <a:t>keadaannya</a:t>
            </a:r>
            <a:r>
              <a:rPr lang="en-US" sz="1800" dirty="0" smtClean="0"/>
              <a:t>)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dia</a:t>
            </a:r>
            <a:r>
              <a:rPr lang="en-US" sz="1800" dirty="0" smtClean="0"/>
              <a:t> </a:t>
            </a:r>
            <a:r>
              <a:rPr lang="en-US" sz="1800" dirty="0" err="1" smtClean="0"/>
              <a:t>sendiri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mampu</a:t>
            </a:r>
            <a:r>
              <a:rPr lang="en-US" sz="1800" dirty="0" smtClean="0"/>
              <a:t> </a:t>
            </a:r>
            <a:r>
              <a:rPr lang="en-US" sz="1800" dirty="0" err="1" smtClean="0"/>
              <a:t>mengimlakkan</a:t>
            </a:r>
            <a:r>
              <a:rPr lang="en-US" sz="1800" dirty="0" smtClean="0"/>
              <a:t>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hendaklah</a:t>
            </a:r>
            <a:r>
              <a:rPr lang="en-US" sz="1800" dirty="0" smtClean="0"/>
              <a:t> </a:t>
            </a:r>
            <a:r>
              <a:rPr lang="en-US" sz="1800" dirty="0" err="1" smtClean="0"/>
              <a:t>walinya</a:t>
            </a:r>
            <a:r>
              <a:rPr lang="en-US" sz="1800" dirty="0" smtClean="0"/>
              <a:t> </a:t>
            </a:r>
            <a:r>
              <a:rPr lang="en-US" sz="1800" dirty="0" err="1" smtClean="0"/>
              <a:t>mengimlakkan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jujur</a:t>
            </a:r>
            <a:r>
              <a:rPr lang="en-US" sz="1800" dirty="0" smtClean="0"/>
              <a:t>. Dan </a:t>
            </a:r>
            <a:r>
              <a:rPr lang="en-US" sz="1800" dirty="0" err="1" smtClean="0"/>
              <a:t>persaksikanlah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</a:t>
            </a:r>
            <a:r>
              <a:rPr lang="en-US" sz="1800" dirty="0" err="1" smtClean="0"/>
              <a:t>saksi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orang-orang</a:t>
            </a:r>
            <a:r>
              <a:rPr lang="en-US" sz="1800" dirty="0" smtClean="0"/>
              <a:t> </a:t>
            </a:r>
            <a:r>
              <a:rPr lang="en-US" sz="1800" dirty="0" err="1" smtClean="0"/>
              <a:t>lelaki</a:t>
            </a:r>
            <a:r>
              <a:rPr lang="en-US" sz="1800" dirty="0" smtClean="0"/>
              <a:t> (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antaramu</a:t>
            </a:r>
            <a:r>
              <a:rPr lang="en-US" sz="1800" dirty="0" smtClean="0"/>
              <a:t>).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tak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oang</a:t>
            </a:r>
            <a:r>
              <a:rPr lang="en-US" sz="1800" dirty="0" smtClean="0"/>
              <a:t> </a:t>
            </a:r>
            <a:r>
              <a:rPr lang="en-US" sz="1800" dirty="0" err="1" smtClean="0"/>
              <a:t>lelaki</a:t>
            </a:r>
            <a:r>
              <a:rPr lang="en-US" sz="1800" dirty="0" smtClean="0"/>
              <a:t>, </a:t>
            </a:r>
            <a:r>
              <a:rPr lang="en-US" sz="1800" dirty="0" err="1" smtClean="0"/>
              <a:t>maka</a:t>
            </a:r>
            <a:r>
              <a:rPr lang="en-US" sz="1800" dirty="0" smtClean="0"/>
              <a:t> (</a:t>
            </a:r>
            <a:r>
              <a:rPr lang="en-US" sz="1800" dirty="0" err="1" smtClean="0"/>
              <a:t>boleh</a:t>
            </a:r>
            <a:r>
              <a:rPr lang="en-US" sz="1800" dirty="0" smtClean="0"/>
              <a:t>) </a:t>
            </a:r>
            <a:r>
              <a:rPr lang="en-US" sz="1800" dirty="0" err="1" smtClean="0"/>
              <a:t>seorang</a:t>
            </a:r>
            <a:r>
              <a:rPr lang="en-US" sz="1800" dirty="0" smtClean="0"/>
              <a:t> </a:t>
            </a:r>
            <a:r>
              <a:rPr lang="en-US" sz="1800" dirty="0" err="1" smtClean="0"/>
              <a:t>lelaki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</a:t>
            </a:r>
            <a:r>
              <a:rPr lang="en-US" sz="1800" dirty="0" err="1" smtClean="0"/>
              <a:t>perempuan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saksi-saksi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kamu</a:t>
            </a:r>
            <a:r>
              <a:rPr lang="en-US" sz="1800" dirty="0" smtClean="0"/>
              <a:t> </a:t>
            </a:r>
            <a:r>
              <a:rPr lang="en-US" sz="1800" dirty="0" err="1" smtClean="0"/>
              <a:t>ridhai</a:t>
            </a:r>
            <a:r>
              <a:rPr lang="en-US" sz="1800" dirty="0" smtClean="0"/>
              <a:t>, </a:t>
            </a:r>
            <a:r>
              <a:rPr lang="en-US" sz="1800" dirty="0" err="1" smtClean="0"/>
              <a:t>supaya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seorang</a:t>
            </a:r>
            <a:r>
              <a:rPr lang="en-US" sz="1800" dirty="0" smtClean="0"/>
              <a:t> </a:t>
            </a:r>
            <a:r>
              <a:rPr lang="en-US" sz="1800" dirty="0" err="1" smtClean="0"/>
              <a:t>lupa</a:t>
            </a:r>
            <a:r>
              <a:rPr lang="en-US" sz="1800" dirty="0" smtClean="0"/>
              <a:t> </a:t>
            </a:r>
            <a:r>
              <a:rPr lang="en-US" sz="1800" dirty="0" err="1" smtClean="0"/>
              <a:t>maka</a:t>
            </a:r>
            <a:r>
              <a:rPr lang="en-US" sz="1800" dirty="0" smtClean="0"/>
              <a:t> yang </a:t>
            </a:r>
            <a:r>
              <a:rPr lang="en-US" sz="1800" dirty="0" err="1" smtClean="0"/>
              <a:t>seorang</a:t>
            </a:r>
            <a:r>
              <a:rPr lang="en-US" sz="1800" dirty="0" smtClean="0"/>
              <a:t> </a:t>
            </a:r>
            <a:r>
              <a:rPr lang="en-US" sz="1800" dirty="0" err="1" smtClean="0"/>
              <a:t>mengingatkannya</a:t>
            </a:r>
            <a:r>
              <a:rPr lang="en-US" sz="1800" dirty="0" smtClean="0"/>
              <a:t>. </a:t>
            </a:r>
            <a:r>
              <a:rPr lang="en-US" sz="1800" dirty="0" err="1" smtClean="0"/>
              <a:t>Janganlah</a:t>
            </a:r>
            <a:r>
              <a:rPr lang="en-US" sz="1800" dirty="0" smtClean="0"/>
              <a:t> </a:t>
            </a:r>
            <a:r>
              <a:rPr lang="en-US" sz="1800" dirty="0" err="1" smtClean="0"/>
              <a:t>saksi-saksi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enggan</a:t>
            </a:r>
            <a:r>
              <a:rPr lang="en-US" sz="1800" dirty="0" smtClean="0"/>
              <a:t> (</a:t>
            </a:r>
            <a:r>
              <a:rPr lang="en-US" sz="1800" dirty="0" err="1" smtClean="0"/>
              <a:t>memberi</a:t>
            </a:r>
            <a:r>
              <a:rPr lang="en-US" sz="1800" dirty="0" smtClean="0"/>
              <a:t> </a:t>
            </a:r>
            <a:r>
              <a:rPr lang="en-US" sz="1800" dirty="0" err="1" smtClean="0"/>
              <a:t>keterangan</a:t>
            </a:r>
            <a:r>
              <a:rPr lang="en-US" sz="1800" dirty="0" smtClean="0"/>
              <a:t>) </a:t>
            </a:r>
            <a:r>
              <a:rPr lang="en-US" sz="1800" dirty="0" err="1" smtClean="0"/>
              <a:t>apabila</a:t>
            </a:r>
            <a:r>
              <a:rPr lang="en-US" sz="1800" dirty="0" smtClean="0"/>
              <a:t> </a:t>
            </a:r>
            <a:r>
              <a:rPr lang="en-US" sz="1800" dirty="0" err="1" smtClean="0"/>
              <a:t>mereka</a:t>
            </a:r>
            <a:r>
              <a:rPr lang="en-US" sz="1800" dirty="0" smtClean="0"/>
              <a:t> </a:t>
            </a:r>
            <a:r>
              <a:rPr lang="en-US" sz="1800" dirty="0" err="1" smtClean="0"/>
              <a:t>dipanggil</a:t>
            </a:r>
            <a:r>
              <a:rPr lang="en-US" sz="1800" dirty="0" smtClean="0"/>
              <a:t>;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janganlah</a:t>
            </a:r>
            <a:r>
              <a:rPr lang="en-US" sz="1800" dirty="0" smtClean="0"/>
              <a:t> </a:t>
            </a:r>
            <a:r>
              <a:rPr lang="en-US" sz="1800" dirty="0" err="1" smtClean="0"/>
              <a:t>kamu</a:t>
            </a:r>
            <a:r>
              <a:rPr lang="en-US" sz="1800" dirty="0" smtClean="0"/>
              <a:t> </a:t>
            </a:r>
            <a:r>
              <a:rPr lang="en-US" sz="1800" dirty="0" err="1" smtClean="0"/>
              <a:t>jemu</a:t>
            </a:r>
            <a:r>
              <a:rPr lang="en-US" sz="1800" dirty="0" smtClean="0"/>
              <a:t> </a:t>
            </a:r>
            <a:r>
              <a:rPr lang="en-US" sz="1800" dirty="0" err="1" smtClean="0"/>
              <a:t>menulis</a:t>
            </a:r>
            <a:r>
              <a:rPr lang="en-US" sz="1800" dirty="0" smtClean="0"/>
              <a:t> </a:t>
            </a:r>
            <a:r>
              <a:rPr lang="en-US" sz="1800" dirty="0" err="1" smtClean="0"/>
              <a:t>hutang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, </a:t>
            </a:r>
            <a:r>
              <a:rPr lang="en-US" sz="1800" dirty="0" err="1" smtClean="0"/>
              <a:t>baik</a:t>
            </a:r>
            <a:r>
              <a:rPr lang="en-US" sz="1800" dirty="0" smtClean="0"/>
              <a:t> </a:t>
            </a:r>
            <a:r>
              <a:rPr lang="en-US" sz="1800" dirty="0" err="1" smtClean="0"/>
              <a:t>kecil</a:t>
            </a:r>
            <a:r>
              <a:rPr lang="en-US" sz="1800" dirty="0" smtClean="0"/>
              <a:t> </a:t>
            </a:r>
            <a:r>
              <a:rPr lang="en-US" sz="1800" dirty="0" err="1" smtClean="0"/>
              <a:t>maupun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sampai</a:t>
            </a:r>
            <a:r>
              <a:rPr lang="en-US" sz="1800" dirty="0" smtClean="0"/>
              <a:t> </a:t>
            </a:r>
            <a:r>
              <a:rPr lang="en-US" sz="1800" dirty="0" err="1" smtClean="0"/>
              <a:t>batas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membayarnya</a:t>
            </a:r>
            <a:r>
              <a:rPr lang="en-US" sz="1800" dirty="0" smtClean="0"/>
              <a:t>. Yang </a:t>
            </a:r>
            <a:r>
              <a:rPr lang="en-US" sz="1800" dirty="0" err="1" smtClean="0"/>
              <a:t>demikian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,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adil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sisi</a:t>
            </a:r>
            <a:r>
              <a:rPr lang="en-US" sz="1800" dirty="0" smtClean="0"/>
              <a:t> Allah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menguatkan</a:t>
            </a:r>
            <a:r>
              <a:rPr lang="en-US" sz="1800" dirty="0" smtClean="0"/>
              <a:t> </a:t>
            </a:r>
            <a:r>
              <a:rPr lang="en-US" sz="1800" dirty="0" err="1" smtClean="0"/>
              <a:t>persaksian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dekat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(</a:t>
            </a:r>
            <a:r>
              <a:rPr lang="en-US" sz="1800" dirty="0" err="1" smtClean="0"/>
              <a:t>menimbulkan</a:t>
            </a:r>
            <a:r>
              <a:rPr lang="en-US" sz="1800" dirty="0" smtClean="0"/>
              <a:t>) </a:t>
            </a:r>
            <a:r>
              <a:rPr lang="en-US" sz="1800" dirty="0" err="1" smtClean="0"/>
              <a:t>keraguanmu</a:t>
            </a:r>
            <a:r>
              <a:rPr lang="en-US" sz="1800" dirty="0" smtClean="0"/>
              <a:t>. (</a:t>
            </a:r>
            <a:r>
              <a:rPr lang="en-US" sz="1800" dirty="0" err="1" smtClean="0"/>
              <a:t>Tulislah</a:t>
            </a:r>
            <a:r>
              <a:rPr lang="en-US" sz="1800" dirty="0" smtClean="0"/>
              <a:t> </a:t>
            </a:r>
            <a:r>
              <a:rPr lang="en-US" sz="1800" dirty="0" err="1" smtClean="0"/>
              <a:t>mu'amalahmu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), </a:t>
            </a:r>
            <a:r>
              <a:rPr lang="en-US" sz="1800" dirty="0" err="1" smtClean="0"/>
              <a:t>kecuali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mu'amalah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perdagangan</a:t>
            </a:r>
            <a:r>
              <a:rPr lang="en-US" sz="1800" dirty="0" smtClean="0"/>
              <a:t> </a:t>
            </a:r>
            <a:r>
              <a:rPr lang="en-US" sz="1800" dirty="0" err="1" smtClean="0"/>
              <a:t>tunai</a:t>
            </a:r>
            <a:r>
              <a:rPr lang="en-US" sz="1800" dirty="0" smtClean="0"/>
              <a:t> yang </a:t>
            </a:r>
            <a:r>
              <a:rPr lang="en-US" sz="1800" dirty="0" err="1" smtClean="0"/>
              <a:t>kamu</a:t>
            </a:r>
            <a:r>
              <a:rPr lang="en-US" sz="1800" dirty="0" smtClean="0"/>
              <a:t> </a:t>
            </a:r>
            <a:r>
              <a:rPr lang="en-US" sz="1800" dirty="0" err="1" smtClean="0"/>
              <a:t>jalankan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kamu</a:t>
            </a:r>
            <a:r>
              <a:rPr lang="en-US" sz="1800" dirty="0" smtClean="0"/>
              <a:t>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dosa</a:t>
            </a:r>
            <a:r>
              <a:rPr lang="en-US" sz="1800" dirty="0" smtClean="0"/>
              <a:t> </a:t>
            </a:r>
            <a:r>
              <a:rPr lang="en-US" sz="1800" dirty="0" err="1" smtClean="0"/>
              <a:t>bagi</a:t>
            </a:r>
            <a:r>
              <a:rPr lang="en-US" sz="1800" dirty="0" smtClean="0"/>
              <a:t> </a:t>
            </a:r>
            <a:r>
              <a:rPr lang="en-US" sz="1800" dirty="0" err="1" smtClean="0"/>
              <a:t>kamu</a:t>
            </a:r>
            <a:r>
              <a:rPr lang="en-US" sz="1800" dirty="0" smtClean="0"/>
              <a:t>, (</a:t>
            </a:r>
            <a:r>
              <a:rPr lang="en-US" sz="1800" dirty="0" err="1" smtClean="0"/>
              <a:t>jika</a:t>
            </a:r>
            <a:r>
              <a:rPr lang="en-US" sz="1800" dirty="0" smtClean="0"/>
              <a:t>) </a:t>
            </a:r>
            <a:r>
              <a:rPr lang="en-US" sz="1800" dirty="0" err="1" smtClean="0"/>
              <a:t>kamu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menulisnya</a:t>
            </a:r>
            <a:r>
              <a:rPr lang="en-US" sz="1800" dirty="0" smtClean="0"/>
              <a:t>. Dan </a:t>
            </a:r>
            <a:r>
              <a:rPr lang="en-US" sz="1800" dirty="0" err="1" smtClean="0"/>
              <a:t>persaksikanlah</a:t>
            </a:r>
            <a:r>
              <a:rPr lang="en-US" sz="1800" dirty="0" smtClean="0"/>
              <a:t> </a:t>
            </a:r>
            <a:r>
              <a:rPr lang="en-US" sz="1800" dirty="0" err="1" smtClean="0"/>
              <a:t>apabila</a:t>
            </a:r>
            <a:r>
              <a:rPr lang="en-US" sz="1800" dirty="0" smtClean="0"/>
              <a:t> </a:t>
            </a:r>
            <a:r>
              <a:rPr lang="en-US" sz="1800" dirty="0" err="1" smtClean="0"/>
              <a:t>kamu</a:t>
            </a:r>
            <a:r>
              <a:rPr lang="en-US" sz="1800" dirty="0" smtClean="0"/>
              <a:t> </a:t>
            </a:r>
            <a:r>
              <a:rPr lang="en-US" sz="1800" dirty="0" err="1" smtClean="0"/>
              <a:t>berjual</a:t>
            </a:r>
            <a:r>
              <a:rPr lang="en-US" sz="1800" dirty="0" smtClean="0"/>
              <a:t> </a:t>
            </a:r>
            <a:r>
              <a:rPr lang="en-US" sz="1800" dirty="0" err="1" smtClean="0"/>
              <a:t>beli</a:t>
            </a:r>
            <a:r>
              <a:rPr lang="en-US" sz="1800" dirty="0" smtClean="0"/>
              <a:t>;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janganlah</a:t>
            </a:r>
            <a:r>
              <a:rPr lang="en-US" sz="1800" dirty="0" smtClean="0"/>
              <a:t> </a:t>
            </a:r>
            <a:r>
              <a:rPr lang="en-US" sz="1800" dirty="0" err="1" smtClean="0"/>
              <a:t>penulis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saksi</a:t>
            </a:r>
            <a:r>
              <a:rPr lang="en-US" sz="1800" dirty="0" smtClean="0"/>
              <a:t> </a:t>
            </a:r>
            <a:r>
              <a:rPr lang="en-US" sz="1800" dirty="0" err="1" smtClean="0"/>
              <a:t>saling</a:t>
            </a:r>
            <a:r>
              <a:rPr lang="en-US" sz="1800" dirty="0" smtClean="0"/>
              <a:t> </a:t>
            </a:r>
            <a:r>
              <a:rPr lang="en-US" sz="1800" dirty="0" err="1" smtClean="0"/>
              <a:t>sulit</a:t>
            </a:r>
            <a:r>
              <a:rPr lang="en-US" sz="1800" dirty="0" smtClean="0"/>
              <a:t> </a:t>
            </a:r>
            <a:r>
              <a:rPr lang="en-US" sz="1800" dirty="0" err="1" smtClean="0"/>
              <a:t>menyulitkan</a:t>
            </a:r>
            <a:r>
              <a:rPr lang="en-US" sz="1800" dirty="0" smtClean="0"/>
              <a:t>.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kamu</a:t>
            </a:r>
            <a:r>
              <a:rPr lang="en-US" sz="1800" dirty="0" smtClean="0"/>
              <a:t> </a:t>
            </a:r>
            <a:r>
              <a:rPr lang="en-US" sz="1800" dirty="0" err="1" smtClean="0"/>
              <a:t>lakukan</a:t>
            </a:r>
            <a:r>
              <a:rPr lang="en-US" sz="1800" dirty="0" smtClean="0"/>
              <a:t> (yang </a:t>
            </a:r>
            <a:r>
              <a:rPr lang="en-US" sz="1800" dirty="0" err="1" smtClean="0"/>
              <a:t>demikian</a:t>
            </a:r>
            <a:r>
              <a:rPr lang="en-US" sz="1800" dirty="0" smtClean="0"/>
              <a:t>),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sesungguhnya</a:t>
            </a:r>
            <a:r>
              <a:rPr lang="en-US" sz="1800" dirty="0" smtClean="0"/>
              <a:t> </a:t>
            </a:r>
            <a:r>
              <a:rPr lang="en-US" sz="1800" dirty="0" err="1" smtClean="0"/>
              <a:t>hal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kefasikan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dirimu</a:t>
            </a:r>
            <a:r>
              <a:rPr lang="en-US" sz="1800" dirty="0" smtClean="0"/>
              <a:t>. </a:t>
            </a:r>
            <a:r>
              <a:rPr lang="en-US" sz="1800" dirty="0" smtClean="0"/>
              <a:t>Dan </a:t>
            </a:r>
            <a:r>
              <a:rPr lang="en-US" sz="1800" dirty="0" err="1" smtClean="0"/>
              <a:t>bertakwalah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Allah; Allah </a:t>
            </a:r>
            <a:r>
              <a:rPr lang="en-US" sz="1800" dirty="0" err="1" smtClean="0"/>
              <a:t>mengajarmu</a:t>
            </a:r>
            <a:r>
              <a:rPr lang="en-US" sz="1800" dirty="0" smtClean="0"/>
              <a:t>; </a:t>
            </a:r>
            <a:r>
              <a:rPr lang="en-US" sz="1800" dirty="0" err="1" smtClean="0"/>
              <a:t>dan</a:t>
            </a:r>
            <a:r>
              <a:rPr lang="en-US" sz="1800" dirty="0" smtClean="0"/>
              <a:t> Allah </a:t>
            </a:r>
            <a:r>
              <a:rPr lang="en-US" sz="1800" dirty="0" err="1" smtClean="0"/>
              <a:t>Maha</a:t>
            </a:r>
            <a:r>
              <a:rPr lang="en-US" sz="1800" dirty="0" smtClean="0"/>
              <a:t> </a:t>
            </a:r>
            <a:r>
              <a:rPr lang="en-US" sz="1800" dirty="0" err="1" smtClean="0"/>
              <a:t>Mengetahui</a:t>
            </a:r>
            <a:r>
              <a:rPr lang="en-US" sz="1800" dirty="0" smtClean="0"/>
              <a:t> </a:t>
            </a:r>
            <a:r>
              <a:rPr lang="en-US" sz="1800" dirty="0" err="1" smtClean="0"/>
              <a:t>segala</a:t>
            </a:r>
            <a:r>
              <a:rPr lang="en-US" sz="1800" dirty="0" smtClean="0"/>
              <a:t> </a:t>
            </a:r>
            <a:r>
              <a:rPr lang="en-US" sz="1800" dirty="0" err="1" smtClean="0"/>
              <a:t>sesuatu</a:t>
            </a:r>
            <a:r>
              <a:rPr lang="en-US" sz="1800" dirty="0" smtClean="0"/>
              <a:t>.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Dan </a:t>
            </a:r>
            <a:r>
              <a:rPr lang="en-US" dirty="0" err="1" smtClean="0"/>
              <a:t>kepada</a:t>
            </a:r>
            <a:r>
              <a:rPr lang="en-US" dirty="0" smtClean="0"/>
              <a:t> (</a:t>
            </a:r>
            <a:r>
              <a:rPr lang="en-US" dirty="0" err="1" smtClean="0"/>
              <a:t>penduduk</a:t>
            </a:r>
            <a:r>
              <a:rPr lang="en-US" dirty="0" smtClean="0"/>
              <a:t>) Mad-</a:t>
            </a:r>
            <a:r>
              <a:rPr lang="en-US" dirty="0" err="1" smtClean="0"/>
              <a:t>yan</a:t>
            </a:r>
            <a:r>
              <a:rPr lang="en-US" dirty="0" smtClean="0"/>
              <a:t> (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utus</a:t>
            </a:r>
            <a:r>
              <a:rPr lang="en-US" dirty="0" smtClean="0"/>
              <a:t>)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Syu'aib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berkata</a:t>
            </a:r>
            <a:r>
              <a:rPr lang="en-US" dirty="0" smtClean="0"/>
              <a:t>: "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kaumku</a:t>
            </a:r>
            <a:r>
              <a:rPr lang="en-US" dirty="0" smtClean="0"/>
              <a:t>, </a:t>
            </a:r>
            <a:r>
              <a:rPr lang="en-US" dirty="0" err="1" smtClean="0"/>
              <a:t>sembahlah</a:t>
            </a:r>
            <a:r>
              <a:rPr lang="en-US" dirty="0" smtClean="0"/>
              <a:t> Allah, </a:t>
            </a:r>
            <a:r>
              <a:rPr lang="en-US" dirty="0" err="1" smtClean="0"/>
              <a:t>sekali</a:t>
            </a:r>
            <a:r>
              <a:rPr lang="en-US" dirty="0" smtClean="0"/>
              <a:t>-kali </a:t>
            </a:r>
            <a:r>
              <a:rPr lang="en-US" dirty="0" err="1" smtClean="0"/>
              <a:t>tiada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bagimu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Dia. Dan </a:t>
            </a:r>
            <a:r>
              <a:rPr lang="en-US" dirty="0" err="1" smtClean="0"/>
              <a:t>janganlah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kurangi</a:t>
            </a:r>
            <a:r>
              <a:rPr lang="en-US" dirty="0" smtClean="0"/>
              <a:t> </a:t>
            </a:r>
            <a:r>
              <a:rPr lang="en-US" dirty="0" err="1" smtClean="0"/>
              <a:t>takaran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timbangan</a:t>
            </a:r>
            <a:r>
              <a:rPr lang="en-US" dirty="0" smtClean="0"/>
              <a:t>,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(</a:t>
            </a:r>
            <a:r>
              <a:rPr lang="en-US" dirty="0" err="1" smtClean="0"/>
              <a:t>mampu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khawatir</a:t>
            </a:r>
            <a:r>
              <a:rPr lang="en-US" dirty="0" smtClean="0"/>
              <a:t> </a:t>
            </a:r>
            <a:r>
              <a:rPr lang="en-US" dirty="0" err="1" smtClean="0"/>
              <a:t>terhadapmu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azab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yang </a:t>
            </a:r>
            <a:r>
              <a:rPr lang="en-US" dirty="0" err="1" smtClean="0"/>
              <a:t>membinasakan</a:t>
            </a:r>
            <a:r>
              <a:rPr lang="en-US" dirty="0" smtClean="0"/>
              <a:t> (</a:t>
            </a:r>
            <a:r>
              <a:rPr lang="en-US" dirty="0" err="1" smtClean="0"/>
              <a:t>kiamat</a:t>
            </a:r>
            <a:r>
              <a:rPr lang="en-US" dirty="0" smtClean="0"/>
              <a:t>)." (84)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Dan </a:t>
            </a:r>
            <a:r>
              <a:rPr lang="en-US" dirty="0" err="1" smtClean="0"/>
              <a:t>Syu'aib</a:t>
            </a:r>
            <a:r>
              <a:rPr lang="en-US" dirty="0" smtClean="0"/>
              <a:t> </a:t>
            </a:r>
            <a:r>
              <a:rPr lang="en-US" dirty="0" err="1" smtClean="0"/>
              <a:t>berkata</a:t>
            </a:r>
            <a:r>
              <a:rPr lang="en-US" dirty="0" smtClean="0"/>
              <a:t>: "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kaumku</a:t>
            </a:r>
            <a:r>
              <a:rPr lang="en-US" dirty="0" smtClean="0"/>
              <a:t>, </a:t>
            </a:r>
            <a:r>
              <a:rPr lang="en-US" dirty="0" err="1" smtClean="0"/>
              <a:t>cukupkanlah</a:t>
            </a:r>
            <a:r>
              <a:rPr lang="en-US" dirty="0" smtClean="0"/>
              <a:t> </a:t>
            </a:r>
            <a:r>
              <a:rPr lang="en-US" dirty="0" err="1" smtClean="0"/>
              <a:t>takaran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timbangan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janganlah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janganlah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. (85)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1418</Words>
  <Application>Microsoft Office PowerPoint</Application>
  <PresentationFormat>On-screen Show (4:3)</PresentationFormat>
  <Paragraphs>131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Sejarah dan Perkembangan Akuntansi</vt:lpstr>
      <vt:lpstr>A.C. Littleton tujuh prasyarat pembukuan sistematis:</vt:lpstr>
      <vt:lpstr>Awal Sejarah Akuntansi</vt:lpstr>
      <vt:lpstr>Awal Sejarah Akuntansi</vt:lpstr>
      <vt:lpstr>Pencatatan Berpasangan  (Double-entry accounting)</vt:lpstr>
      <vt:lpstr>Pre Pacioli Pengaruh Bangsa Arab</vt:lpstr>
      <vt:lpstr>Slide 7</vt:lpstr>
      <vt:lpstr>Al Baqarah 282</vt:lpstr>
      <vt:lpstr>Huud</vt:lpstr>
      <vt:lpstr>Perkembangan pembukuan pencatatan berpasangan</vt:lpstr>
      <vt:lpstr>Slide 11</vt:lpstr>
      <vt:lpstr>Slide 12</vt:lpstr>
      <vt:lpstr>PERKEMBANGAN PRINSIP-PRINSIP AKUNTANSI DI AMERIKA SERIKAT</vt:lpstr>
      <vt:lpstr>Slide 14</vt:lpstr>
      <vt:lpstr>Slide 15</vt:lpstr>
      <vt:lpstr>Slide 16</vt:lpstr>
      <vt:lpstr>Sejarah Akuntansi di Indonesia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TANTANGAN AKUNTANSI</vt:lpstr>
      <vt:lpstr>AKUNTANSI DAN KAPITALISME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Asus</cp:lastModifiedBy>
  <cp:revision>74</cp:revision>
  <dcterms:created xsi:type="dcterms:W3CDTF">2012-09-26T12:44:49Z</dcterms:created>
  <dcterms:modified xsi:type="dcterms:W3CDTF">2013-10-24T10:25:00Z</dcterms:modified>
</cp:coreProperties>
</file>