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71" r:id="rId3"/>
  </p:sldIdLst>
  <p:sldSz cx="6858000" cy="9906000" type="A4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FF3300"/>
    <a:srgbClr val="333399"/>
    <a:srgbClr val="6699FF"/>
    <a:srgbClr val="3333FF"/>
    <a:srgbClr val="6600FF"/>
    <a:srgbClr val="FF66FF"/>
    <a:srgbClr val="FF66CC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3854" autoAdjust="0"/>
    <p:restoredTop sz="94660"/>
  </p:normalViewPr>
  <p:slideViewPr>
    <p:cSldViewPr>
      <p:cViewPr>
        <p:scale>
          <a:sx n="100" d="100"/>
          <a:sy n="100" d="100"/>
        </p:scale>
        <p:origin x="-714" y="3978"/>
      </p:cViewPr>
      <p:guideLst>
        <p:guide orient="horz" pos="3120"/>
        <p:guide pos="21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51075" y="681038"/>
            <a:ext cx="2355850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650"/>
            <a:ext cx="54864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2F911DD-9666-437A-9B08-6EB48B486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660394-297C-41E5-941B-040D44C9B07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113663-D66B-43A4-BC2F-DC4B9A05B3F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225" y="2227263"/>
            <a:ext cx="4570413" cy="1536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6450" y="4062413"/>
            <a:ext cx="3763963" cy="18319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9ECFD-AC9C-4BB8-9188-564F51DFED17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A2036-287F-4AC7-9D6D-DDD105B147B5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32225" y="636588"/>
            <a:ext cx="1141413" cy="5735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3225" y="636588"/>
            <a:ext cx="3276600" cy="5735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B5F041-61BE-4CEA-AC2E-B4A2270C3F1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25" y="636588"/>
            <a:ext cx="4570413" cy="11953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03225" y="2071688"/>
            <a:ext cx="4570413" cy="4300537"/>
          </a:xfrm>
        </p:spPr>
        <p:txBody>
          <a:bodyPr lIns="91440" tIns="45720" rIns="91440" bIns="45720"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A5FB7-D881-4167-A5E2-931EC554C41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6B8CEE-1959-41F0-9DF2-CC83081AEB7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4606925"/>
            <a:ext cx="4568825" cy="14239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450" y="3038475"/>
            <a:ext cx="4568825" cy="15684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4138EC-9CD7-4C2C-BCDC-20EFE1000E2A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225" y="2071688"/>
            <a:ext cx="2208213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63838" y="2071688"/>
            <a:ext cx="2209800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8F3C2C-3D1A-47B8-B121-525FEA112169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287338"/>
            <a:ext cx="4840287" cy="11953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8288" y="1604963"/>
            <a:ext cx="2376487" cy="6683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8288" y="2273300"/>
            <a:ext cx="2376487" cy="4130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2088" y="1604963"/>
            <a:ext cx="2376487" cy="6683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2088" y="2273300"/>
            <a:ext cx="2376487" cy="4130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A4D4E8-E987-4119-BA30-76225D4B867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E55AA7-33D2-4A43-B62E-25B8EB18058B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D7AA7A-E6D5-4910-A461-1C3E1180491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285750"/>
            <a:ext cx="1770062" cy="1214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1850" y="285750"/>
            <a:ext cx="3006725" cy="6118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288" y="1500188"/>
            <a:ext cx="1770062" cy="49037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9DDB91-98EA-43C6-9E5F-74BA0215F4D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100" y="5018088"/>
            <a:ext cx="3225800" cy="5921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54100" y="641350"/>
            <a:ext cx="3225800" cy="4300538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4100" y="5610225"/>
            <a:ext cx="3225800" cy="8413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877B7D-E156-4F8B-B2BA-AAD30DE4409F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79475"/>
            <a:ext cx="5829300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6525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defTabSz="1222375">
              <a:defRPr sz="1900"/>
            </a:lvl1pPr>
          </a:lstStyle>
          <a:p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6525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algn="ctr" defTabSz="1222375">
              <a:defRPr sz="1900"/>
            </a:lvl1pPr>
          </a:lstStyle>
          <a:p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6525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algn="r" defTabSz="1222375">
              <a:defRPr sz="1900"/>
            </a:lvl1pPr>
          </a:lstStyle>
          <a:p>
            <a:fld id="{AD299F73-03E5-4C53-B170-DA4413E35EA3}" type="slidenum">
              <a:rPr lang="id-ID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2pPr>
      <a:lvl3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3pPr>
      <a:lvl4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4pPr>
      <a:lvl5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8788" indent="-458788" algn="l" defTabSz="1222375" rtl="0" eaLnBrk="0" fontAlgn="base" hangingPunct="0">
        <a:spcBef>
          <a:spcPct val="20000"/>
        </a:spcBef>
        <a:spcAft>
          <a:spcPct val="0"/>
        </a:spcAft>
        <a:buChar char="•"/>
        <a:defRPr sz="4300">
          <a:solidFill>
            <a:schemeClr val="tx1"/>
          </a:solidFill>
          <a:latin typeface="+mn-lt"/>
          <a:ea typeface="+mn-ea"/>
          <a:cs typeface="+mn-cs"/>
        </a:defRPr>
      </a:lvl1pPr>
      <a:lvl2pPr marL="992188" indent="-381000" algn="l" defTabSz="1222375" rtl="0" eaLnBrk="0" fontAlgn="base" hangingPunct="0">
        <a:spcBef>
          <a:spcPct val="20000"/>
        </a:spcBef>
        <a:spcAft>
          <a:spcPct val="0"/>
        </a:spcAft>
        <a:buChar char="–"/>
        <a:defRPr sz="3700">
          <a:solidFill>
            <a:schemeClr val="tx1"/>
          </a:solidFill>
          <a:latin typeface="+mn-lt"/>
        </a:defRPr>
      </a:lvl2pPr>
      <a:lvl3pPr marL="1527175" indent="-304800" algn="l" defTabSz="1222375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2138363" indent="-306388" algn="l" defTabSz="1222375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4pPr>
      <a:lvl5pPr marL="2749550" indent="-306388" algn="l" defTabSz="1222375" rtl="0" eaLnBrk="0" fontAlgn="base" hangingPunct="0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700" b="1" dirty="0" smtClean="0">
                <a:solidFill>
                  <a:schemeClr val="tx1"/>
                </a:solidFill>
                <a:latin typeface="Arial" charset="0"/>
              </a:rPr>
              <a:t>JURNAL ILMIAH</a:t>
            </a:r>
            <a:r>
              <a:rPr lang="en-US" sz="5300" b="1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sz="5300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sz="6000" b="1" dirty="0" err="1" smtClean="0">
                <a:solidFill>
                  <a:schemeClr val="tx1"/>
                </a:solidFill>
              </a:rPr>
              <a:t>Bina</a:t>
            </a:r>
            <a:r>
              <a:rPr lang="en-US" sz="6000" b="1" dirty="0" smtClean="0">
                <a:solidFill>
                  <a:schemeClr val="tx1"/>
                </a:solidFill>
              </a:rPr>
              <a:t> EDUKASI</a:t>
            </a:r>
            <a:r>
              <a:rPr lang="en-US" sz="5300" b="1" dirty="0" smtClean="0">
                <a:solidFill>
                  <a:schemeClr val="tx1"/>
                </a:solidFill>
              </a:rPr>
              <a:t/>
            </a:r>
            <a:br>
              <a:rPr lang="en-US" sz="5300" b="1" dirty="0" smtClean="0">
                <a:solidFill>
                  <a:schemeClr val="tx1"/>
                </a:solidFill>
              </a:rPr>
            </a:b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Keguruan</a:t>
            </a:r>
            <a:r>
              <a:rPr lang="en-US" sz="1400" b="1" dirty="0" smtClean="0">
                <a:solidFill>
                  <a:schemeClr val="tx1"/>
                </a:solidFill>
                <a:latin typeface="Tahoma" pitchFamily="34" charset="0"/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Ilmu</a:t>
            </a:r>
            <a:r>
              <a:rPr lang="en-US" sz="1400" b="1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Pendidikan</a:t>
            </a:r>
            <a:r>
              <a:rPr lang="en-US" sz="1400" b="1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dan</a:t>
            </a:r>
            <a:r>
              <a:rPr lang="en-US" sz="1400" b="1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Pengajaran</a:t>
            </a:r>
            <a:endParaRPr lang="id-ID" sz="1400" b="1" dirty="0" smtClean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1041400" y="3460750"/>
            <a:ext cx="5418138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61091" rIns="122182" bIns="61091">
            <a:spAutoFit/>
          </a:bodyPr>
          <a:lstStyle/>
          <a:p>
            <a:pPr defTabSz="1222375">
              <a:spcBef>
                <a:spcPct val="50000"/>
              </a:spcBef>
            </a:pPr>
            <a:endParaRPr lang="id-ID"/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1285860" y="2881298"/>
            <a:ext cx="4867275" cy="695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2182" tIns="61091" rIns="122182" bIns="61091">
            <a:spAutoFit/>
          </a:bodyPr>
          <a:lstStyle/>
          <a:p>
            <a:r>
              <a:rPr lang="en-US" sz="1200" b="1" dirty="0" smtClean="0">
                <a:latin typeface="+mj-lt"/>
              </a:rPr>
              <a:t> </a:t>
            </a:r>
          </a:p>
          <a:p>
            <a:r>
              <a:rPr lang="en-US" sz="1200" b="1" i="1" dirty="0" smtClean="0">
                <a:latin typeface="+mj-lt"/>
              </a:rPr>
              <a:t>K</a:t>
            </a:r>
            <a:r>
              <a:rPr lang="id-ID" sz="1200" b="1" i="1" dirty="0" smtClean="0">
                <a:latin typeface="+mj-lt"/>
              </a:rPr>
              <a:t>emampuan Menentukan Story Event dalam Pembelajaran Menulis Karangan Narasi Siswa</a:t>
            </a:r>
            <a:endParaRPr lang="en-US" sz="1200" b="1" dirty="0" smtClean="0">
              <a:latin typeface="+mj-lt"/>
            </a:endParaRPr>
          </a:p>
          <a:p>
            <a:r>
              <a:rPr lang="en-US" sz="1200" b="1" i="1" dirty="0" smtClean="0">
                <a:latin typeface="+mj-lt"/>
              </a:rPr>
              <a:t> </a:t>
            </a:r>
            <a:endParaRPr lang="en-US" sz="1200" b="1" dirty="0" smtClean="0">
              <a:latin typeface="+mj-lt"/>
            </a:endParaRPr>
          </a:p>
          <a:p>
            <a:r>
              <a:rPr lang="id-ID" sz="1200" b="1" i="1" dirty="0" smtClean="0">
                <a:latin typeface="+mj-lt"/>
              </a:rPr>
              <a:t>				</a:t>
            </a:r>
            <a:r>
              <a:rPr lang="id-ID" sz="1200" b="1" i="1" dirty="0" smtClean="0">
                <a:latin typeface="+mj-lt"/>
              </a:rPr>
              <a:t>Andina Muchti</a:t>
            </a:r>
            <a:endParaRPr lang="en-US" sz="1200" b="1" dirty="0" smtClean="0">
              <a:latin typeface="+mj-lt"/>
            </a:endParaRPr>
          </a:p>
          <a:p>
            <a:endParaRPr lang="de-DE" sz="1200" b="1" i="1" dirty="0" smtClean="0">
              <a:latin typeface="+mj-lt"/>
              <a:cs typeface="Arial" pitchFamily="34" charset="0"/>
            </a:endParaRPr>
          </a:p>
          <a:p>
            <a:r>
              <a:rPr lang="id-ID" sz="1200" b="1" i="1" dirty="0" smtClean="0">
                <a:latin typeface="+mj-lt"/>
              </a:rPr>
              <a:t>Pengaruh Latihan Variasi Dumbell terhadap Peningkatan Kemampuan Tolak Peluru Gaya Orthodox Siswa Kelas XI Sekolah Menengah Atas (SMA)</a:t>
            </a:r>
            <a:endParaRPr lang="en-US" sz="1200" b="1" dirty="0" smtClean="0">
              <a:latin typeface="+mj-lt"/>
            </a:endParaRPr>
          </a:p>
          <a:p>
            <a:r>
              <a:rPr lang="en-US" sz="1200" b="1" i="1" dirty="0" smtClean="0">
                <a:latin typeface="+mj-lt"/>
              </a:rPr>
              <a:t> </a:t>
            </a:r>
            <a:endParaRPr lang="en-US" sz="1200" b="1" dirty="0" smtClean="0">
              <a:latin typeface="+mj-lt"/>
            </a:endParaRPr>
          </a:p>
          <a:p>
            <a:r>
              <a:rPr lang="id-ID" sz="1200" b="1" i="1" dirty="0" smtClean="0">
                <a:latin typeface="+mj-lt"/>
              </a:rPr>
              <a:t>				</a:t>
            </a:r>
            <a:r>
              <a:rPr lang="id-ID" sz="1200" b="1" i="1" dirty="0" smtClean="0">
                <a:latin typeface="+mj-lt"/>
              </a:rPr>
              <a:t>Dewi Septaliza</a:t>
            </a:r>
            <a:endParaRPr lang="en-US" sz="1200" b="1" dirty="0" smtClean="0">
              <a:latin typeface="+mj-lt"/>
            </a:endParaRPr>
          </a:p>
          <a:p>
            <a:endParaRPr lang="id-ID" sz="1200" b="1" i="1" dirty="0" smtClean="0">
              <a:latin typeface="+mj-lt"/>
              <a:cs typeface="Arial" pitchFamily="34" charset="0"/>
            </a:endParaRPr>
          </a:p>
          <a:p>
            <a:r>
              <a:rPr lang="en-US" sz="1200" b="1" i="1" dirty="0" err="1" smtClean="0">
                <a:latin typeface="+mj-lt"/>
              </a:rPr>
              <a:t>Penerapan</a:t>
            </a:r>
            <a:r>
              <a:rPr lang="en-US" sz="1200" b="1" i="1" dirty="0" smtClean="0">
                <a:latin typeface="+mj-lt"/>
              </a:rPr>
              <a:t> </a:t>
            </a:r>
            <a:r>
              <a:rPr lang="id-ID" sz="1200" b="1" i="1" dirty="0" smtClean="0">
                <a:latin typeface="+mj-lt"/>
              </a:rPr>
              <a:t>Model Group Investigation dalam Pemahaman Wacana Buku Biografi Siswa Kelaa VII</a:t>
            </a:r>
            <a:endParaRPr lang="en-US" sz="1200" b="1" dirty="0" smtClean="0">
              <a:latin typeface="+mj-lt"/>
            </a:endParaRPr>
          </a:p>
          <a:p>
            <a:r>
              <a:rPr lang="en-US" sz="1200" b="1" i="1" dirty="0" smtClean="0">
                <a:latin typeface="+mj-lt"/>
              </a:rPr>
              <a:t> </a:t>
            </a:r>
            <a:endParaRPr lang="en-US" sz="1200" b="1" dirty="0" smtClean="0">
              <a:latin typeface="+mj-lt"/>
            </a:endParaRPr>
          </a:p>
          <a:p>
            <a:r>
              <a:rPr lang="id-ID" sz="1200" b="1" i="1" dirty="0" smtClean="0">
                <a:latin typeface="+mj-lt"/>
              </a:rPr>
              <a:t>	                	         </a:t>
            </a:r>
            <a:r>
              <a:rPr lang="id-ID" sz="1200" b="1" i="1" dirty="0" smtClean="0">
                <a:latin typeface="+mj-lt"/>
              </a:rPr>
              <a:t>  </a:t>
            </a:r>
            <a:r>
              <a:rPr lang="id-ID" sz="1200" b="1" i="1" dirty="0" smtClean="0">
                <a:latin typeface="+mj-lt"/>
              </a:rPr>
              <a:t>Lessy Anggraini dan Hastari Mayrita</a:t>
            </a:r>
            <a:endParaRPr lang="en-US" sz="1200" b="1" i="1" dirty="0" smtClean="0">
              <a:latin typeface="+mj-lt"/>
              <a:cs typeface="Arial" pitchFamily="34" charset="0"/>
            </a:endParaRPr>
          </a:p>
          <a:p>
            <a:endParaRPr lang="id-ID" sz="1200" b="1" i="1" dirty="0" smtClean="0">
              <a:latin typeface="+mj-lt"/>
            </a:endParaRPr>
          </a:p>
          <a:p>
            <a:r>
              <a:rPr lang="id-ID" sz="1200" b="1" i="1" dirty="0" smtClean="0">
                <a:latin typeface="+mj-lt"/>
              </a:rPr>
              <a:t>Peningkatan Kemampuan Membaca Ekstensif melalui Model Teams Games Tournament (TGT) Siswa Kelas VIII  </a:t>
            </a:r>
            <a:r>
              <a:rPr lang="id-ID" sz="1200" b="1" i="1" dirty="0" smtClean="0">
                <a:latin typeface="+mj-lt"/>
              </a:rPr>
              <a:t>Sekolah Menengah Pertama Negeri 19 Palembang</a:t>
            </a:r>
          </a:p>
          <a:p>
            <a:endParaRPr lang="en-US" sz="1200" b="1" dirty="0" smtClean="0">
              <a:latin typeface="+mj-lt"/>
            </a:endParaRPr>
          </a:p>
          <a:p>
            <a:r>
              <a:rPr lang="id-ID" sz="1200" b="1" i="1" dirty="0" smtClean="0">
                <a:latin typeface="+mj-lt"/>
              </a:rPr>
              <a:t>			</a:t>
            </a:r>
            <a:r>
              <a:rPr lang="id-ID" sz="1200" b="1" i="1" dirty="0" smtClean="0">
                <a:latin typeface="+mj-lt"/>
              </a:rPr>
              <a:t> </a:t>
            </a:r>
            <a:r>
              <a:rPr lang="id-ID" sz="1200" b="1" i="1" dirty="0" smtClean="0">
                <a:latin typeface="+mj-lt"/>
              </a:rPr>
              <a:t>                         Nanik Marini</a:t>
            </a:r>
            <a:endParaRPr lang="en-US" sz="1200" b="1" i="1" dirty="0" smtClean="0">
              <a:latin typeface="+mj-lt"/>
              <a:cs typeface="Arial" pitchFamily="34" charset="0"/>
            </a:endParaRPr>
          </a:p>
          <a:p>
            <a:endParaRPr lang="en-US" sz="1200" b="1" dirty="0" smtClean="0">
              <a:latin typeface="+mj-lt"/>
              <a:cs typeface="Arial" pitchFamily="34" charset="0"/>
            </a:endParaRPr>
          </a:p>
          <a:p>
            <a:endParaRPr lang="en-US" sz="1200" b="1" dirty="0" smtClean="0">
              <a:latin typeface="+mj-lt"/>
            </a:endParaRPr>
          </a:p>
          <a:p>
            <a:r>
              <a:rPr lang="en-US" sz="1200" b="1" i="1" dirty="0" smtClean="0">
                <a:latin typeface="+mj-lt"/>
              </a:rPr>
              <a:t> </a:t>
            </a:r>
            <a:r>
              <a:rPr lang="id-ID" sz="1200" b="1" i="1" dirty="0" smtClean="0">
                <a:latin typeface="+mj-lt"/>
              </a:rPr>
              <a:t>Upaya Meningkatkan Teknik Lompat Jauh Gaya Jongkok melalui Permainan Lompat Tali Siswa Kelas VIII SMP Negeri 22 Palembang</a:t>
            </a:r>
          </a:p>
          <a:p>
            <a:endParaRPr lang="en-US" sz="1200" b="1" dirty="0" smtClean="0">
              <a:latin typeface="+mj-lt"/>
            </a:endParaRPr>
          </a:p>
          <a:p>
            <a:r>
              <a:rPr lang="id-ID" sz="1200" b="1" i="1" dirty="0" smtClean="0">
                <a:latin typeface="+mj-lt"/>
              </a:rPr>
              <a:t>			</a:t>
            </a:r>
            <a:r>
              <a:rPr lang="id-ID" sz="1200" b="1" i="1" dirty="0" smtClean="0">
                <a:latin typeface="+mj-lt"/>
              </a:rPr>
              <a:t> </a:t>
            </a:r>
            <a:r>
              <a:rPr lang="id-ID" sz="1200" b="1" i="1" dirty="0" smtClean="0">
                <a:latin typeface="+mj-lt"/>
              </a:rPr>
              <a:t>                </a:t>
            </a:r>
            <a:r>
              <a:rPr lang="id-ID" sz="1200" b="1" i="1" dirty="0" smtClean="0">
                <a:latin typeface="+mj-lt"/>
              </a:rPr>
              <a:t>Noviria </a:t>
            </a:r>
            <a:r>
              <a:rPr lang="id-ID" sz="1200" b="1" i="1" dirty="0" smtClean="0">
                <a:latin typeface="+mj-lt"/>
              </a:rPr>
              <a:t>Sukmawati</a:t>
            </a:r>
            <a:endParaRPr lang="id-ID" sz="1200" b="1" i="1" dirty="0" smtClean="0">
              <a:latin typeface="+mj-lt"/>
              <a:cs typeface="Arial" pitchFamily="34" charset="0"/>
            </a:endParaRPr>
          </a:p>
          <a:p>
            <a:pPr algn="r"/>
            <a:endParaRPr lang="id-ID" sz="1200" b="1" i="1" dirty="0" smtClean="0">
              <a:latin typeface="+mj-lt"/>
              <a:cs typeface="Arial" pitchFamily="34" charset="0"/>
            </a:endParaRPr>
          </a:p>
          <a:p>
            <a:r>
              <a:rPr lang="id-ID" sz="1200" b="1" i="1" dirty="0" smtClean="0">
                <a:latin typeface="+mj-lt"/>
                <a:cs typeface="Arial" pitchFamily="34" charset="0"/>
              </a:rPr>
              <a:t>				</a:t>
            </a:r>
          </a:p>
          <a:p>
            <a:endParaRPr lang="id-ID" sz="1200" b="1" i="1" dirty="0" smtClean="0">
              <a:latin typeface="+mj-lt"/>
              <a:cs typeface="Arial" pitchFamily="34" charset="0"/>
            </a:endParaRPr>
          </a:p>
          <a:p>
            <a:endParaRPr lang="id-ID" sz="1200" b="1" i="1" dirty="0" smtClean="0">
              <a:latin typeface="+mj-lt"/>
              <a:cs typeface="Arial" pitchFamily="34" charset="0"/>
            </a:endParaRPr>
          </a:p>
          <a:p>
            <a:endParaRPr lang="en-US" sz="1200" b="1" dirty="0" smtClean="0">
              <a:latin typeface="+mj-lt"/>
            </a:endParaRPr>
          </a:p>
          <a:p>
            <a:endParaRPr lang="pt-BR" sz="1200" b="1" i="1" dirty="0" smtClean="0">
              <a:latin typeface="+mj-lt"/>
              <a:cs typeface="Arial" pitchFamily="34" charset="0"/>
            </a:endParaRPr>
          </a:p>
          <a:p>
            <a:endParaRPr lang="en-US" sz="1200" b="1" i="1" dirty="0" smtClean="0">
              <a:latin typeface="+mj-lt"/>
              <a:cs typeface="Arial" pitchFamily="34" charset="0"/>
            </a:endParaRPr>
          </a:p>
          <a:p>
            <a:endParaRPr lang="de-DE" sz="1200" b="1" i="1" dirty="0" smtClean="0">
              <a:latin typeface="+mj-lt"/>
              <a:cs typeface="Arial" pitchFamily="34" charset="0"/>
            </a:endParaRPr>
          </a:p>
        </p:txBody>
      </p:sp>
      <p:sp>
        <p:nvSpPr>
          <p:cNvPr id="2053" name="Text Box 11"/>
          <p:cNvSpPr txBox="1">
            <a:spLocks noChangeArrowheads="1"/>
          </p:cNvSpPr>
          <p:nvPr/>
        </p:nvSpPr>
        <p:spPr bwMode="auto">
          <a:xfrm>
            <a:off x="857250" y="177800"/>
            <a:ext cx="5786438" cy="369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61091" rIns="122182" bIns="61091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en-US" sz="1600" b="1" dirty="0" smtClean="0"/>
              <a:t>Vol</a:t>
            </a:r>
            <a:r>
              <a:rPr lang="en-US" sz="1600" b="1" dirty="0" smtClean="0"/>
              <a:t>. No.</a:t>
            </a:r>
            <a:r>
              <a:rPr lang="id-ID" sz="1600" b="1" dirty="0" smtClean="0"/>
              <a:t>2</a:t>
            </a:r>
            <a:r>
              <a:rPr lang="en-US" sz="1600" b="1" dirty="0" smtClean="0"/>
              <a:t>, </a:t>
            </a:r>
            <a:r>
              <a:rPr lang="id-ID" sz="1600" b="1" dirty="0" smtClean="0"/>
              <a:t>Desember</a:t>
            </a:r>
            <a:r>
              <a:rPr lang="en-US" sz="1600" b="1" dirty="0" smtClean="0"/>
              <a:t> </a:t>
            </a:r>
            <a:r>
              <a:rPr lang="en-US" sz="1600" b="1" dirty="0" smtClean="0"/>
              <a:t>201</a:t>
            </a:r>
            <a:r>
              <a:rPr lang="id-ID" sz="1600" b="1" dirty="0" smtClean="0"/>
              <a:t>3</a:t>
            </a:r>
            <a:r>
              <a:rPr lang="en-US" sz="1600" b="1" dirty="0" smtClean="0"/>
              <a:t>                               </a:t>
            </a:r>
            <a:r>
              <a:rPr lang="en-US" sz="1600" b="1" dirty="0" smtClean="0"/>
              <a:t>   </a:t>
            </a:r>
            <a:r>
              <a:rPr lang="en-US" sz="1600" b="1" dirty="0" smtClean="0"/>
              <a:t>ISSN </a:t>
            </a:r>
            <a:r>
              <a:rPr lang="en-US" sz="1600" b="1" dirty="0"/>
              <a:t>: </a:t>
            </a:r>
            <a:r>
              <a:rPr lang="en-US" sz="1600" b="1" dirty="0" smtClean="0"/>
              <a:t>1979-8598</a:t>
            </a:r>
            <a:endParaRPr lang="id-ID" sz="1600" b="1" dirty="0"/>
          </a:p>
        </p:txBody>
      </p:sp>
      <p:sp>
        <p:nvSpPr>
          <p:cNvPr id="2054" name="Line 32"/>
          <p:cNvSpPr>
            <a:spLocks noChangeShapeType="1"/>
          </p:cNvSpPr>
          <p:nvPr/>
        </p:nvSpPr>
        <p:spPr bwMode="auto">
          <a:xfrm>
            <a:off x="1016000" y="522288"/>
            <a:ext cx="54181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Text Box 157"/>
          <p:cNvSpPr txBox="1">
            <a:spLocks noChangeArrowheads="1"/>
          </p:cNvSpPr>
          <p:nvPr/>
        </p:nvSpPr>
        <p:spPr bwMode="auto">
          <a:xfrm>
            <a:off x="1285860" y="8481980"/>
            <a:ext cx="49609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0" rIns="122182" bIns="0">
            <a:spAutoFit/>
          </a:bodyPr>
          <a:lstStyle/>
          <a:p>
            <a:pPr algn="ctr" defTabSz="1222375">
              <a:spcBef>
                <a:spcPct val="50000"/>
              </a:spcBef>
            </a:pPr>
            <a:r>
              <a:rPr lang="en-US" sz="1300" b="1" dirty="0" err="1" smtClean="0">
                <a:latin typeface="Verdana" pitchFamily="34" charset="0"/>
              </a:rPr>
              <a:t>Fakultas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Keguruan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dan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Ilmu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Pendidikan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Universitas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>
                <a:latin typeface="Verdana" pitchFamily="34" charset="0"/>
              </a:rPr>
              <a:t>Bina</a:t>
            </a:r>
            <a:r>
              <a:rPr lang="en-US" sz="1300" b="1" dirty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Darma</a:t>
            </a:r>
            <a:endParaRPr lang="en-US" sz="1300" b="1" dirty="0">
              <a:latin typeface="Verdana" pitchFamily="34" charset="0"/>
            </a:endParaRPr>
          </a:p>
        </p:txBody>
      </p:sp>
      <p:sp>
        <p:nvSpPr>
          <p:cNvPr id="2056" name="Rectangle 189"/>
          <p:cNvSpPr>
            <a:spLocks noChangeArrowheads="1"/>
          </p:cNvSpPr>
          <p:nvPr/>
        </p:nvSpPr>
        <p:spPr bwMode="auto">
          <a:xfrm>
            <a:off x="765174" y="9034491"/>
            <a:ext cx="6035675" cy="52860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2182" tIns="61091" rIns="122182" bIns="61091" anchor="ctr"/>
          <a:lstStyle/>
          <a:p>
            <a:pPr defTabSz="1222375"/>
            <a:endParaRPr lang="en-US"/>
          </a:p>
        </p:txBody>
      </p:sp>
      <p:graphicFrame>
        <p:nvGraphicFramePr>
          <p:cNvPr id="2077" name="Group 29"/>
          <p:cNvGraphicFramePr>
            <a:graphicFrameLocks noGrp="1"/>
          </p:cNvGraphicFramePr>
          <p:nvPr/>
        </p:nvGraphicFramePr>
        <p:xfrm>
          <a:off x="804838" y="9067800"/>
          <a:ext cx="5934097" cy="487942"/>
        </p:xfrm>
        <a:graphic>
          <a:graphicData uri="http://schemas.openxmlformats.org/drawingml/2006/table">
            <a:tbl>
              <a:tblPr/>
              <a:tblGrid>
                <a:gridCol w="981253"/>
                <a:gridCol w="627828"/>
                <a:gridCol w="558069"/>
                <a:gridCol w="1123742"/>
                <a:gridCol w="1243008"/>
                <a:gridCol w="1400197"/>
              </a:tblGrid>
              <a:tr h="323849"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Bina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EDUKASI</a:t>
                      </a:r>
                    </a:p>
                  </a:txBody>
                  <a:tcPr marL="122182" marR="122182" marT="61091" marB="61091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Vol.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No.</a:t>
                      </a: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Hal. </a:t>
                      </a: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53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109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Desember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</a:t>
                      </a: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ISSN:1979-8598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69" name="Rectangle 216"/>
          <p:cNvSpPr>
            <a:spLocks noChangeArrowheads="1"/>
          </p:cNvSpPr>
          <p:nvPr/>
        </p:nvSpPr>
        <p:spPr bwMode="auto">
          <a:xfrm>
            <a:off x="398463" y="2862263"/>
            <a:ext cx="368300" cy="670401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2182" tIns="61091" rIns="122182" bIns="61091" anchor="ctr"/>
          <a:lstStyle/>
          <a:p>
            <a:pPr defTabSz="1222375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7" name="Group 15"/>
          <p:cNvGraphicFramePr>
            <a:graphicFrameLocks noGrp="1"/>
          </p:cNvGraphicFramePr>
          <p:nvPr>
            <p:ph idx="1"/>
          </p:nvPr>
        </p:nvGraphicFramePr>
        <p:xfrm>
          <a:off x="527050" y="8216900"/>
          <a:ext cx="5829300" cy="1051822"/>
        </p:xfrm>
        <a:graphic>
          <a:graphicData uri="http://schemas.openxmlformats.org/drawingml/2006/table">
            <a:tbl>
              <a:tblPr/>
              <a:tblGrid>
                <a:gridCol w="1943100"/>
                <a:gridCol w="2454275"/>
                <a:gridCol w="1431925"/>
              </a:tblGrid>
              <a:tr h="482600"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Jurnal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Ilmiah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Bina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EDUKASI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Universitas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Bina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Darma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Jl.</a:t>
                      </a: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s-E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Jenderal</a:t>
                      </a: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Ahmad </a:t>
                      </a:r>
                      <a:r>
                        <a:rPr kumimoji="0" lang="es-E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Yani</a:t>
                      </a: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No.12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Palembang</a:t>
                      </a: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3"/>
          <a:srcRect l="42836" t="55234" r="38491" b="28508"/>
          <a:stretch>
            <a:fillRect/>
          </a:stretch>
        </p:blipFill>
        <p:spPr bwMode="auto">
          <a:xfrm>
            <a:off x="5000636" y="8453462"/>
            <a:ext cx="128588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1915</TotalTime>
  <Words>52</Words>
  <Application>Microsoft PowerPoint</Application>
  <PresentationFormat>A4 Paper (210x297 mm)</PresentationFormat>
  <Paragraphs>44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JURNAL ILMIAH Bina EDUKASI Keguruan, Ilmu Pendidikan dan Pengajaran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102</cp:revision>
  <dcterms:created xsi:type="dcterms:W3CDTF">1601-01-01T00:00:00Z</dcterms:created>
  <dcterms:modified xsi:type="dcterms:W3CDTF">2017-02-07T08:46:48Z</dcterms:modified>
</cp:coreProperties>
</file>