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F2A34E9-FD11-49DA-93D7-A94AD4A735DB}" type="datetimeFigureOut">
              <a:rPr lang="id-ID" smtClean="0"/>
              <a:pPr/>
              <a:t>26/03/2013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1EF969-64DE-47FF-B097-9A70DE8F5E6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F2A34E9-FD11-49DA-93D7-A94AD4A735DB}" type="datetimeFigureOut">
              <a:rPr lang="id-ID" smtClean="0"/>
              <a:pPr/>
              <a:t>26/03/2013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1EF969-64DE-47FF-B097-9A70DE8F5E6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F2A34E9-FD11-49DA-93D7-A94AD4A735DB}" type="datetimeFigureOut">
              <a:rPr lang="id-ID" smtClean="0"/>
              <a:pPr/>
              <a:t>26/03/2013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1EF969-64DE-47FF-B097-9A70DE8F5E6D}"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9" y="214314"/>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Bisnis : Sebuah Profesi Etis</a:t>
            </a:r>
          </a:p>
        </p:txBody>
      </p:sp>
      <p:sp>
        <p:nvSpPr>
          <p:cNvPr id="7" name="Slide Number Placeholder 5"/>
          <p:cNvSpPr>
            <a:spLocks noGrp="1"/>
          </p:cNvSpPr>
          <p:nvPr>
            <p:ph type="sldNum" sz="quarter" idx="12"/>
          </p:nvPr>
        </p:nvSpPr>
        <p:spPr/>
        <p:txBody>
          <a:bodyPr/>
          <a:lstStyle>
            <a:lvl1pPr>
              <a:defRPr/>
            </a:lvl1pPr>
          </a:lstStyle>
          <a:p>
            <a:pPr>
              <a:defRPr/>
            </a:pPr>
            <a:fld id="{7B9E4256-AB20-40ED-9606-0515CA93D9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F2A34E9-FD11-49DA-93D7-A94AD4A735DB}" type="datetimeFigureOut">
              <a:rPr lang="id-ID" smtClean="0"/>
              <a:pPr/>
              <a:t>26/03/2013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1EF969-64DE-47FF-B097-9A70DE8F5E6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2A34E9-FD11-49DA-93D7-A94AD4A735DB}" type="datetimeFigureOut">
              <a:rPr lang="id-ID" smtClean="0"/>
              <a:pPr/>
              <a:t>26/03/2013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1EF969-64DE-47FF-B097-9A70DE8F5E6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F2A34E9-FD11-49DA-93D7-A94AD4A735DB}" type="datetimeFigureOut">
              <a:rPr lang="id-ID" smtClean="0"/>
              <a:pPr/>
              <a:t>26/03/2013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1EF969-64DE-47FF-B097-9A70DE8F5E6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F2A34E9-FD11-49DA-93D7-A94AD4A735DB}" type="datetimeFigureOut">
              <a:rPr lang="id-ID" smtClean="0"/>
              <a:pPr/>
              <a:t>26/03/2013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D1EF969-64DE-47FF-B097-9A70DE8F5E6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F2A34E9-FD11-49DA-93D7-A94AD4A735DB}" type="datetimeFigureOut">
              <a:rPr lang="id-ID" smtClean="0"/>
              <a:pPr/>
              <a:t>26/03/2013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D1EF969-64DE-47FF-B097-9A70DE8F5E6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A34E9-FD11-49DA-93D7-A94AD4A735DB}" type="datetimeFigureOut">
              <a:rPr lang="id-ID" smtClean="0"/>
              <a:pPr/>
              <a:t>26/03/2013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1EF969-64DE-47FF-B097-9A70DE8F5E6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A34E9-FD11-49DA-93D7-A94AD4A735DB}" type="datetimeFigureOut">
              <a:rPr lang="id-ID" smtClean="0"/>
              <a:pPr/>
              <a:t>26/03/2013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1EF969-64DE-47FF-B097-9A70DE8F5E6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A34E9-FD11-49DA-93D7-A94AD4A735DB}" type="datetimeFigureOut">
              <a:rPr lang="id-ID" smtClean="0"/>
              <a:pPr/>
              <a:t>26/03/2013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1EF969-64DE-47FF-B097-9A70DE8F5E6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A34E9-FD11-49DA-93D7-A94AD4A735DB}" type="datetimeFigureOut">
              <a:rPr lang="id-ID" smtClean="0"/>
              <a:pPr/>
              <a:t>26/03/2013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EF969-64DE-47FF-B097-9A70DE8F5E6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681404" y="214314"/>
            <a:ext cx="8064011" cy="1500187"/>
          </a:xfrm>
        </p:spPr>
        <p:txBody>
          <a:bodyPr>
            <a:normAutofit fontScale="90000"/>
          </a:bodyPr>
          <a:lstStyle/>
          <a:p>
            <a:pPr eaLnBrk="1" hangingPunct="1"/>
            <a:r>
              <a:rPr lang="id-ID" sz="4000" b="1" i="1" smtClean="0">
                <a:latin typeface="Arial" charset="0"/>
              </a:rPr>
              <a:t>Bab 3</a:t>
            </a:r>
            <a:br>
              <a:rPr lang="id-ID" sz="4000" b="1" i="1" smtClean="0">
                <a:latin typeface="Arial" charset="0"/>
              </a:rPr>
            </a:br>
            <a:r>
              <a:rPr lang="en-US" sz="4000" b="1" i="1" dirty="0" smtClean="0">
                <a:latin typeface="Arial" charset="0"/>
              </a:rPr>
              <a:t>BISNIS : SEBUAH PROFESI ETIS ?</a:t>
            </a:r>
          </a:p>
        </p:txBody>
      </p:sp>
      <p:sp>
        <p:nvSpPr>
          <p:cNvPr id="2051" name="Rectangle 5"/>
          <p:cNvSpPr>
            <a:spLocks noGrp="1" noChangeArrowheads="1"/>
          </p:cNvSpPr>
          <p:nvPr>
            <p:ph type="body" sz="half" idx="1"/>
          </p:nvPr>
        </p:nvSpPr>
        <p:spPr>
          <a:xfrm>
            <a:off x="1182566" y="2303464"/>
            <a:ext cx="3323492" cy="2554287"/>
          </a:xfrm>
        </p:spPr>
        <p:txBody>
          <a:bodyPr/>
          <a:lstStyle/>
          <a:p>
            <a:pPr eaLnBrk="1" hangingPunct="1"/>
            <a:r>
              <a:rPr lang="en-US" sz="2800" smtClean="0">
                <a:latin typeface="Gill Sans MT" pitchFamily="34" charset="0"/>
              </a:rPr>
              <a:t>Etika Terapan</a:t>
            </a:r>
          </a:p>
          <a:p>
            <a:pPr eaLnBrk="1" hangingPunct="1"/>
            <a:r>
              <a:rPr lang="en-US" sz="2800" smtClean="0">
                <a:latin typeface="Gill Sans MT" pitchFamily="34" charset="0"/>
              </a:rPr>
              <a:t>Etika Profesi</a:t>
            </a:r>
          </a:p>
          <a:p>
            <a:pPr eaLnBrk="1" hangingPunct="1"/>
            <a:r>
              <a:rPr lang="en-US" sz="2800" smtClean="0">
                <a:latin typeface="Gill Sans MT" pitchFamily="34" charset="0"/>
              </a:rPr>
              <a:t>Menuju Bisnis Sebagai Profesi Luhur</a:t>
            </a:r>
          </a:p>
        </p:txBody>
      </p:sp>
      <p:pic>
        <p:nvPicPr>
          <p:cNvPr id="2052" name="Picture 7" descr="AGREE"/>
          <p:cNvPicPr>
            <a:picLocks noGrp="1" noChangeAspect="1" noChangeArrowheads="1"/>
          </p:cNvPicPr>
          <p:nvPr>
            <p:ph sz="half" idx="2"/>
          </p:nvPr>
        </p:nvPicPr>
        <p:blipFill>
          <a:blip r:embed="rId2"/>
          <a:srcRect/>
          <a:stretch>
            <a:fillRect/>
          </a:stretch>
        </p:blipFill>
        <p:spPr>
          <a:xfrm>
            <a:off x="4806462" y="1833563"/>
            <a:ext cx="3524250" cy="2952750"/>
          </a:xfrm>
        </p:spPr>
      </p:pic>
      <p:sp>
        <p:nvSpPr>
          <p:cNvPr id="2" name="Footer Placeholder 5"/>
          <p:cNvSpPr>
            <a:spLocks noGrp="1"/>
          </p:cNvSpPr>
          <p:nvPr>
            <p:ph type="ftr" sz="quarter" idx="11"/>
          </p:nvPr>
        </p:nvSpPr>
        <p:spPr/>
        <p:txBody>
          <a:bodyPr/>
          <a:lstStyle/>
          <a:p>
            <a:pPr>
              <a:defRPr/>
            </a:pPr>
            <a:r>
              <a:rPr lang="en-US" smtClean="0"/>
              <a:t>Bisnis : Sebuah Profesi Etis</a:t>
            </a:r>
          </a:p>
        </p:txBody>
      </p:sp>
      <p:sp>
        <p:nvSpPr>
          <p:cNvPr id="3" name="Slide Number Placeholder 6"/>
          <p:cNvSpPr>
            <a:spLocks noGrp="1"/>
          </p:cNvSpPr>
          <p:nvPr>
            <p:ph type="sldNum" sz="quarter" idx="12"/>
          </p:nvPr>
        </p:nvSpPr>
        <p:spPr/>
        <p:txBody>
          <a:bodyPr/>
          <a:lstStyle/>
          <a:p>
            <a:pPr>
              <a:defRPr/>
            </a:pPr>
            <a:fld id="{6A706FB2-AAF2-4A48-97FD-F99D0702B599}" type="slidenum">
              <a:rPr lang="en-US" smtClean="0"/>
              <a:pPr>
                <a:defRPr/>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4592" y="285750"/>
            <a:ext cx="2637692" cy="642938"/>
          </a:xfrm>
        </p:spPr>
        <p:txBody>
          <a:bodyPr/>
          <a:lstStyle/>
          <a:p>
            <a:pPr eaLnBrk="1" hangingPunct="1"/>
            <a:r>
              <a:rPr lang="en-US" sz="3200" b="1" smtClean="0">
                <a:latin typeface="Gill Sans MT" pitchFamily="34" charset="0"/>
              </a:rPr>
              <a:t>Etika Profesi</a:t>
            </a:r>
          </a:p>
        </p:txBody>
      </p:sp>
      <p:sp>
        <p:nvSpPr>
          <p:cNvPr id="16387" name="Rectangle 3"/>
          <p:cNvSpPr>
            <a:spLocks noGrp="1" noChangeArrowheads="1"/>
          </p:cNvSpPr>
          <p:nvPr>
            <p:ph idx="1"/>
          </p:nvPr>
        </p:nvSpPr>
        <p:spPr>
          <a:xfrm>
            <a:off x="694593" y="1000126"/>
            <a:ext cx="7899889" cy="5572125"/>
          </a:xfrm>
        </p:spPr>
        <p:txBody>
          <a:bodyPr/>
          <a:lstStyle/>
          <a:p>
            <a:pPr eaLnBrk="1" hangingPunct="1">
              <a:lnSpc>
                <a:spcPct val="80000"/>
              </a:lnSpc>
              <a:buFont typeface="Wingdings" pitchFamily="2" charset="2"/>
              <a:buNone/>
            </a:pPr>
            <a:r>
              <a:rPr lang="en-US" sz="2800" b="1" smtClean="0">
                <a:latin typeface="Gill Sans MT" pitchFamily="34" charset="0"/>
              </a:rPr>
              <a:t>c. Prinsip-prinsip Etika Profesi</a:t>
            </a:r>
          </a:p>
          <a:p>
            <a:pPr eaLnBrk="1" hangingPunct="1">
              <a:lnSpc>
                <a:spcPct val="80000"/>
              </a:lnSpc>
              <a:buFont typeface="Wingdings" pitchFamily="2" charset="2"/>
              <a:buNone/>
            </a:pPr>
            <a:r>
              <a:rPr lang="en-US" sz="2800" smtClean="0">
                <a:latin typeface="Gill Sans MT" pitchFamily="34" charset="0"/>
              </a:rPr>
              <a:t>	* Prinsip Tanggung Jawab</a:t>
            </a:r>
          </a:p>
          <a:p>
            <a:pPr eaLnBrk="1" hangingPunct="1">
              <a:lnSpc>
                <a:spcPct val="80000"/>
              </a:lnSpc>
              <a:buFont typeface="Wingdings" pitchFamily="2" charset="2"/>
              <a:buNone/>
            </a:pPr>
            <a:r>
              <a:rPr lang="en-US" sz="2800" smtClean="0">
                <a:latin typeface="Gill Sans MT" pitchFamily="34" charset="0"/>
              </a:rPr>
              <a:t>	* Prinsip Keadilan</a:t>
            </a:r>
          </a:p>
          <a:p>
            <a:pPr eaLnBrk="1" hangingPunct="1">
              <a:lnSpc>
                <a:spcPct val="80000"/>
              </a:lnSpc>
              <a:buFont typeface="Wingdings" pitchFamily="2" charset="2"/>
              <a:buNone/>
            </a:pPr>
            <a:r>
              <a:rPr lang="en-US" sz="2800" smtClean="0">
                <a:latin typeface="Gill Sans MT" pitchFamily="34" charset="0"/>
              </a:rPr>
              <a:t>	* Prinsip Otonomi</a:t>
            </a:r>
          </a:p>
          <a:p>
            <a:pPr eaLnBrk="1" hangingPunct="1">
              <a:lnSpc>
                <a:spcPct val="80000"/>
              </a:lnSpc>
              <a:buFont typeface="Wingdings" pitchFamily="2" charset="2"/>
              <a:buNone/>
            </a:pPr>
            <a:r>
              <a:rPr lang="en-US" sz="2800" smtClean="0">
                <a:latin typeface="Gill Sans MT" pitchFamily="34" charset="0"/>
              </a:rPr>
              <a:t>	* Prinsip Integritas Moral</a:t>
            </a:r>
          </a:p>
          <a:p>
            <a:pPr eaLnBrk="1" hangingPunct="1">
              <a:lnSpc>
                <a:spcPct val="80000"/>
              </a:lnSpc>
              <a:buFont typeface="Wingdings" pitchFamily="2" charset="2"/>
              <a:buNone/>
            </a:pPr>
            <a:r>
              <a:rPr lang="en-US" sz="2800" b="1" smtClean="0">
                <a:latin typeface="Gill Sans MT" pitchFamily="34" charset="0"/>
              </a:rPr>
              <a:t>Prinsip tanggung jawab</a:t>
            </a:r>
            <a:r>
              <a:rPr lang="en-US" sz="2800" smtClean="0">
                <a:latin typeface="Gill Sans MT" pitchFamily="34" charset="0"/>
              </a:rPr>
              <a:t>:</a:t>
            </a:r>
          </a:p>
          <a:p>
            <a:pPr algn="just" eaLnBrk="1" hangingPunct="1">
              <a:lnSpc>
                <a:spcPct val="80000"/>
              </a:lnSpc>
              <a:buFontTx/>
              <a:buChar char="-"/>
            </a:pPr>
            <a:r>
              <a:rPr lang="en-US" sz="2800" smtClean="0">
                <a:latin typeface="Gill Sans MT" pitchFamily="34" charset="0"/>
              </a:rPr>
              <a:t>Bertanggung jawab terhadap pelaksanaan pekerjaan dan terhadap hasilnya</a:t>
            </a:r>
          </a:p>
          <a:p>
            <a:pPr algn="just" eaLnBrk="1" hangingPunct="1">
              <a:lnSpc>
                <a:spcPct val="80000"/>
              </a:lnSpc>
              <a:buFontTx/>
              <a:buChar char="-"/>
            </a:pPr>
            <a:r>
              <a:rPr lang="en-US" sz="2800" smtClean="0">
                <a:latin typeface="Gill Sans MT" pitchFamily="34" charset="0"/>
              </a:rPr>
              <a:t>Bertanggung jawab atas dampak profesinya ini terhadap kehidupan orang lain, khususnya kepentingan orang-orang yg dilayani.</a:t>
            </a:r>
          </a:p>
          <a:p>
            <a:pPr algn="just" eaLnBrk="1" hangingPunct="1">
              <a:lnSpc>
                <a:spcPct val="80000"/>
              </a:lnSpc>
              <a:buFontTx/>
              <a:buNone/>
            </a:pPr>
            <a:r>
              <a:rPr lang="en-US" sz="2800" smtClean="0">
                <a:latin typeface="Gill Sans MT" pitchFamily="34" charset="0"/>
              </a:rPr>
              <a:t>	Bentuk : mengganti kerugian, pengakuan jujur dan tulus secara moral sbg telah melakukan kesalahan, mundur dari jabatan dsb.</a:t>
            </a:r>
          </a:p>
          <a:p>
            <a:pPr algn="just" eaLnBrk="1" hangingPunct="1">
              <a:lnSpc>
                <a:spcPct val="80000"/>
              </a:lnSpc>
              <a:buFontTx/>
              <a:buNone/>
            </a:pPr>
            <a:endParaRPr lang="en-US" sz="2800" smtClean="0">
              <a:latin typeface="Gill Sans MT" pitchFamily="34" charset="0"/>
            </a:endParaRPr>
          </a:p>
        </p:txBody>
      </p:sp>
      <p:sp>
        <p:nvSpPr>
          <p:cNvPr id="3" name="Slide Number Placeholder 5"/>
          <p:cNvSpPr>
            <a:spLocks noGrp="1"/>
          </p:cNvSpPr>
          <p:nvPr>
            <p:ph type="sldNum" sz="quarter" idx="12"/>
          </p:nvPr>
        </p:nvSpPr>
        <p:spPr/>
        <p:txBody>
          <a:bodyPr/>
          <a:lstStyle/>
          <a:p>
            <a:pPr>
              <a:defRPr/>
            </a:pPr>
            <a:fld id="{6D5E4B36-3E9D-4953-8268-51A08A07BE72}"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94592" y="357188"/>
            <a:ext cx="4806462" cy="762000"/>
          </a:xfrm>
        </p:spPr>
        <p:txBody>
          <a:bodyPr/>
          <a:lstStyle/>
          <a:p>
            <a:pPr eaLnBrk="1" hangingPunct="1"/>
            <a:r>
              <a:rPr lang="en-US" sz="2800" b="1" smtClean="0">
                <a:latin typeface="Gill Sans MT" pitchFamily="34" charset="0"/>
              </a:rPr>
              <a:t>Prinsip-prinsip etika profesi</a:t>
            </a:r>
          </a:p>
        </p:txBody>
      </p:sp>
      <p:sp>
        <p:nvSpPr>
          <p:cNvPr id="17411" name="Rectangle 3"/>
          <p:cNvSpPr>
            <a:spLocks noGrp="1" noChangeArrowheads="1"/>
          </p:cNvSpPr>
          <p:nvPr>
            <p:ph idx="1"/>
          </p:nvPr>
        </p:nvSpPr>
        <p:spPr>
          <a:xfrm>
            <a:off x="681404" y="1285876"/>
            <a:ext cx="7772400" cy="4500563"/>
          </a:xfrm>
        </p:spPr>
        <p:txBody>
          <a:bodyPr>
            <a:normAutofit lnSpcReduction="10000"/>
          </a:bodyPr>
          <a:lstStyle/>
          <a:p>
            <a:pPr eaLnBrk="1" hangingPunct="1">
              <a:lnSpc>
                <a:spcPct val="80000"/>
              </a:lnSpc>
            </a:pPr>
            <a:r>
              <a:rPr lang="en-US" sz="2800" b="1" smtClean="0">
                <a:latin typeface="Gill Sans MT" pitchFamily="34" charset="0"/>
              </a:rPr>
              <a:t>Prinsip Keadilan</a:t>
            </a:r>
          </a:p>
          <a:p>
            <a:pPr algn="just" eaLnBrk="1" hangingPunct="1">
              <a:lnSpc>
                <a:spcPct val="80000"/>
              </a:lnSpc>
              <a:buFont typeface="Wingdings" pitchFamily="2" charset="2"/>
              <a:buNone/>
            </a:pPr>
            <a:r>
              <a:rPr lang="en-US" sz="2800" smtClean="0">
                <a:latin typeface="Gill Sans MT" pitchFamily="34" charset="0"/>
              </a:rPr>
              <a:t>	Prinsip ini terutama menuntut orang yg profesional agar dlm menjalankan profesinya ia tdk merugikan hak dan kepentingan pihak tertentu, khususnya orang-orang yg dilayani dalam rangka profesinya</a:t>
            </a:r>
          </a:p>
          <a:p>
            <a:pPr algn="just" eaLnBrk="1" hangingPunct="1">
              <a:lnSpc>
                <a:spcPct val="80000"/>
              </a:lnSpc>
            </a:pPr>
            <a:r>
              <a:rPr lang="en-US" sz="2800" b="1" smtClean="0">
                <a:latin typeface="Gill Sans MT" pitchFamily="34" charset="0"/>
              </a:rPr>
              <a:t>Prinsip Otonomi</a:t>
            </a:r>
          </a:p>
          <a:p>
            <a:pPr algn="just" eaLnBrk="1" hangingPunct="1">
              <a:lnSpc>
                <a:spcPct val="80000"/>
              </a:lnSpc>
              <a:buFont typeface="Wingdings" pitchFamily="2" charset="2"/>
              <a:buNone/>
            </a:pPr>
            <a:r>
              <a:rPr lang="en-US" sz="2800" smtClean="0">
                <a:latin typeface="Gill Sans MT" pitchFamily="34" charset="0"/>
              </a:rPr>
              <a:t>	Prinsip yg dituntut oleh kalangan profesional thd dunia luar agar mereka diberi kebebasan sepenuhnya dlm menjalankan profesinya. Karena hanya kaum profesional ahli dan terampil dlm bidang profesinya, tdk boleh ada pihak luar yg ikut campur tangan dlm pelaksanaan profesi tsb</a:t>
            </a:r>
          </a:p>
          <a:p>
            <a:pPr algn="just" eaLnBrk="1" hangingPunct="1">
              <a:lnSpc>
                <a:spcPct val="80000"/>
              </a:lnSpc>
              <a:buFont typeface="Wingdings" pitchFamily="2" charset="2"/>
              <a:buNone/>
            </a:pPr>
            <a:endParaRPr lang="en-US" sz="2800" smtClean="0">
              <a:latin typeface="Gill Sans MT" pitchFamily="34" charset="0"/>
            </a:endParaRPr>
          </a:p>
        </p:txBody>
      </p:sp>
      <p:sp>
        <p:nvSpPr>
          <p:cNvPr id="3" name="Slide Number Placeholder 5"/>
          <p:cNvSpPr>
            <a:spLocks noGrp="1"/>
          </p:cNvSpPr>
          <p:nvPr>
            <p:ph type="sldNum" sz="quarter" idx="12"/>
          </p:nvPr>
        </p:nvSpPr>
        <p:spPr/>
        <p:txBody>
          <a:bodyPr/>
          <a:lstStyle/>
          <a:p>
            <a:pPr>
              <a:defRPr/>
            </a:pPr>
            <a:fld id="{945D44AC-2468-4F19-B696-054A4061F968}"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94592" y="428626"/>
            <a:ext cx="3751385" cy="785813"/>
          </a:xfrm>
        </p:spPr>
        <p:txBody>
          <a:bodyPr/>
          <a:lstStyle/>
          <a:p>
            <a:pPr eaLnBrk="1" hangingPunct="1"/>
            <a:r>
              <a:rPr lang="en-US" sz="3600" b="1" smtClean="0">
                <a:latin typeface="Gill Sans MT" pitchFamily="34" charset="0"/>
              </a:rPr>
              <a:t>Prinsip Otonomi</a:t>
            </a:r>
          </a:p>
        </p:txBody>
      </p:sp>
      <p:sp>
        <p:nvSpPr>
          <p:cNvPr id="18435" name="Rectangle 3"/>
          <p:cNvSpPr>
            <a:spLocks noGrp="1" noChangeArrowheads="1"/>
          </p:cNvSpPr>
          <p:nvPr>
            <p:ph idx="1"/>
          </p:nvPr>
        </p:nvSpPr>
        <p:spPr>
          <a:xfrm>
            <a:off x="694592" y="1457325"/>
            <a:ext cx="7772400" cy="4114800"/>
          </a:xfrm>
        </p:spPr>
        <p:txBody>
          <a:bodyPr>
            <a:normAutofit lnSpcReduction="10000"/>
          </a:bodyPr>
          <a:lstStyle/>
          <a:p>
            <a:pPr algn="just" eaLnBrk="1" hangingPunct="1">
              <a:buFont typeface="Wingdings" pitchFamily="2" charset="2"/>
              <a:buNone/>
            </a:pPr>
            <a:r>
              <a:rPr lang="en-US" sz="2800" smtClean="0">
                <a:latin typeface="Gill Sans MT" pitchFamily="34" charset="0"/>
              </a:rPr>
              <a:t>Batas-batas prinsip otonomi :</a:t>
            </a:r>
          </a:p>
          <a:p>
            <a:pPr algn="just" eaLnBrk="1" hangingPunct="1"/>
            <a:r>
              <a:rPr lang="en-US" sz="2800" smtClean="0">
                <a:latin typeface="Gill Sans MT" pitchFamily="34" charset="0"/>
              </a:rPr>
              <a:t>Tanggung jawab dan komitmen profesional (keahlian dan moral) atas kemajuan profesi tsb serta (dampaknya pada) kepentingan masyarakat</a:t>
            </a:r>
          </a:p>
          <a:p>
            <a:pPr algn="just" eaLnBrk="1" hangingPunct="1"/>
            <a:r>
              <a:rPr lang="en-US" sz="2800" smtClean="0">
                <a:latin typeface="Gill Sans MT" pitchFamily="34" charset="0"/>
              </a:rPr>
              <a:t>Kendati pemerintah di tempat pertama menghargai otonomi kaum profesional, pemerintah tetap menjaga, dan pada waktunya malah ikut campur tangan, agar pelaksanaan profesi ttt tdk sampai merugikan kepentingan umum</a:t>
            </a:r>
          </a:p>
          <a:p>
            <a:pPr algn="just" eaLnBrk="1" hangingPunct="1">
              <a:buFont typeface="Wingdings" pitchFamily="2" charset="2"/>
              <a:buNone/>
            </a:pPr>
            <a:endParaRPr lang="en-US" smtClean="0"/>
          </a:p>
        </p:txBody>
      </p:sp>
      <p:sp>
        <p:nvSpPr>
          <p:cNvPr id="2" name="Footer Placeholder 4"/>
          <p:cNvSpPr>
            <a:spLocks noGrp="1"/>
          </p:cNvSpPr>
          <p:nvPr>
            <p:ph type="ftr" sz="quarter" idx="11"/>
          </p:nvPr>
        </p:nvSpPr>
        <p:spPr/>
        <p:txBody>
          <a:bodyPr/>
          <a:lstStyle/>
          <a:p>
            <a:pPr>
              <a:defRPr/>
            </a:pPr>
            <a:endParaRPr lang="en-US" dirty="0"/>
          </a:p>
        </p:txBody>
      </p:sp>
      <p:sp>
        <p:nvSpPr>
          <p:cNvPr id="3" name="Slide Number Placeholder 5"/>
          <p:cNvSpPr>
            <a:spLocks noGrp="1"/>
          </p:cNvSpPr>
          <p:nvPr>
            <p:ph type="sldNum" sz="quarter" idx="12"/>
          </p:nvPr>
        </p:nvSpPr>
        <p:spPr/>
        <p:txBody>
          <a:bodyPr/>
          <a:lstStyle/>
          <a:p>
            <a:pPr>
              <a:defRPr/>
            </a:pPr>
            <a:fld id="{EFA46B16-F44C-4078-A0AD-42498AD47E1E}"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94593" y="500063"/>
            <a:ext cx="3421674" cy="742950"/>
          </a:xfrm>
        </p:spPr>
        <p:txBody>
          <a:bodyPr>
            <a:normAutofit fontScale="90000"/>
          </a:bodyPr>
          <a:lstStyle/>
          <a:p>
            <a:pPr eaLnBrk="1" hangingPunct="1"/>
            <a:r>
              <a:rPr lang="en-US" sz="2800" b="1" smtClean="0">
                <a:latin typeface="Gill Sans MT" pitchFamily="34" charset="0"/>
              </a:rPr>
              <a:t>Prinsip etika profesi</a:t>
            </a:r>
          </a:p>
        </p:txBody>
      </p:sp>
      <p:sp>
        <p:nvSpPr>
          <p:cNvPr id="19459" name="Rectangle 3"/>
          <p:cNvSpPr>
            <a:spLocks noGrp="1" noChangeArrowheads="1"/>
          </p:cNvSpPr>
          <p:nvPr>
            <p:ph idx="1"/>
          </p:nvPr>
        </p:nvSpPr>
        <p:spPr>
          <a:xfrm>
            <a:off x="698989" y="1905001"/>
            <a:ext cx="7895492" cy="2524125"/>
          </a:xfrm>
        </p:spPr>
        <p:txBody>
          <a:bodyPr/>
          <a:lstStyle/>
          <a:p>
            <a:pPr eaLnBrk="1" hangingPunct="1"/>
            <a:r>
              <a:rPr lang="en-US" sz="2800" smtClean="0">
                <a:latin typeface="Gill Sans MT" pitchFamily="34" charset="0"/>
              </a:rPr>
              <a:t>Prinsip Integritas Moral</a:t>
            </a:r>
          </a:p>
          <a:p>
            <a:pPr algn="just" eaLnBrk="1" hangingPunct="1">
              <a:buFont typeface="Wingdings" pitchFamily="2" charset="2"/>
              <a:buNone/>
            </a:pPr>
            <a:r>
              <a:rPr lang="en-US" sz="2800" smtClean="0">
                <a:latin typeface="Gill Sans MT" pitchFamily="34" charset="0"/>
              </a:rPr>
              <a:t>	prinsip ini mrpk tuntutan kaum profesional atas dirinya sendiri bahwa dlm menjalankan tugas profesinya ia tidak akan sampai merusak nama baiknya serta citra dan martabat profesinya.</a:t>
            </a:r>
          </a:p>
        </p:txBody>
      </p:sp>
      <p:sp>
        <p:nvSpPr>
          <p:cNvPr id="2" name="Footer Placeholder 4"/>
          <p:cNvSpPr>
            <a:spLocks noGrp="1"/>
          </p:cNvSpPr>
          <p:nvPr>
            <p:ph type="ftr" sz="quarter" idx="11"/>
          </p:nvPr>
        </p:nvSpPr>
        <p:spPr/>
        <p:txBody>
          <a:bodyPr/>
          <a:lstStyle/>
          <a:p>
            <a:pPr>
              <a:defRPr/>
            </a:pPr>
            <a:endParaRPr lang="en-US" dirty="0"/>
          </a:p>
        </p:txBody>
      </p:sp>
      <p:sp>
        <p:nvSpPr>
          <p:cNvPr id="3" name="Slide Number Placeholder 5"/>
          <p:cNvSpPr>
            <a:spLocks noGrp="1"/>
          </p:cNvSpPr>
          <p:nvPr>
            <p:ph type="sldNum" sz="quarter" idx="12"/>
          </p:nvPr>
        </p:nvSpPr>
        <p:spPr/>
        <p:txBody>
          <a:bodyPr/>
          <a:lstStyle/>
          <a:p>
            <a:pPr>
              <a:defRPr/>
            </a:pPr>
            <a:fld id="{465584B9-5628-49B9-AE1E-0686E71B9AD8}" type="slidenum">
              <a:rPr lang="en-US"/>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1405" y="214313"/>
            <a:ext cx="2498480" cy="609600"/>
          </a:xfrm>
        </p:spPr>
        <p:txBody>
          <a:bodyPr rtlCol="0">
            <a:normAutofit fontScale="90000"/>
          </a:bodyPr>
          <a:lstStyle/>
          <a:p>
            <a:pPr eaLnBrk="1" fontAlgn="auto" hangingPunct="1">
              <a:spcAft>
                <a:spcPts val="0"/>
              </a:spcAft>
              <a:defRPr/>
            </a:pPr>
            <a:r>
              <a:rPr lang="en-US" sz="3600" b="1" dirty="0" err="1" smtClean="0">
                <a:latin typeface="Gill Sans MT" pitchFamily="34" charset="0"/>
              </a:rPr>
              <a:t>Etika</a:t>
            </a:r>
            <a:r>
              <a:rPr lang="en-US" sz="3600" b="1" dirty="0" smtClean="0">
                <a:latin typeface="Gill Sans MT" pitchFamily="34" charset="0"/>
              </a:rPr>
              <a:t> </a:t>
            </a:r>
            <a:r>
              <a:rPr lang="en-US" sz="3600" b="1" dirty="0" err="1" smtClean="0">
                <a:latin typeface="Gill Sans MT" pitchFamily="34" charset="0"/>
              </a:rPr>
              <a:t>Khusus</a:t>
            </a:r>
            <a:endParaRPr lang="en-US" sz="3600" b="1" dirty="0" smtClean="0">
              <a:latin typeface="Gill Sans MT" pitchFamily="34" charset="0"/>
            </a:endParaRPr>
          </a:p>
        </p:txBody>
      </p:sp>
      <p:sp>
        <p:nvSpPr>
          <p:cNvPr id="6147" name="Rectangle 3"/>
          <p:cNvSpPr>
            <a:spLocks noGrp="1" noChangeArrowheads="1"/>
          </p:cNvSpPr>
          <p:nvPr>
            <p:ph idx="1"/>
          </p:nvPr>
        </p:nvSpPr>
        <p:spPr>
          <a:xfrm>
            <a:off x="694593" y="785813"/>
            <a:ext cx="7899889" cy="5643562"/>
          </a:xfrm>
        </p:spPr>
        <p:txBody>
          <a:bodyPr>
            <a:normAutofit lnSpcReduction="10000"/>
          </a:bodyPr>
          <a:lstStyle/>
          <a:p>
            <a:pPr marL="609600" indent="-609600" eaLnBrk="1" hangingPunct="1">
              <a:lnSpc>
                <a:spcPct val="90000"/>
              </a:lnSpc>
              <a:buFont typeface="Wingdings" pitchFamily="2" charset="2"/>
              <a:buNone/>
            </a:pPr>
            <a:r>
              <a:rPr lang="en-US" sz="2800" smtClean="0">
                <a:latin typeface="Gill Sans MT" pitchFamily="34" charset="0"/>
              </a:rPr>
              <a:t>Etika Khusus dibagi menjadi 3 :</a:t>
            </a:r>
          </a:p>
          <a:p>
            <a:pPr marL="609600" indent="-609600" eaLnBrk="1" hangingPunct="1">
              <a:lnSpc>
                <a:spcPct val="90000"/>
              </a:lnSpc>
              <a:buFontTx/>
              <a:buAutoNum type="alphaLcPeriod"/>
            </a:pPr>
            <a:r>
              <a:rPr lang="en-US" sz="2800" smtClean="0">
                <a:latin typeface="Gill Sans MT" pitchFamily="34" charset="0"/>
              </a:rPr>
              <a:t>Etika Individual</a:t>
            </a:r>
          </a:p>
          <a:p>
            <a:pPr marL="609600" indent="-609600" eaLnBrk="1" hangingPunct="1">
              <a:lnSpc>
                <a:spcPct val="90000"/>
              </a:lnSpc>
              <a:buFontTx/>
              <a:buAutoNum type="alphaLcPeriod"/>
            </a:pPr>
            <a:r>
              <a:rPr lang="en-US" sz="2800" smtClean="0">
                <a:latin typeface="Gill Sans MT" pitchFamily="34" charset="0"/>
              </a:rPr>
              <a:t>Etika Sosial</a:t>
            </a:r>
          </a:p>
          <a:p>
            <a:pPr marL="609600" indent="-609600" eaLnBrk="1" hangingPunct="1">
              <a:lnSpc>
                <a:spcPct val="90000"/>
              </a:lnSpc>
              <a:buFontTx/>
              <a:buAutoNum type="alphaLcPeriod"/>
            </a:pPr>
            <a:r>
              <a:rPr lang="en-US" sz="2800" smtClean="0">
                <a:latin typeface="Gill Sans MT" pitchFamily="34" charset="0"/>
              </a:rPr>
              <a:t>Etika Lingkungan hidup</a:t>
            </a:r>
          </a:p>
          <a:p>
            <a:pPr marL="609600" indent="-609600" algn="just" eaLnBrk="1" hangingPunct="1">
              <a:lnSpc>
                <a:spcPct val="90000"/>
              </a:lnSpc>
              <a:buFontTx/>
              <a:buNone/>
            </a:pPr>
            <a:r>
              <a:rPr lang="en-US" sz="2800" b="1" smtClean="0">
                <a:latin typeface="Gill Sans MT" pitchFamily="34" charset="0"/>
              </a:rPr>
              <a:t>Etika Individual</a:t>
            </a:r>
            <a:r>
              <a:rPr lang="en-US" sz="2800" smtClean="0">
                <a:latin typeface="Gill Sans MT" pitchFamily="34" charset="0"/>
              </a:rPr>
              <a:t> lebih menyangkut kewajiban dan sikap manusia thd dirinya sendiri.</a:t>
            </a:r>
          </a:p>
          <a:p>
            <a:pPr marL="609600" indent="-609600" algn="just" eaLnBrk="1" hangingPunct="1">
              <a:lnSpc>
                <a:spcPct val="90000"/>
              </a:lnSpc>
              <a:buFontTx/>
              <a:buNone/>
            </a:pPr>
            <a:r>
              <a:rPr lang="en-US" sz="2800" b="1" smtClean="0">
                <a:latin typeface="Gill Sans MT" pitchFamily="34" charset="0"/>
              </a:rPr>
              <a:t>Etika Sosial</a:t>
            </a:r>
            <a:r>
              <a:rPr lang="en-US" sz="2800" smtClean="0">
                <a:latin typeface="Gill Sans MT" pitchFamily="34" charset="0"/>
              </a:rPr>
              <a:t> berbicara mengenai kewajiban dan hak, sikap dan pola perilaku manusia sbg makhluk sosial dlm interaksinya dg sesamanya.</a:t>
            </a:r>
          </a:p>
          <a:p>
            <a:pPr marL="609600" indent="-609600" algn="just" eaLnBrk="1" hangingPunct="1">
              <a:lnSpc>
                <a:spcPct val="90000"/>
              </a:lnSpc>
              <a:buFontTx/>
              <a:buNone/>
            </a:pPr>
            <a:r>
              <a:rPr lang="en-US" sz="2800" b="1" smtClean="0">
                <a:latin typeface="Gill Sans MT" pitchFamily="34" charset="0"/>
              </a:rPr>
              <a:t>Etika individual dan etika sosial</a:t>
            </a:r>
            <a:r>
              <a:rPr lang="en-US" sz="2800" smtClean="0">
                <a:latin typeface="Gill Sans MT" pitchFamily="34" charset="0"/>
              </a:rPr>
              <a:t> berkaitan erat satu sama lain. Karena kewajiban seseorang thd dirinya berkaitan langsung dan dalam banyak hal mempengaruhi pula kewajibannya thd orang lain, dn dmk pula sebaliknya.</a:t>
            </a:r>
          </a:p>
        </p:txBody>
      </p:sp>
      <p:sp>
        <p:nvSpPr>
          <p:cNvPr id="2" name="Slide Number Placeholder 5"/>
          <p:cNvSpPr>
            <a:spLocks noGrp="1"/>
          </p:cNvSpPr>
          <p:nvPr>
            <p:ph type="sldNum" sz="quarter" idx="12"/>
          </p:nvPr>
        </p:nvSpPr>
        <p:spPr/>
        <p:txBody>
          <a:bodyPr/>
          <a:lstStyle/>
          <a:p>
            <a:pPr>
              <a:defRPr/>
            </a:pPr>
            <a:fld id="{32F24610-A3BA-403E-A556-40CD670FD8DA}"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1404" y="357188"/>
            <a:ext cx="2960077" cy="779462"/>
          </a:xfrm>
        </p:spPr>
        <p:txBody>
          <a:bodyPr>
            <a:normAutofit fontScale="90000"/>
          </a:bodyPr>
          <a:lstStyle/>
          <a:p>
            <a:pPr eaLnBrk="1" hangingPunct="1"/>
            <a:r>
              <a:rPr lang="en-US" sz="3200" b="1" smtClean="0">
                <a:latin typeface="Gill Sans MT" pitchFamily="34" charset="0"/>
              </a:rPr>
              <a:t>1. Etika Terapan</a:t>
            </a:r>
          </a:p>
        </p:txBody>
      </p:sp>
      <p:sp>
        <p:nvSpPr>
          <p:cNvPr id="5123" name="Rectangle 3"/>
          <p:cNvSpPr>
            <a:spLocks noGrp="1" noChangeArrowheads="1"/>
          </p:cNvSpPr>
          <p:nvPr>
            <p:ph idx="1"/>
          </p:nvPr>
        </p:nvSpPr>
        <p:spPr>
          <a:xfrm>
            <a:off x="706316" y="1357313"/>
            <a:ext cx="7888166" cy="4743450"/>
          </a:xfrm>
        </p:spPr>
        <p:txBody>
          <a:bodyPr/>
          <a:lstStyle/>
          <a:p>
            <a:pPr marL="609600" indent="-609600" eaLnBrk="1" hangingPunct="1">
              <a:lnSpc>
                <a:spcPct val="90000"/>
              </a:lnSpc>
              <a:buFont typeface="Wingdings" pitchFamily="2" charset="2"/>
              <a:buNone/>
              <a:defRPr/>
            </a:pPr>
            <a:r>
              <a:rPr lang="en-US" sz="2800" dirty="0" err="1" smtClean="0">
                <a:latin typeface="Gill Sans MT" pitchFamily="34" charset="0"/>
              </a:rPr>
              <a:t>Secara</a:t>
            </a:r>
            <a:r>
              <a:rPr lang="en-US" sz="2800" dirty="0" smtClean="0">
                <a:latin typeface="Gill Sans MT" pitchFamily="34" charset="0"/>
              </a:rPr>
              <a:t> </a:t>
            </a:r>
            <a:r>
              <a:rPr lang="en-US" sz="2800" dirty="0" err="1" smtClean="0">
                <a:latin typeface="Gill Sans MT" pitchFamily="34" charset="0"/>
              </a:rPr>
              <a:t>umum</a:t>
            </a:r>
            <a:r>
              <a:rPr lang="en-US" sz="2800" dirty="0" smtClean="0">
                <a:latin typeface="Gill Sans MT" pitchFamily="34" charset="0"/>
              </a:rPr>
              <a:t> </a:t>
            </a:r>
            <a:r>
              <a:rPr lang="en-US" sz="2800" dirty="0" err="1" smtClean="0">
                <a:latin typeface="Gill Sans MT" pitchFamily="34" charset="0"/>
              </a:rPr>
              <a:t>Etika</a:t>
            </a:r>
            <a:r>
              <a:rPr lang="en-US" sz="2800" dirty="0" smtClean="0">
                <a:latin typeface="Gill Sans MT" pitchFamily="34" charset="0"/>
              </a:rPr>
              <a:t> </a:t>
            </a:r>
            <a:r>
              <a:rPr lang="en-US" sz="2800" dirty="0" err="1" smtClean="0">
                <a:latin typeface="Gill Sans MT" pitchFamily="34" charset="0"/>
              </a:rPr>
              <a:t>dibagi</a:t>
            </a:r>
            <a:r>
              <a:rPr lang="en-US" sz="2800" dirty="0" smtClean="0">
                <a:latin typeface="Gill Sans MT" pitchFamily="34" charset="0"/>
              </a:rPr>
              <a:t> </a:t>
            </a:r>
            <a:r>
              <a:rPr lang="en-US" sz="2800" dirty="0" err="1" smtClean="0">
                <a:latin typeface="Gill Sans MT" pitchFamily="34" charset="0"/>
              </a:rPr>
              <a:t>menjadi</a:t>
            </a:r>
            <a:r>
              <a:rPr lang="en-US" sz="2800" dirty="0" smtClean="0">
                <a:latin typeface="Gill Sans MT" pitchFamily="34" charset="0"/>
              </a:rPr>
              <a:t> :</a:t>
            </a:r>
          </a:p>
          <a:p>
            <a:pPr marL="860425" indent="-463550" eaLnBrk="1" hangingPunct="1">
              <a:lnSpc>
                <a:spcPct val="90000"/>
              </a:lnSpc>
              <a:buFontTx/>
              <a:buAutoNum type="alphaLcPeriod"/>
              <a:defRPr/>
            </a:pPr>
            <a:r>
              <a:rPr lang="en-US" sz="2800" dirty="0" err="1" smtClean="0">
                <a:latin typeface="Gill Sans MT" pitchFamily="34" charset="0"/>
              </a:rPr>
              <a:t>Etika</a:t>
            </a:r>
            <a:r>
              <a:rPr lang="en-US" sz="2800" dirty="0" smtClean="0">
                <a:latin typeface="Gill Sans MT" pitchFamily="34" charset="0"/>
              </a:rPr>
              <a:t> </a:t>
            </a:r>
            <a:r>
              <a:rPr lang="en-US" sz="2800" dirty="0" err="1" smtClean="0">
                <a:latin typeface="Gill Sans MT" pitchFamily="34" charset="0"/>
              </a:rPr>
              <a:t>Umum</a:t>
            </a:r>
            <a:r>
              <a:rPr lang="en-US" sz="2800" dirty="0" smtClean="0">
                <a:latin typeface="Gill Sans MT" pitchFamily="34" charset="0"/>
              </a:rPr>
              <a:t> </a:t>
            </a:r>
          </a:p>
          <a:p>
            <a:pPr marL="860425" indent="-463550" eaLnBrk="1" hangingPunct="1">
              <a:lnSpc>
                <a:spcPct val="90000"/>
              </a:lnSpc>
              <a:buFontTx/>
              <a:buAutoNum type="alphaLcPeriod"/>
              <a:defRPr/>
            </a:pPr>
            <a:r>
              <a:rPr lang="en-US" sz="2800" dirty="0" err="1" smtClean="0">
                <a:latin typeface="Gill Sans MT" pitchFamily="34" charset="0"/>
              </a:rPr>
              <a:t>Etika</a:t>
            </a:r>
            <a:r>
              <a:rPr lang="en-US" sz="2800" dirty="0" smtClean="0">
                <a:latin typeface="Gill Sans MT" pitchFamily="34" charset="0"/>
              </a:rPr>
              <a:t> </a:t>
            </a:r>
            <a:r>
              <a:rPr lang="en-US" sz="2800" dirty="0" err="1" smtClean="0">
                <a:latin typeface="Gill Sans MT" pitchFamily="34" charset="0"/>
              </a:rPr>
              <a:t>Khusus</a:t>
            </a:r>
            <a:endParaRPr lang="en-US" sz="2800" dirty="0" smtClean="0">
              <a:latin typeface="Gill Sans MT" pitchFamily="34" charset="0"/>
            </a:endParaRPr>
          </a:p>
          <a:p>
            <a:pPr marL="609600" indent="-609600" algn="just" eaLnBrk="1" hangingPunct="1">
              <a:lnSpc>
                <a:spcPct val="90000"/>
              </a:lnSpc>
              <a:buFontTx/>
              <a:buNone/>
              <a:defRPr/>
            </a:pPr>
            <a:r>
              <a:rPr lang="en-US" sz="2800" b="1" dirty="0" err="1" smtClean="0">
                <a:latin typeface="Gill Sans MT" pitchFamily="34" charset="0"/>
              </a:rPr>
              <a:t>Etika</a:t>
            </a:r>
            <a:r>
              <a:rPr lang="en-US" sz="2800" b="1" dirty="0" smtClean="0">
                <a:latin typeface="Gill Sans MT" pitchFamily="34" charset="0"/>
              </a:rPr>
              <a:t> </a:t>
            </a:r>
            <a:r>
              <a:rPr lang="en-US" sz="2800" b="1" dirty="0" err="1" smtClean="0">
                <a:latin typeface="Gill Sans MT" pitchFamily="34" charset="0"/>
              </a:rPr>
              <a:t>Umum</a:t>
            </a:r>
            <a:r>
              <a:rPr lang="en-US" sz="2800" dirty="0" smtClean="0">
                <a:latin typeface="Gill Sans MT" pitchFamily="34" charset="0"/>
              </a:rPr>
              <a:t> </a:t>
            </a:r>
            <a:r>
              <a:rPr lang="en-US" sz="2800" dirty="0" err="1" smtClean="0">
                <a:latin typeface="Gill Sans MT" pitchFamily="34" charset="0"/>
              </a:rPr>
              <a:t>berbicara</a:t>
            </a:r>
            <a:r>
              <a:rPr lang="en-US" sz="2800" dirty="0" smtClean="0">
                <a:latin typeface="Gill Sans MT" pitchFamily="34" charset="0"/>
              </a:rPr>
              <a:t> </a:t>
            </a:r>
            <a:r>
              <a:rPr lang="en-US" sz="2800" dirty="0" err="1" smtClean="0">
                <a:latin typeface="Gill Sans MT" pitchFamily="34" charset="0"/>
              </a:rPr>
              <a:t>mengenai</a:t>
            </a:r>
            <a:r>
              <a:rPr lang="en-US" sz="2800" dirty="0" smtClean="0">
                <a:latin typeface="Gill Sans MT" pitchFamily="34" charset="0"/>
              </a:rPr>
              <a:t> </a:t>
            </a:r>
            <a:r>
              <a:rPr lang="en-US" sz="2800" dirty="0" err="1" smtClean="0">
                <a:latin typeface="Gill Sans MT" pitchFamily="34" charset="0"/>
              </a:rPr>
              <a:t>norma</a:t>
            </a:r>
            <a:r>
              <a:rPr lang="en-US" sz="2800" dirty="0" smtClean="0">
                <a:latin typeface="Gill Sans MT" pitchFamily="34" charset="0"/>
              </a:rPr>
              <a:t> </a:t>
            </a:r>
            <a:r>
              <a:rPr lang="en-US" sz="2800" dirty="0" err="1" smtClean="0">
                <a:latin typeface="Gill Sans MT" pitchFamily="34" charset="0"/>
              </a:rPr>
              <a:t>dan</a:t>
            </a:r>
            <a:r>
              <a:rPr lang="en-US" sz="2800" dirty="0" smtClean="0">
                <a:latin typeface="Gill Sans MT" pitchFamily="34" charset="0"/>
              </a:rPr>
              <a:t> </a:t>
            </a:r>
            <a:r>
              <a:rPr lang="en-US" sz="2800" dirty="0" err="1" smtClean="0">
                <a:latin typeface="Gill Sans MT" pitchFamily="34" charset="0"/>
              </a:rPr>
              <a:t>nilai</a:t>
            </a:r>
            <a:r>
              <a:rPr lang="en-US" sz="2800" dirty="0" smtClean="0">
                <a:latin typeface="Gill Sans MT" pitchFamily="34" charset="0"/>
              </a:rPr>
              <a:t> moral, </a:t>
            </a:r>
            <a:r>
              <a:rPr lang="en-US" sz="2800" dirty="0" err="1" smtClean="0">
                <a:latin typeface="Gill Sans MT" pitchFamily="34" charset="0"/>
              </a:rPr>
              <a:t>kondisi-kondisi</a:t>
            </a:r>
            <a:r>
              <a:rPr lang="en-US" sz="2800" dirty="0" smtClean="0">
                <a:latin typeface="Gill Sans MT" pitchFamily="34" charset="0"/>
              </a:rPr>
              <a:t> </a:t>
            </a:r>
            <a:r>
              <a:rPr lang="en-US" sz="2800" dirty="0" err="1" smtClean="0">
                <a:latin typeface="Gill Sans MT" pitchFamily="34" charset="0"/>
              </a:rPr>
              <a:t>dasar</a:t>
            </a:r>
            <a:r>
              <a:rPr lang="en-US" sz="2800" dirty="0" smtClean="0">
                <a:latin typeface="Gill Sans MT" pitchFamily="34" charset="0"/>
              </a:rPr>
              <a:t> </a:t>
            </a:r>
            <a:r>
              <a:rPr lang="en-US" sz="2800" dirty="0" err="1" smtClean="0">
                <a:latin typeface="Gill Sans MT" pitchFamily="34" charset="0"/>
              </a:rPr>
              <a:t>bagi</a:t>
            </a:r>
            <a:r>
              <a:rPr lang="en-US" sz="2800" dirty="0" smtClean="0">
                <a:latin typeface="Gill Sans MT" pitchFamily="34" charset="0"/>
              </a:rPr>
              <a:t> </a:t>
            </a:r>
            <a:r>
              <a:rPr lang="en-US" sz="2800" dirty="0" err="1" smtClean="0">
                <a:latin typeface="Gill Sans MT" pitchFamily="34" charset="0"/>
              </a:rPr>
              <a:t>manusia</a:t>
            </a:r>
            <a:r>
              <a:rPr lang="en-US" sz="2800" dirty="0" smtClean="0">
                <a:latin typeface="Gill Sans MT" pitchFamily="34" charset="0"/>
              </a:rPr>
              <a:t> </a:t>
            </a:r>
            <a:r>
              <a:rPr lang="en-US" sz="2800" dirty="0" err="1" smtClean="0">
                <a:latin typeface="Gill Sans MT" pitchFamily="34" charset="0"/>
              </a:rPr>
              <a:t>untuk</a:t>
            </a:r>
            <a:r>
              <a:rPr lang="en-US" sz="2800" dirty="0" smtClean="0">
                <a:latin typeface="Gill Sans MT" pitchFamily="34" charset="0"/>
              </a:rPr>
              <a:t> </a:t>
            </a:r>
            <a:r>
              <a:rPr lang="en-US" sz="2800" dirty="0" err="1" smtClean="0">
                <a:latin typeface="Gill Sans MT" pitchFamily="34" charset="0"/>
              </a:rPr>
              <a:t>bertindak</a:t>
            </a:r>
            <a:r>
              <a:rPr lang="en-US" sz="2800" dirty="0" smtClean="0">
                <a:latin typeface="Gill Sans MT" pitchFamily="34" charset="0"/>
              </a:rPr>
              <a:t> </a:t>
            </a:r>
            <a:r>
              <a:rPr lang="en-US" sz="2800" dirty="0" err="1" smtClean="0">
                <a:latin typeface="Gill Sans MT" pitchFamily="34" charset="0"/>
              </a:rPr>
              <a:t>secara</a:t>
            </a:r>
            <a:r>
              <a:rPr lang="en-US" sz="2800" dirty="0" smtClean="0">
                <a:latin typeface="Gill Sans MT" pitchFamily="34" charset="0"/>
              </a:rPr>
              <a:t> </a:t>
            </a:r>
            <a:r>
              <a:rPr lang="en-US" sz="2800" dirty="0" err="1" smtClean="0">
                <a:latin typeface="Gill Sans MT" pitchFamily="34" charset="0"/>
              </a:rPr>
              <a:t>etis</a:t>
            </a:r>
            <a:r>
              <a:rPr lang="en-US" sz="2800" dirty="0" smtClean="0">
                <a:latin typeface="Gill Sans MT" pitchFamily="34" charset="0"/>
              </a:rPr>
              <a:t>, </a:t>
            </a:r>
            <a:r>
              <a:rPr lang="en-US" sz="2800" dirty="0" err="1" smtClean="0">
                <a:latin typeface="Gill Sans MT" pitchFamily="34" charset="0"/>
              </a:rPr>
              <a:t>bgmn</a:t>
            </a:r>
            <a:r>
              <a:rPr lang="en-US" sz="2800" dirty="0" smtClean="0">
                <a:latin typeface="Gill Sans MT" pitchFamily="34" charset="0"/>
              </a:rPr>
              <a:t> </a:t>
            </a:r>
            <a:r>
              <a:rPr lang="en-US" sz="2800" dirty="0" err="1" smtClean="0">
                <a:latin typeface="Gill Sans MT" pitchFamily="34" charset="0"/>
              </a:rPr>
              <a:t>manusia</a:t>
            </a:r>
            <a:r>
              <a:rPr lang="en-US" sz="2800" dirty="0" smtClean="0">
                <a:latin typeface="Gill Sans MT" pitchFamily="34" charset="0"/>
              </a:rPr>
              <a:t> </a:t>
            </a:r>
            <a:r>
              <a:rPr lang="en-US" sz="2800" dirty="0" err="1" smtClean="0">
                <a:latin typeface="Gill Sans MT" pitchFamily="34" charset="0"/>
              </a:rPr>
              <a:t>mengambil</a:t>
            </a:r>
            <a:r>
              <a:rPr lang="en-US" sz="2800" dirty="0" smtClean="0">
                <a:latin typeface="Gill Sans MT" pitchFamily="34" charset="0"/>
              </a:rPr>
              <a:t> </a:t>
            </a:r>
            <a:r>
              <a:rPr lang="en-US" sz="2800" dirty="0" err="1" smtClean="0">
                <a:latin typeface="Gill Sans MT" pitchFamily="34" charset="0"/>
              </a:rPr>
              <a:t>keputusan</a:t>
            </a:r>
            <a:r>
              <a:rPr lang="en-US" sz="2800" dirty="0" smtClean="0">
                <a:latin typeface="Gill Sans MT" pitchFamily="34" charset="0"/>
              </a:rPr>
              <a:t> </a:t>
            </a:r>
            <a:r>
              <a:rPr lang="en-US" sz="2800" dirty="0" err="1" smtClean="0">
                <a:latin typeface="Gill Sans MT" pitchFamily="34" charset="0"/>
              </a:rPr>
              <a:t>etis</a:t>
            </a:r>
            <a:r>
              <a:rPr lang="en-US" sz="2800" dirty="0" smtClean="0">
                <a:latin typeface="Gill Sans MT" pitchFamily="34" charset="0"/>
              </a:rPr>
              <a:t>, </a:t>
            </a:r>
            <a:r>
              <a:rPr lang="en-US" sz="2800" dirty="0" err="1" smtClean="0">
                <a:latin typeface="Gill Sans MT" pitchFamily="34" charset="0"/>
              </a:rPr>
              <a:t>teori-teori</a:t>
            </a:r>
            <a:r>
              <a:rPr lang="en-US" sz="2800" dirty="0" smtClean="0">
                <a:latin typeface="Gill Sans MT" pitchFamily="34" charset="0"/>
              </a:rPr>
              <a:t> </a:t>
            </a:r>
            <a:r>
              <a:rPr lang="en-US" sz="2800" dirty="0" err="1" smtClean="0">
                <a:latin typeface="Gill Sans MT" pitchFamily="34" charset="0"/>
              </a:rPr>
              <a:t>etika</a:t>
            </a:r>
            <a:r>
              <a:rPr lang="en-US" sz="2800" dirty="0" smtClean="0">
                <a:latin typeface="Gill Sans MT" pitchFamily="34" charset="0"/>
              </a:rPr>
              <a:t>, </a:t>
            </a:r>
            <a:r>
              <a:rPr lang="en-US" sz="2800" dirty="0" err="1" smtClean="0">
                <a:latin typeface="Gill Sans MT" pitchFamily="34" charset="0"/>
              </a:rPr>
              <a:t>lembaga-lembaga</a:t>
            </a:r>
            <a:r>
              <a:rPr lang="en-US" sz="2800" dirty="0" smtClean="0">
                <a:latin typeface="Gill Sans MT" pitchFamily="34" charset="0"/>
              </a:rPr>
              <a:t> </a:t>
            </a:r>
            <a:r>
              <a:rPr lang="en-US" sz="2800" dirty="0" err="1" smtClean="0">
                <a:latin typeface="Gill Sans MT" pitchFamily="34" charset="0"/>
              </a:rPr>
              <a:t>normatif</a:t>
            </a:r>
            <a:r>
              <a:rPr lang="en-US" sz="2800" dirty="0" smtClean="0">
                <a:latin typeface="Gill Sans MT" pitchFamily="34" charset="0"/>
              </a:rPr>
              <a:t> </a:t>
            </a:r>
            <a:r>
              <a:rPr lang="en-US" sz="2800" dirty="0" err="1" smtClean="0">
                <a:latin typeface="Gill Sans MT" pitchFamily="34" charset="0"/>
              </a:rPr>
              <a:t>dan</a:t>
            </a:r>
            <a:r>
              <a:rPr lang="en-US" sz="2800" dirty="0" smtClean="0">
                <a:latin typeface="Gill Sans MT" pitchFamily="34" charset="0"/>
              </a:rPr>
              <a:t> </a:t>
            </a:r>
            <a:r>
              <a:rPr lang="en-US" sz="2800" dirty="0" err="1" smtClean="0">
                <a:latin typeface="Gill Sans MT" pitchFamily="34" charset="0"/>
              </a:rPr>
              <a:t>semacamnya</a:t>
            </a:r>
            <a:r>
              <a:rPr lang="en-US" sz="2800" dirty="0" smtClean="0">
                <a:latin typeface="Gill Sans MT" pitchFamily="34" charset="0"/>
              </a:rPr>
              <a:t>.</a:t>
            </a:r>
          </a:p>
          <a:p>
            <a:pPr marL="609600" indent="-609600" algn="just" eaLnBrk="1" hangingPunct="1">
              <a:lnSpc>
                <a:spcPct val="90000"/>
              </a:lnSpc>
              <a:buFontTx/>
              <a:buNone/>
              <a:defRPr/>
            </a:pPr>
            <a:r>
              <a:rPr lang="en-US" sz="2800" b="1" dirty="0" err="1" smtClean="0">
                <a:latin typeface="Gill Sans MT" pitchFamily="34" charset="0"/>
              </a:rPr>
              <a:t>Etika</a:t>
            </a:r>
            <a:r>
              <a:rPr lang="en-US" sz="2800" b="1" dirty="0" smtClean="0">
                <a:latin typeface="Gill Sans MT" pitchFamily="34" charset="0"/>
              </a:rPr>
              <a:t> </a:t>
            </a:r>
            <a:r>
              <a:rPr lang="en-US" sz="2800" b="1" dirty="0" err="1" smtClean="0">
                <a:latin typeface="Gill Sans MT" pitchFamily="34" charset="0"/>
              </a:rPr>
              <a:t>Khusus</a:t>
            </a:r>
            <a:r>
              <a:rPr lang="en-US" sz="2800" dirty="0" smtClean="0">
                <a:latin typeface="Gill Sans MT" pitchFamily="34" charset="0"/>
              </a:rPr>
              <a:t> </a:t>
            </a:r>
            <a:r>
              <a:rPr lang="en-US" sz="2800" dirty="0" err="1" smtClean="0">
                <a:latin typeface="Gill Sans MT" pitchFamily="34" charset="0"/>
              </a:rPr>
              <a:t>adalah</a:t>
            </a:r>
            <a:r>
              <a:rPr lang="en-US" sz="2800" dirty="0" smtClean="0">
                <a:latin typeface="Gill Sans MT" pitchFamily="34" charset="0"/>
              </a:rPr>
              <a:t> </a:t>
            </a:r>
            <a:r>
              <a:rPr lang="en-US" sz="2800" dirty="0" err="1" smtClean="0">
                <a:latin typeface="Gill Sans MT" pitchFamily="34" charset="0"/>
              </a:rPr>
              <a:t>penerapan</a:t>
            </a:r>
            <a:r>
              <a:rPr lang="en-US" sz="2800" dirty="0" smtClean="0">
                <a:latin typeface="Gill Sans MT" pitchFamily="34" charset="0"/>
              </a:rPr>
              <a:t> </a:t>
            </a:r>
            <a:r>
              <a:rPr lang="en-US" sz="2800" dirty="0" err="1" smtClean="0">
                <a:latin typeface="Gill Sans MT" pitchFamily="34" charset="0"/>
              </a:rPr>
              <a:t>prinsip-prinsip</a:t>
            </a:r>
            <a:r>
              <a:rPr lang="en-US" sz="2800" dirty="0" smtClean="0">
                <a:latin typeface="Gill Sans MT" pitchFamily="34" charset="0"/>
              </a:rPr>
              <a:t> </a:t>
            </a:r>
            <a:r>
              <a:rPr lang="en-US" sz="2800" dirty="0" err="1" smtClean="0">
                <a:latin typeface="Gill Sans MT" pitchFamily="34" charset="0"/>
              </a:rPr>
              <a:t>atau</a:t>
            </a:r>
            <a:r>
              <a:rPr lang="en-US" sz="2800" dirty="0" smtClean="0">
                <a:latin typeface="Gill Sans MT" pitchFamily="34" charset="0"/>
              </a:rPr>
              <a:t> </a:t>
            </a:r>
            <a:r>
              <a:rPr lang="en-US" sz="2800" dirty="0" err="1" smtClean="0">
                <a:latin typeface="Gill Sans MT" pitchFamily="34" charset="0"/>
              </a:rPr>
              <a:t>norma-norma</a:t>
            </a:r>
            <a:r>
              <a:rPr lang="en-US" sz="2800" dirty="0" smtClean="0">
                <a:latin typeface="Gill Sans MT" pitchFamily="34" charset="0"/>
              </a:rPr>
              <a:t> moral </a:t>
            </a:r>
            <a:r>
              <a:rPr lang="en-US" sz="2800" dirty="0" err="1" smtClean="0">
                <a:latin typeface="Gill Sans MT" pitchFamily="34" charset="0"/>
              </a:rPr>
              <a:t>dasar</a:t>
            </a:r>
            <a:r>
              <a:rPr lang="en-US" sz="2800" dirty="0" smtClean="0">
                <a:latin typeface="Gill Sans MT" pitchFamily="34" charset="0"/>
              </a:rPr>
              <a:t> </a:t>
            </a:r>
            <a:r>
              <a:rPr lang="en-US" sz="2800" dirty="0" err="1" smtClean="0">
                <a:latin typeface="Gill Sans MT" pitchFamily="34" charset="0"/>
              </a:rPr>
              <a:t>dalam</a:t>
            </a:r>
            <a:r>
              <a:rPr lang="en-US" sz="2800" dirty="0" smtClean="0">
                <a:latin typeface="Gill Sans MT" pitchFamily="34" charset="0"/>
              </a:rPr>
              <a:t> </a:t>
            </a:r>
            <a:r>
              <a:rPr lang="en-US" sz="2800" dirty="0" err="1" smtClean="0">
                <a:latin typeface="Gill Sans MT" pitchFamily="34" charset="0"/>
              </a:rPr>
              <a:t>bidang</a:t>
            </a:r>
            <a:r>
              <a:rPr lang="en-US" sz="2800" dirty="0" smtClean="0">
                <a:latin typeface="Gill Sans MT" pitchFamily="34" charset="0"/>
              </a:rPr>
              <a:t> </a:t>
            </a:r>
            <a:r>
              <a:rPr lang="en-US" sz="2800" dirty="0" err="1" smtClean="0">
                <a:latin typeface="Gill Sans MT" pitchFamily="34" charset="0"/>
              </a:rPr>
              <a:t>kehidupan</a:t>
            </a:r>
            <a:r>
              <a:rPr lang="en-US" sz="2800" dirty="0" smtClean="0">
                <a:latin typeface="Gill Sans MT" pitchFamily="34" charset="0"/>
              </a:rPr>
              <a:t> </a:t>
            </a:r>
            <a:r>
              <a:rPr lang="en-US" sz="2800" dirty="0" err="1" smtClean="0">
                <a:latin typeface="Gill Sans MT" pitchFamily="34" charset="0"/>
              </a:rPr>
              <a:t>yg</a:t>
            </a:r>
            <a:r>
              <a:rPr lang="en-US" sz="2800" dirty="0" smtClean="0">
                <a:latin typeface="Gill Sans MT" pitchFamily="34" charset="0"/>
              </a:rPr>
              <a:t> </a:t>
            </a:r>
            <a:r>
              <a:rPr lang="en-US" sz="2800" dirty="0" err="1" smtClean="0">
                <a:latin typeface="Gill Sans MT" pitchFamily="34" charset="0"/>
              </a:rPr>
              <a:t>khusus</a:t>
            </a:r>
            <a:r>
              <a:rPr lang="en-US" sz="2800" dirty="0" smtClean="0">
                <a:latin typeface="Gill Sans MT" pitchFamily="34" charset="0"/>
              </a:rPr>
              <a:t>.</a:t>
            </a:r>
          </a:p>
          <a:p>
            <a:pPr marL="609600" indent="-609600" eaLnBrk="1" hangingPunct="1">
              <a:lnSpc>
                <a:spcPct val="90000"/>
              </a:lnSpc>
              <a:buFontTx/>
              <a:buNone/>
              <a:defRPr/>
            </a:pPr>
            <a:endParaRPr lang="en-US" sz="2800" dirty="0" smtClean="0">
              <a:latin typeface="Gill Sans MT" pitchFamily="34" charset="0"/>
            </a:endParaRPr>
          </a:p>
        </p:txBody>
      </p:sp>
      <p:sp>
        <p:nvSpPr>
          <p:cNvPr id="3" name="Slide Number Placeholder 5"/>
          <p:cNvSpPr>
            <a:spLocks noGrp="1"/>
          </p:cNvSpPr>
          <p:nvPr>
            <p:ph type="sldNum" sz="quarter" idx="12"/>
          </p:nvPr>
        </p:nvSpPr>
        <p:spPr/>
        <p:txBody>
          <a:bodyPr/>
          <a:lstStyle/>
          <a:p>
            <a:pPr>
              <a:defRPr/>
            </a:pPr>
            <a:fld id="{52D07812-1369-4461-941F-14DD189E489D}"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94592" y="357189"/>
            <a:ext cx="2498481" cy="642937"/>
          </a:xfrm>
        </p:spPr>
        <p:txBody>
          <a:bodyPr>
            <a:normAutofit fontScale="90000"/>
          </a:bodyPr>
          <a:lstStyle/>
          <a:p>
            <a:pPr eaLnBrk="1" hangingPunct="1"/>
            <a:r>
              <a:rPr lang="en-US" sz="3200" b="1" smtClean="0">
                <a:latin typeface="Gill Sans MT" pitchFamily="34" charset="0"/>
              </a:rPr>
              <a:t>Etika Khusus</a:t>
            </a:r>
          </a:p>
        </p:txBody>
      </p:sp>
      <p:sp>
        <p:nvSpPr>
          <p:cNvPr id="7171" name="Rectangle 3"/>
          <p:cNvSpPr>
            <a:spLocks noGrp="1" noChangeArrowheads="1"/>
          </p:cNvSpPr>
          <p:nvPr>
            <p:ph idx="1"/>
          </p:nvPr>
        </p:nvSpPr>
        <p:spPr>
          <a:xfrm>
            <a:off x="694593" y="1214438"/>
            <a:ext cx="7899889" cy="4857750"/>
          </a:xfrm>
        </p:spPr>
        <p:txBody>
          <a:bodyPr>
            <a:normAutofit fontScale="92500" lnSpcReduction="10000"/>
          </a:bodyPr>
          <a:lstStyle/>
          <a:p>
            <a:pPr algn="just" eaLnBrk="1" hangingPunct="1">
              <a:buFont typeface="Wingdings" pitchFamily="2" charset="2"/>
              <a:buNone/>
            </a:pPr>
            <a:r>
              <a:rPr lang="en-US" sz="2800" b="1" smtClean="0">
                <a:latin typeface="Gill Sans MT" pitchFamily="34" charset="0"/>
              </a:rPr>
              <a:t>Etika Lingkungan Hidup</a:t>
            </a:r>
            <a:r>
              <a:rPr lang="en-US" sz="2800" smtClean="0">
                <a:latin typeface="Gill Sans MT" pitchFamily="34" charset="0"/>
              </a:rPr>
              <a:t>, berbicara mengenai hubungan antara manusia baik sbg kelompok dg lingkungan alam yg lbh luas dlm totalitasnya, dan jg hubungan antara manusia yg satu dg manusia yg lainnya yg berdampak langsung  atau tdk langsung pd lingkungan hidup scr keseluruhan.</a:t>
            </a:r>
          </a:p>
          <a:p>
            <a:pPr algn="just" eaLnBrk="1" hangingPunct="1">
              <a:buFont typeface="Wingdings" pitchFamily="2" charset="2"/>
              <a:buNone/>
            </a:pPr>
            <a:r>
              <a:rPr lang="en-US" sz="2800" smtClean="0">
                <a:latin typeface="Gill Sans MT" pitchFamily="34" charset="0"/>
              </a:rPr>
              <a:t>Etika Lingkungan dapat berupa :</a:t>
            </a:r>
          </a:p>
          <a:p>
            <a:pPr algn="just" eaLnBrk="1" hangingPunct="1">
              <a:buFontTx/>
              <a:buChar char="-"/>
            </a:pPr>
            <a:r>
              <a:rPr lang="en-US" sz="2800" smtClean="0">
                <a:latin typeface="Gill Sans MT" pitchFamily="34" charset="0"/>
              </a:rPr>
              <a:t>cabang dr etika sosial, sejauh menyangkut hubungan antara manusia dg manusia yg berdampak pd lingkungan)</a:t>
            </a:r>
          </a:p>
          <a:p>
            <a:pPr algn="just" eaLnBrk="1" hangingPunct="1">
              <a:buFontTx/>
              <a:buChar char="-"/>
            </a:pPr>
            <a:r>
              <a:rPr lang="en-US" sz="2800" smtClean="0">
                <a:latin typeface="Gill Sans MT" pitchFamily="34" charset="0"/>
              </a:rPr>
              <a:t>Berdiri sendiri, sejauh menyangkut hubungan antara manusia dg lingkungannya</a:t>
            </a:r>
          </a:p>
        </p:txBody>
      </p:sp>
      <p:sp>
        <p:nvSpPr>
          <p:cNvPr id="3" name="Slide Number Placeholder 5"/>
          <p:cNvSpPr>
            <a:spLocks noGrp="1"/>
          </p:cNvSpPr>
          <p:nvPr>
            <p:ph type="sldNum" sz="quarter" idx="12"/>
          </p:nvPr>
        </p:nvSpPr>
        <p:spPr/>
        <p:txBody>
          <a:bodyPr/>
          <a:lstStyle/>
          <a:p>
            <a:pPr>
              <a:defRPr/>
            </a:pPr>
            <a:fld id="{F4AB23C0-34C4-4498-95EE-59D8E6E02C1C}"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flipV="1">
            <a:off x="685800" y="533400"/>
            <a:ext cx="7772400" cy="76200"/>
          </a:xfrm>
        </p:spPr>
        <p:txBody>
          <a:bodyPr rtlCol="0">
            <a:normAutofit fontScale="90000"/>
          </a:bodyPr>
          <a:lstStyle/>
          <a:p>
            <a:pPr eaLnBrk="1" fontAlgn="auto" hangingPunct="1">
              <a:spcAft>
                <a:spcPts val="0"/>
              </a:spcAft>
              <a:defRPr/>
            </a:pPr>
            <a:r>
              <a:rPr lang="en-US" smtClean="0"/>
              <a:t/>
            </a:r>
            <a:br>
              <a:rPr lang="en-US" smtClean="0"/>
            </a:br>
            <a:endParaRPr lang="en-US" smtClean="0"/>
          </a:p>
        </p:txBody>
      </p:sp>
      <p:sp>
        <p:nvSpPr>
          <p:cNvPr id="8195" name="Rectangle 3"/>
          <p:cNvSpPr>
            <a:spLocks noGrp="1" noChangeArrowheads="1"/>
          </p:cNvSpPr>
          <p:nvPr>
            <p:ph idx="1"/>
          </p:nvPr>
        </p:nvSpPr>
        <p:spPr>
          <a:xfrm>
            <a:off x="698989" y="642938"/>
            <a:ext cx="7895492" cy="5453062"/>
          </a:xfrm>
        </p:spPr>
        <p:txBody>
          <a:bodyPr/>
          <a:lstStyle/>
          <a:p>
            <a:pPr eaLnBrk="1" hangingPunct="1">
              <a:buFont typeface="Wingdings" pitchFamily="2" charset="2"/>
              <a:buNone/>
            </a:pPr>
            <a:r>
              <a:rPr lang="en-US" smtClean="0">
                <a:latin typeface="Gill Sans MT" pitchFamily="34" charset="0"/>
              </a:rPr>
              <a:t>Skema Etika :</a:t>
            </a:r>
          </a:p>
          <a:p>
            <a:pPr eaLnBrk="1" hangingPunct="1">
              <a:buFont typeface="Wingdings" pitchFamily="2" charset="2"/>
              <a:buNone/>
            </a:pPr>
            <a:r>
              <a:rPr lang="en-US" smtClean="0">
                <a:cs typeface="Times New Roman" pitchFamily="18" charset="0"/>
              </a:rPr>
              <a:t>           </a:t>
            </a:r>
            <a:endParaRPr lang="en-US" sz="1400" smtClean="0">
              <a:latin typeface="Arial" charset="0"/>
              <a:cs typeface="Times New Roman" pitchFamily="18" charset="0"/>
            </a:endParaRPr>
          </a:p>
          <a:p>
            <a:pPr eaLnBrk="1" hangingPunct="1">
              <a:buFont typeface="Wingdings" pitchFamily="2" charset="2"/>
              <a:buNone/>
            </a:pPr>
            <a:r>
              <a:rPr lang="en-US" sz="1400" smtClean="0">
                <a:latin typeface="Arial" charset="0"/>
                <a:cs typeface="Times New Roman" pitchFamily="18" charset="0"/>
              </a:rPr>
              <a:t> </a:t>
            </a:r>
          </a:p>
          <a:p>
            <a:pPr eaLnBrk="1" hangingPunct="1">
              <a:buFont typeface="Wingdings" pitchFamily="2" charset="2"/>
              <a:buNone/>
            </a:pPr>
            <a:r>
              <a:rPr lang="en-US" sz="1400" smtClean="0">
                <a:latin typeface="Arial" charset="0"/>
                <a:cs typeface="Times New Roman" pitchFamily="18" charset="0"/>
              </a:rPr>
              <a:t> </a:t>
            </a:r>
          </a:p>
          <a:p>
            <a:pPr eaLnBrk="1" hangingPunct="1">
              <a:buFont typeface="Wingdings" pitchFamily="2" charset="2"/>
              <a:buNone/>
            </a:pPr>
            <a:r>
              <a:rPr lang="en-US" sz="1400" smtClean="0">
                <a:latin typeface="Arial" charset="0"/>
                <a:cs typeface="Times New Roman" pitchFamily="18" charset="0"/>
              </a:rPr>
              <a:t>                                                  </a:t>
            </a:r>
          </a:p>
          <a:p>
            <a:pPr eaLnBrk="1" hangingPunct="1">
              <a:buFont typeface="Wingdings" pitchFamily="2" charset="2"/>
              <a:buNone/>
            </a:pPr>
            <a:r>
              <a:rPr lang="en-US" sz="1400" smtClean="0">
                <a:latin typeface="Arial" charset="0"/>
                <a:cs typeface="Times New Roman" pitchFamily="18" charset="0"/>
              </a:rPr>
              <a:t>                Etika Umum              Etika Individual                Sikap thd sesama            Biomedis</a:t>
            </a:r>
          </a:p>
          <a:p>
            <a:pPr eaLnBrk="1" hangingPunct="1">
              <a:buFont typeface="Wingdings" pitchFamily="2" charset="2"/>
              <a:buNone/>
            </a:pPr>
            <a:r>
              <a:rPr lang="en-US" sz="1400" smtClean="0">
                <a:latin typeface="Arial" charset="0"/>
                <a:cs typeface="Times New Roman" pitchFamily="18" charset="0"/>
              </a:rPr>
              <a:t>                                                                                          Etika Keluarga                 Bisnis</a:t>
            </a:r>
          </a:p>
          <a:p>
            <a:pPr eaLnBrk="1" hangingPunct="1">
              <a:buFont typeface="Wingdings" pitchFamily="2" charset="2"/>
              <a:buNone/>
            </a:pPr>
            <a:r>
              <a:rPr lang="en-US" sz="1400" smtClean="0">
                <a:latin typeface="Arial" charset="0"/>
                <a:cs typeface="Times New Roman" pitchFamily="18" charset="0"/>
              </a:rPr>
              <a:t>                                                  Etika Sosial                     Etika Gender                    Hukum </a:t>
            </a:r>
          </a:p>
          <a:p>
            <a:pPr eaLnBrk="1" hangingPunct="1">
              <a:buFont typeface="Wingdings" pitchFamily="2" charset="2"/>
              <a:buNone/>
            </a:pPr>
            <a:r>
              <a:rPr lang="en-US" sz="1400" smtClean="0">
                <a:latin typeface="Arial" charset="0"/>
                <a:cs typeface="Times New Roman" pitchFamily="18" charset="0"/>
              </a:rPr>
              <a:t> Etika                                                                                 Etika Profesi                     Ilmu Pengetahuan</a:t>
            </a:r>
          </a:p>
          <a:p>
            <a:pPr eaLnBrk="1" hangingPunct="1">
              <a:buFont typeface="Wingdings" pitchFamily="2" charset="2"/>
              <a:buNone/>
            </a:pPr>
            <a:r>
              <a:rPr lang="en-US" sz="1400" smtClean="0">
                <a:latin typeface="Arial" charset="0"/>
                <a:cs typeface="Times New Roman" pitchFamily="18" charset="0"/>
              </a:rPr>
              <a:t>                                                                                          Etika Politik</a:t>
            </a:r>
          </a:p>
          <a:p>
            <a:pPr eaLnBrk="1" hangingPunct="1">
              <a:buFont typeface="Wingdings" pitchFamily="2" charset="2"/>
              <a:buNone/>
            </a:pPr>
            <a:r>
              <a:rPr lang="en-US" sz="1400" smtClean="0">
                <a:latin typeface="Arial" charset="0"/>
                <a:cs typeface="Times New Roman" pitchFamily="18" charset="0"/>
              </a:rPr>
              <a:t>                                                  Etika Lingkungan             Kritik Ideologi                   Pendidikan</a:t>
            </a:r>
          </a:p>
          <a:p>
            <a:pPr eaLnBrk="1" hangingPunct="1">
              <a:buFont typeface="Wingdings" pitchFamily="2" charset="2"/>
              <a:buNone/>
            </a:pPr>
            <a:r>
              <a:rPr lang="en-US" sz="1400" smtClean="0">
                <a:latin typeface="Arial" charset="0"/>
                <a:cs typeface="Times New Roman" pitchFamily="18" charset="0"/>
              </a:rPr>
              <a:t>                 Etika Khusus                                                                                             Dsb</a:t>
            </a:r>
          </a:p>
          <a:p>
            <a:pPr eaLnBrk="1" hangingPunct="1">
              <a:buFont typeface="Wingdings" pitchFamily="2" charset="2"/>
              <a:buNone/>
            </a:pPr>
            <a:endParaRPr lang="en-US" sz="1400" smtClean="0">
              <a:latin typeface="Arial" charset="0"/>
              <a:cs typeface="Times New Roman" pitchFamily="18" charset="0"/>
            </a:endParaRPr>
          </a:p>
          <a:p>
            <a:pPr eaLnBrk="1" hangingPunct="1">
              <a:buFont typeface="Wingdings" pitchFamily="2" charset="2"/>
              <a:buNone/>
            </a:pPr>
            <a:endParaRPr lang="en-US" sz="1400" smtClean="0">
              <a:latin typeface="Arial" charset="0"/>
              <a:cs typeface="Times New Roman" pitchFamily="18" charset="0"/>
            </a:endParaRPr>
          </a:p>
          <a:p>
            <a:pPr eaLnBrk="1" hangingPunct="1">
              <a:buFont typeface="Wingdings" pitchFamily="2" charset="2"/>
              <a:buNone/>
            </a:pPr>
            <a:endParaRPr lang="en-US" smtClean="0"/>
          </a:p>
        </p:txBody>
      </p:sp>
      <p:sp>
        <p:nvSpPr>
          <p:cNvPr id="2" name="Slide Number Placeholder 5"/>
          <p:cNvSpPr>
            <a:spLocks noGrp="1"/>
          </p:cNvSpPr>
          <p:nvPr>
            <p:ph type="sldNum" sz="quarter" idx="12"/>
          </p:nvPr>
        </p:nvSpPr>
        <p:spPr/>
        <p:txBody>
          <a:bodyPr/>
          <a:lstStyle/>
          <a:p>
            <a:pPr>
              <a:defRPr/>
            </a:pPr>
            <a:fld id="{637BED46-5EE1-4AF2-ABD7-962CF4093548}" type="slidenum">
              <a:rPr lang="en-US"/>
              <a:pPr>
                <a:defRPr/>
              </a:pPr>
              <a:t>5</a:t>
            </a:fld>
            <a:endParaRPr lang="en-US"/>
          </a:p>
        </p:txBody>
      </p:sp>
      <p:grpSp>
        <p:nvGrpSpPr>
          <p:cNvPr id="3" name="Group 29"/>
          <p:cNvGrpSpPr>
            <a:grpSpLocks/>
          </p:cNvGrpSpPr>
          <p:nvPr/>
        </p:nvGrpSpPr>
        <p:grpSpPr bwMode="auto">
          <a:xfrm>
            <a:off x="1274885" y="2643188"/>
            <a:ext cx="5332535" cy="1573212"/>
            <a:chOff x="1381100" y="2643182"/>
            <a:chExt cx="5776334" cy="1572430"/>
          </a:xfrm>
        </p:grpSpPr>
        <p:sp>
          <p:nvSpPr>
            <p:cNvPr id="8199" name="Line 4"/>
            <p:cNvSpPr>
              <a:spLocks noChangeShapeType="1"/>
            </p:cNvSpPr>
            <p:nvPr/>
          </p:nvSpPr>
          <p:spPr bwMode="auto">
            <a:xfrm flipV="1">
              <a:off x="1381100" y="2857495"/>
              <a:ext cx="642942" cy="565149"/>
            </a:xfrm>
            <a:prstGeom prst="line">
              <a:avLst/>
            </a:prstGeom>
            <a:noFill/>
            <a:ln w="9525">
              <a:solidFill>
                <a:schemeClr val="tx1"/>
              </a:solidFill>
              <a:round/>
              <a:headEnd/>
              <a:tailEnd type="triangle" w="med" len="med"/>
            </a:ln>
          </p:spPr>
          <p:txBody>
            <a:bodyPr/>
            <a:lstStyle/>
            <a:p>
              <a:endParaRPr lang="id-ID"/>
            </a:p>
          </p:txBody>
        </p:sp>
        <p:sp>
          <p:nvSpPr>
            <p:cNvPr id="8200" name="Line 5"/>
            <p:cNvSpPr>
              <a:spLocks noChangeShapeType="1"/>
            </p:cNvSpPr>
            <p:nvPr/>
          </p:nvSpPr>
          <p:spPr bwMode="auto">
            <a:xfrm>
              <a:off x="1381100" y="3571876"/>
              <a:ext cx="714380" cy="500066"/>
            </a:xfrm>
            <a:prstGeom prst="line">
              <a:avLst/>
            </a:prstGeom>
            <a:noFill/>
            <a:ln w="9525">
              <a:solidFill>
                <a:schemeClr val="tx1"/>
              </a:solidFill>
              <a:round/>
              <a:headEnd/>
              <a:tailEnd type="triangle" w="med" len="med"/>
            </a:ln>
          </p:spPr>
          <p:txBody>
            <a:bodyPr/>
            <a:lstStyle/>
            <a:p>
              <a:endParaRPr lang="id-ID"/>
            </a:p>
          </p:txBody>
        </p:sp>
        <p:sp>
          <p:nvSpPr>
            <p:cNvPr id="8201" name="Line 6"/>
            <p:cNvSpPr>
              <a:spLocks noChangeShapeType="1"/>
            </p:cNvSpPr>
            <p:nvPr/>
          </p:nvSpPr>
          <p:spPr bwMode="auto">
            <a:xfrm flipV="1">
              <a:off x="2881298" y="2714620"/>
              <a:ext cx="330200" cy="0"/>
            </a:xfrm>
            <a:prstGeom prst="line">
              <a:avLst/>
            </a:prstGeom>
            <a:noFill/>
            <a:ln w="9525">
              <a:solidFill>
                <a:schemeClr val="tx1"/>
              </a:solidFill>
              <a:round/>
              <a:headEnd/>
              <a:tailEnd type="triangle" w="med" len="med"/>
            </a:ln>
          </p:spPr>
          <p:txBody>
            <a:bodyPr/>
            <a:lstStyle/>
            <a:p>
              <a:endParaRPr lang="id-ID"/>
            </a:p>
          </p:txBody>
        </p:sp>
        <p:sp>
          <p:nvSpPr>
            <p:cNvPr id="8202" name="Line 7"/>
            <p:cNvSpPr>
              <a:spLocks noChangeShapeType="1"/>
            </p:cNvSpPr>
            <p:nvPr/>
          </p:nvSpPr>
          <p:spPr bwMode="auto">
            <a:xfrm>
              <a:off x="2881298" y="2714620"/>
              <a:ext cx="357190" cy="428628"/>
            </a:xfrm>
            <a:prstGeom prst="line">
              <a:avLst/>
            </a:prstGeom>
            <a:noFill/>
            <a:ln w="9525">
              <a:solidFill>
                <a:schemeClr val="tx1"/>
              </a:solidFill>
              <a:round/>
              <a:headEnd/>
              <a:tailEnd type="triangle" w="med" len="med"/>
            </a:ln>
          </p:spPr>
          <p:txBody>
            <a:bodyPr/>
            <a:lstStyle/>
            <a:p>
              <a:endParaRPr lang="id-ID"/>
            </a:p>
          </p:txBody>
        </p:sp>
        <p:sp>
          <p:nvSpPr>
            <p:cNvPr id="8203" name="Line 8"/>
            <p:cNvSpPr>
              <a:spLocks noChangeShapeType="1"/>
            </p:cNvSpPr>
            <p:nvPr/>
          </p:nvSpPr>
          <p:spPr bwMode="auto">
            <a:xfrm>
              <a:off x="2881298" y="2714620"/>
              <a:ext cx="330200" cy="1219200"/>
            </a:xfrm>
            <a:prstGeom prst="line">
              <a:avLst/>
            </a:prstGeom>
            <a:noFill/>
            <a:ln w="9525">
              <a:solidFill>
                <a:schemeClr val="tx1"/>
              </a:solidFill>
              <a:round/>
              <a:headEnd/>
              <a:tailEnd type="triangle" w="med" len="med"/>
            </a:ln>
          </p:spPr>
          <p:txBody>
            <a:bodyPr/>
            <a:lstStyle/>
            <a:p>
              <a:endParaRPr lang="id-ID"/>
            </a:p>
          </p:txBody>
        </p:sp>
        <p:sp>
          <p:nvSpPr>
            <p:cNvPr id="8204" name="Line 9"/>
            <p:cNvSpPr>
              <a:spLocks noChangeShapeType="1"/>
            </p:cNvSpPr>
            <p:nvPr/>
          </p:nvSpPr>
          <p:spPr bwMode="auto">
            <a:xfrm flipV="1">
              <a:off x="4595810" y="2643182"/>
              <a:ext cx="571504" cy="71438"/>
            </a:xfrm>
            <a:prstGeom prst="line">
              <a:avLst/>
            </a:prstGeom>
            <a:noFill/>
            <a:ln w="9525">
              <a:solidFill>
                <a:schemeClr val="tx1"/>
              </a:solidFill>
              <a:round/>
              <a:headEnd/>
              <a:tailEnd type="triangle" w="med" len="med"/>
            </a:ln>
          </p:spPr>
          <p:txBody>
            <a:bodyPr/>
            <a:lstStyle/>
            <a:p>
              <a:endParaRPr lang="id-ID"/>
            </a:p>
          </p:txBody>
        </p:sp>
        <p:sp>
          <p:nvSpPr>
            <p:cNvPr id="8205" name="Line 10"/>
            <p:cNvSpPr>
              <a:spLocks noChangeShapeType="1"/>
            </p:cNvSpPr>
            <p:nvPr/>
          </p:nvSpPr>
          <p:spPr bwMode="auto">
            <a:xfrm>
              <a:off x="4595810" y="2714620"/>
              <a:ext cx="571504" cy="214314"/>
            </a:xfrm>
            <a:prstGeom prst="line">
              <a:avLst/>
            </a:prstGeom>
            <a:noFill/>
            <a:ln w="9525">
              <a:solidFill>
                <a:schemeClr val="tx1"/>
              </a:solidFill>
              <a:round/>
              <a:headEnd/>
              <a:tailEnd type="triangle" w="med" len="med"/>
            </a:ln>
          </p:spPr>
          <p:txBody>
            <a:bodyPr/>
            <a:lstStyle/>
            <a:p>
              <a:endParaRPr lang="id-ID"/>
            </a:p>
          </p:txBody>
        </p:sp>
        <p:sp>
          <p:nvSpPr>
            <p:cNvPr id="8206" name="Line 11"/>
            <p:cNvSpPr>
              <a:spLocks noChangeShapeType="1"/>
            </p:cNvSpPr>
            <p:nvPr/>
          </p:nvSpPr>
          <p:spPr bwMode="auto">
            <a:xfrm>
              <a:off x="4595810" y="2714620"/>
              <a:ext cx="571504" cy="428628"/>
            </a:xfrm>
            <a:prstGeom prst="line">
              <a:avLst/>
            </a:prstGeom>
            <a:noFill/>
            <a:ln w="9525">
              <a:solidFill>
                <a:schemeClr val="tx1"/>
              </a:solidFill>
              <a:round/>
              <a:headEnd/>
              <a:tailEnd type="triangle" w="med" len="med"/>
            </a:ln>
          </p:spPr>
          <p:txBody>
            <a:bodyPr/>
            <a:lstStyle/>
            <a:p>
              <a:endParaRPr lang="id-ID"/>
            </a:p>
          </p:txBody>
        </p:sp>
        <p:sp>
          <p:nvSpPr>
            <p:cNvPr id="8207" name="Line 12"/>
            <p:cNvSpPr>
              <a:spLocks noChangeShapeType="1"/>
            </p:cNvSpPr>
            <p:nvPr/>
          </p:nvSpPr>
          <p:spPr bwMode="auto">
            <a:xfrm>
              <a:off x="4595810" y="2714620"/>
              <a:ext cx="571504" cy="1214446"/>
            </a:xfrm>
            <a:prstGeom prst="line">
              <a:avLst/>
            </a:prstGeom>
            <a:noFill/>
            <a:ln w="9525">
              <a:solidFill>
                <a:schemeClr val="tx1"/>
              </a:solidFill>
              <a:round/>
              <a:headEnd/>
              <a:tailEnd type="triangle" w="med" len="med"/>
            </a:ln>
          </p:spPr>
          <p:txBody>
            <a:bodyPr/>
            <a:lstStyle/>
            <a:p>
              <a:endParaRPr lang="id-ID"/>
            </a:p>
          </p:txBody>
        </p:sp>
        <p:sp>
          <p:nvSpPr>
            <p:cNvPr id="8208" name="Line 13"/>
            <p:cNvSpPr>
              <a:spLocks noChangeShapeType="1"/>
            </p:cNvSpPr>
            <p:nvPr/>
          </p:nvSpPr>
          <p:spPr bwMode="auto">
            <a:xfrm>
              <a:off x="4595810" y="2714620"/>
              <a:ext cx="571504" cy="1000132"/>
            </a:xfrm>
            <a:prstGeom prst="line">
              <a:avLst/>
            </a:prstGeom>
            <a:noFill/>
            <a:ln w="9525">
              <a:solidFill>
                <a:schemeClr val="tx1"/>
              </a:solidFill>
              <a:round/>
              <a:headEnd/>
              <a:tailEnd type="triangle" w="med" len="med"/>
            </a:ln>
          </p:spPr>
          <p:txBody>
            <a:bodyPr/>
            <a:lstStyle/>
            <a:p>
              <a:endParaRPr lang="id-ID"/>
            </a:p>
          </p:txBody>
        </p:sp>
        <p:sp>
          <p:nvSpPr>
            <p:cNvPr id="8209" name="Line 14"/>
            <p:cNvSpPr>
              <a:spLocks noChangeShapeType="1"/>
            </p:cNvSpPr>
            <p:nvPr/>
          </p:nvSpPr>
          <p:spPr bwMode="auto">
            <a:xfrm>
              <a:off x="4595810" y="2714620"/>
              <a:ext cx="571504" cy="714380"/>
            </a:xfrm>
            <a:prstGeom prst="line">
              <a:avLst/>
            </a:prstGeom>
            <a:noFill/>
            <a:ln w="9525">
              <a:solidFill>
                <a:schemeClr val="tx1"/>
              </a:solidFill>
              <a:round/>
              <a:headEnd/>
              <a:tailEnd type="triangle" w="med" len="med"/>
            </a:ln>
          </p:spPr>
          <p:txBody>
            <a:bodyPr/>
            <a:lstStyle/>
            <a:p>
              <a:endParaRPr lang="id-ID"/>
            </a:p>
          </p:txBody>
        </p:sp>
        <p:sp>
          <p:nvSpPr>
            <p:cNvPr id="8210" name="Line 20"/>
            <p:cNvSpPr>
              <a:spLocks noChangeShapeType="1"/>
            </p:cNvSpPr>
            <p:nvPr/>
          </p:nvSpPr>
          <p:spPr bwMode="auto">
            <a:xfrm>
              <a:off x="6810388" y="2714620"/>
              <a:ext cx="330200" cy="0"/>
            </a:xfrm>
            <a:prstGeom prst="line">
              <a:avLst/>
            </a:prstGeom>
            <a:noFill/>
            <a:ln w="9525">
              <a:solidFill>
                <a:schemeClr val="tx1"/>
              </a:solidFill>
              <a:round/>
              <a:headEnd/>
              <a:tailEnd type="triangle" w="med" len="med"/>
            </a:ln>
          </p:spPr>
          <p:txBody>
            <a:bodyPr/>
            <a:lstStyle/>
            <a:p>
              <a:endParaRPr lang="id-ID"/>
            </a:p>
          </p:txBody>
        </p:sp>
        <p:sp>
          <p:nvSpPr>
            <p:cNvPr id="8211" name="Line 20"/>
            <p:cNvSpPr>
              <a:spLocks noChangeShapeType="1"/>
            </p:cNvSpPr>
            <p:nvPr/>
          </p:nvSpPr>
          <p:spPr bwMode="auto">
            <a:xfrm>
              <a:off x="6810388" y="2928934"/>
              <a:ext cx="330200" cy="0"/>
            </a:xfrm>
            <a:prstGeom prst="line">
              <a:avLst/>
            </a:prstGeom>
            <a:noFill/>
            <a:ln w="9525">
              <a:solidFill>
                <a:schemeClr val="tx1"/>
              </a:solidFill>
              <a:round/>
              <a:headEnd/>
              <a:tailEnd type="triangle" w="med" len="med"/>
            </a:ln>
          </p:spPr>
          <p:txBody>
            <a:bodyPr/>
            <a:lstStyle/>
            <a:p>
              <a:endParaRPr lang="id-ID"/>
            </a:p>
          </p:txBody>
        </p:sp>
        <p:sp>
          <p:nvSpPr>
            <p:cNvPr id="8212" name="Line 20"/>
            <p:cNvSpPr>
              <a:spLocks noChangeShapeType="1"/>
            </p:cNvSpPr>
            <p:nvPr/>
          </p:nvSpPr>
          <p:spPr bwMode="auto">
            <a:xfrm>
              <a:off x="6810388" y="3184192"/>
              <a:ext cx="330200" cy="0"/>
            </a:xfrm>
            <a:prstGeom prst="line">
              <a:avLst/>
            </a:prstGeom>
            <a:noFill/>
            <a:ln w="9525">
              <a:solidFill>
                <a:schemeClr val="tx1"/>
              </a:solidFill>
              <a:round/>
              <a:headEnd/>
              <a:tailEnd type="triangle" w="med" len="med"/>
            </a:ln>
          </p:spPr>
          <p:txBody>
            <a:bodyPr/>
            <a:lstStyle/>
            <a:p>
              <a:endParaRPr lang="id-ID"/>
            </a:p>
          </p:txBody>
        </p:sp>
        <p:sp>
          <p:nvSpPr>
            <p:cNvPr id="8213" name="Line 20"/>
            <p:cNvSpPr>
              <a:spLocks noChangeShapeType="1"/>
            </p:cNvSpPr>
            <p:nvPr/>
          </p:nvSpPr>
          <p:spPr bwMode="auto">
            <a:xfrm>
              <a:off x="6810388" y="3429000"/>
              <a:ext cx="330200" cy="0"/>
            </a:xfrm>
            <a:prstGeom prst="line">
              <a:avLst/>
            </a:prstGeom>
            <a:noFill/>
            <a:ln w="9525">
              <a:solidFill>
                <a:schemeClr val="tx1"/>
              </a:solidFill>
              <a:round/>
              <a:headEnd/>
              <a:tailEnd type="triangle" w="med" len="med"/>
            </a:ln>
          </p:spPr>
          <p:txBody>
            <a:bodyPr/>
            <a:lstStyle/>
            <a:p>
              <a:endParaRPr lang="id-ID"/>
            </a:p>
          </p:txBody>
        </p:sp>
        <p:sp>
          <p:nvSpPr>
            <p:cNvPr id="8214" name="Line 20"/>
            <p:cNvSpPr>
              <a:spLocks noChangeShapeType="1"/>
            </p:cNvSpPr>
            <p:nvPr/>
          </p:nvSpPr>
          <p:spPr bwMode="auto">
            <a:xfrm>
              <a:off x="6827234" y="3956362"/>
              <a:ext cx="330200" cy="0"/>
            </a:xfrm>
            <a:prstGeom prst="line">
              <a:avLst/>
            </a:prstGeom>
            <a:noFill/>
            <a:ln w="9525">
              <a:solidFill>
                <a:schemeClr val="tx1"/>
              </a:solidFill>
              <a:round/>
              <a:headEnd/>
              <a:tailEnd type="triangle" w="med" len="med"/>
            </a:ln>
          </p:spPr>
          <p:txBody>
            <a:bodyPr/>
            <a:lstStyle/>
            <a:p>
              <a:endParaRPr lang="id-ID"/>
            </a:p>
          </p:txBody>
        </p:sp>
        <p:sp>
          <p:nvSpPr>
            <p:cNvPr id="8215" name="Line 20"/>
            <p:cNvSpPr>
              <a:spLocks noChangeShapeType="1"/>
            </p:cNvSpPr>
            <p:nvPr/>
          </p:nvSpPr>
          <p:spPr bwMode="auto">
            <a:xfrm>
              <a:off x="6813586" y="4214818"/>
              <a:ext cx="330200" cy="0"/>
            </a:xfrm>
            <a:prstGeom prst="line">
              <a:avLst/>
            </a:prstGeom>
            <a:noFill/>
            <a:ln w="9525">
              <a:solidFill>
                <a:schemeClr val="tx1"/>
              </a:solidFill>
              <a:round/>
              <a:headEnd/>
              <a:tailEnd type="triangle" w="med" len="med"/>
            </a:ln>
          </p:spPr>
          <p:txBody>
            <a:bodyPr/>
            <a:lstStyle/>
            <a:p>
              <a:endParaRPr lang="id-ID"/>
            </a:p>
          </p:txBody>
        </p:sp>
        <p:cxnSp>
          <p:nvCxnSpPr>
            <p:cNvPr id="29" name="Straight Connector 28"/>
            <p:cNvCxnSpPr/>
            <p:nvPr/>
          </p:nvCxnSpPr>
          <p:spPr>
            <a:xfrm rot="5400000">
              <a:off x="6060879" y="3465098"/>
              <a:ext cx="14994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1405" y="214314"/>
            <a:ext cx="2762250" cy="642937"/>
          </a:xfrm>
        </p:spPr>
        <p:txBody>
          <a:bodyPr>
            <a:normAutofit fontScale="90000"/>
          </a:bodyPr>
          <a:lstStyle/>
          <a:p>
            <a:pPr eaLnBrk="1" hangingPunct="1"/>
            <a:r>
              <a:rPr lang="en-US" sz="3200" b="1" smtClean="0">
                <a:latin typeface="Gill Sans MT" pitchFamily="34" charset="0"/>
              </a:rPr>
              <a:t>2. Etika Profesi</a:t>
            </a:r>
          </a:p>
        </p:txBody>
      </p:sp>
      <p:sp>
        <p:nvSpPr>
          <p:cNvPr id="9219" name="Rectangle 3"/>
          <p:cNvSpPr>
            <a:spLocks noGrp="1" noChangeArrowheads="1"/>
          </p:cNvSpPr>
          <p:nvPr>
            <p:ph idx="1"/>
          </p:nvPr>
        </p:nvSpPr>
        <p:spPr>
          <a:xfrm>
            <a:off x="681404" y="857250"/>
            <a:ext cx="7899888" cy="5500688"/>
          </a:xfrm>
        </p:spPr>
        <p:txBody>
          <a:bodyPr>
            <a:normAutofit fontScale="92500" lnSpcReduction="10000"/>
          </a:bodyPr>
          <a:lstStyle/>
          <a:p>
            <a:pPr marL="609600" indent="-609600" eaLnBrk="1" hangingPunct="1">
              <a:buFontTx/>
              <a:buAutoNum type="alphaLcPeriod"/>
            </a:pPr>
            <a:r>
              <a:rPr lang="en-US" sz="2800" b="1" smtClean="0">
                <a:latin typeface="Gill Sans MT" pitchFamily="34" charset="0"/>
              </a:rPr>
              <a:t>Pengertian Profesi</a:t>
            </a:r>
          </a:p>
          <a:p>
            <a:pPr marL="609600" indent="-609600" algn="just" eaLnBrk="1" hangingPunct="1">
              <a:buFontTx/>
              <a:buNone/>
            </a:pPr>
            <a:r>
              <a:rPr lang="en-US" sz="2700" b="1" i="1" smtClean="0">
                <a:latin typeface="Gill Sans MT" pitchFamily="34" charset="0"/>
              </a:rPr>
              <a:t>Profesi</a:t>
            </a:r>
            <a:r>
              <a:rPr lang="en-US" sz="2700" smtClean="0">
                <a:latin typeface="Gill Sans MT" pitchFamily="34" charset="0"/>
              </a:rPr>
              <a:t> dpt dirumuskan sbg pekerjaan yg dilakukan sbg nafkah hidup dg mengandalkan keahlian dan keterampilan yg tinggi dan dg melibatkan komitmen pribadi (moral) yg mendalam.</a:t>
            </a:r>
          </a:p>
          <a:p>
            <a:pPr marL="609600" indent="-609600" algn="just" eaLnBrk="1" hangingPunct="1">
              <a:buFontTx/>
              <a:buNone/>
            </a:pPr>
            <a:r>
              <a:rPr lang="en-US" sz="2700" b="1" i="1" smtClean="0">
                <a:latin typeface="Gill Sans MT" pitchFamily="34" charset="0"/>
              </a:rPr>
              <a:t>Orang Profesional</a:t>
            </a:r>
            <a:r>
              <a:rPr lang="en-US" sz="2700" smtClean="0">
                <a:latin typeface="Gill Sans MT" pitchFamily="34" charset="0"/>
              </a:rPr>
              <a:t> adalah orang yg melakukan suatu pekerjaan purna waktu dan hidup dari pekerjaan itu dg mengandalkan keahlian dan ketrampilan yg tin</a:t>
            </a:r>
            <a:r>
              <a:rPr lang="id-ID" sz="2700" smtClean="0">
                <a:latin typeface="Gill Sans MT" pitchFamily="34" charset="0"/>
              </a:rPr>
              <a:t>g</a:t>
            </a:r>
            <a:r>
              <a:rPr lang="en-US" sz="2700" smtClean="0">
                <a:latin typeface="Gill Sans MT" pitchFamily="34" charset="0"/>
              </a:rPr>
              <a:t>gi serta punya komitmen pribadi yg mendalam atas pekerjaannya itu. Atau</a:t>
            </a:r>
          </a:p>
          <a:p>
            <a:pPr marL="609600" indent="-609600" algn="just" eaLnBrk="1" hangingPunct="1">
              <a:buFontTx/>
              <a:buNone/>
            </a:pPr>
            <a:r>
              <a:rPr lang="en-US" sz="2700" b="1" i="1" smtClean="0">
                <a:latin typeface="Gill Sans MT" pitchFamily="34" charset="0"/>
              </a:rPr>
              <a:t>Orang yang profesional</a:t>
            </a:r>
            <a:r>
              <a:rPr lang="en-US" sz="2700" smtClean="0">
                <a:latin typeface="Gill Sans MT" pitchFamily="34" charset="0"/>
              </a:rPr>
              <a:t> adalah orang yg melakukan suatu pekerjaan karena ahli di bidang tsb dan meluangkan seluruh waktu, tenaga, dan perhatiannya untuk pekerjan tsb. </a:t>
            </a:r>
          </a:p>
          <a:p>
            <a:pPr marL="609600" indent="-609600" algn="just" eaLnBrk="1" hangingPunct="1">
              <a:buFontTx/>
              <a:buNone/>
            </a:pPr>
            <a:endParaRPr lang="en-US" sz="2000" smtClean="0"/>
          </a:p>
        </p:txBody>
      </p:sp>
      <p:sp>
        <p:nvSpPr>
          <p:cNvPr id="3" name="Slide Number Placeholder 5"/>
          <p:cNvSpPr>
            <a:spLocks noGrp="1"/>
          </p:cNvSpPr>
          <p:nvPr>
            <p:ph type="sldNum" sz="quarter" idx="12"/>
          </p:nvPr>
        </p:nvSpPr>
        <p:spPr/>
        <p:txBody>
          <a:bodyPr/>
          <a:lstStyle/>
          <a:p>
            <a:pPr>
              <a:defRPr/>
            </a:pPr>
            <a:fld id="{6E95F479-5B6C-4982-993B-BCCE08F26196}"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1404" y="428626"/>
            <a:ext cx="2571750" cy="500063"/>
          </a:xfrm>
        </p:spPr>
        <p:txBody>
          <a:bodyPr>
            <a:normAutofit fontScale="90000"/>
          </a:bodyPr>
          <a:lstStyle/>
          <a:p>
            <a:pPr eaLnBrk="1" hangingPunct="1"/>
            <a:r>
              <a:rPr lang="en-US" sz="3200" b="1" smtClean="0">
                <a:latin typeface="Gill Sans MT" pitchFamily="34" charset="0"/>
              </a:rPr>
              <a:t>Etika Profesi</a:t>
            </a:r>
          </a:p>
        </p:txBody>
      </p:sp>
      <p:sp>
        <p:nvSpPr>
          <p:cNvPr id="10243" name="Rectangle 3"/>
          <p:cNvSpPr>
            <a:spLocks noGrp="1" noChangeArrowheads="1"/>
          </p:cNvSpPr>
          <p:nvPr>
            <p:ph idx="1"/>
          </p:nvPr>
        </p:nvSpPr>
        <p:spPr>
          <a:xfrm>
            <a:off x="681404" y="1285876"/>
            <a:ext cx="7913077" cy="4714875"/>
          </a:xfrm>
        </p:spPr>
        <p:txBody>
          <a:bodyPr/>
          <a:lstStyle/>
          <a:p>
            <a:pPr eaLnBrk="1" hangingPunct="1">
              <a:lnSpc>
                <a:spcPct val="90000"/>
              </a:lnSpc>
              <a:buFont typeface="Wingdings" pitchFamily="2" charset="2"/>
              <a:buNone/>
            </a:pPr>
            <a:r>
              <a:rPr lang="en-US" b="1" smtClean="0">
                <a:latin typeface="Gill Sans MT" pitchFamily="34" charset="0"/>
              </a:rPr>
              <a:t>b. Ciri-ciri Profesi</a:t>
            </a:r>
          </a:p>
          <a:p>
            <a:pPr eaLnBrk="1" hangingPunct="1">
              <a:lnSpc>
                <a:spcPct val="90000"/>
              </a:lnSpc>
              <a:buFont typeface="Wingdings" pitchFamily="2" charset="2"/>
              <a:buChar char="Ø"/>
            </a:pPr>
            <a:r>
              <a:rPr lang="en-US" sz="2800" smtClean="0">
                <a:latin typeface="Gill Sans MT" pitchFamily="34" charset="0"/>
              </a:rPr>
              <a:t>Adanya keahlian dan ketrampilan khusus</a:t>
            </a:r>
          </a:p>
          <a:p>
            <a:pPr eaLnBrk="1" hangingPunct="1">
              <a:lnSpc>
                <a:spcPct val="90000"/>
              </a:lnSpc>
              <a:buFont typeface="Wingdings" pitchFamily="2" charset="2"/>
              <a:buChar char="Ø"/>
            </a:pPr>
            <a:r>
              <a:rPr lang="en-US" sz="2800" smtClean="0">
                <a:latin typeface="Gill Sans MT" pitchFamily="34" charset="0"/>
              </a:rPr>
              <a:t>Adanya komitmen moral yg tinggi</a:t>
            </a:r>
          </a:p>
          <a:p>
            <a:pPr algn="just" eaLnBrk="1" hangingPunct="1">
              <a:lnSpc>
                <a:spcPct val="90000"/>
              </a:lnSpc>
              <a:buFont typeface="Wingdings" pitchFamily="2" charset="2"/>
              <a:buChar char="Ø"/>
            </a:pPr>
            <a:r>
              <a:rPr lang="en-US" sz="2800" smtClean="0">
                <a:latin typeface="Gill Sans MT" pitchFamily="34" charset="0"/>
              </a:rPr>
              <a:t>Biasanya orang yg profesional adalah orang yg hidup dari profesinya</a:t>
            </a:r>
          </a:p>
          <a:p>
            <a:pPr eaLnBrk="1" hangingPunct="1">
              <a:lnSpc>
                <a:spcPct val="90000"/>
              </a:lnSpc>
              <a:buFont typeface="Wingdings" pitchFamily="2" charset="2"/>
              <a:buChar char="Ø"/>
            </a:pPr>
            <a:r>
              <a:rPr lang="en-US" sz="2800" smtClean="0">
                <a:latin typeface="Gill Sans MT" pitchFamily="34" charset="0"/>
              </a:rPr>
              <a:t>Pengabdian kepada masyarakat</a:t>
            </a:r>
          </a:p>
          <a:p>
            <a:pPr algn="just" eaLnBrk="1" hangingPunct="1">
              <a:lnSpc>
                <a:spcPct val="90000"/>
              </a:lnSpc>
              <a:buFont typeface="Wingdings" pitchFamily="2" charset="2"/>
              <a:buChar char="Ø"/>
            </a:pPr>
            <a:r>
              <a:rPr lang="en-US" sz="2800" smtClean="0">
                <a:latin typeface="Gill Sans MT" pitchFamily="34" charset="0"/>
              </a:rPr>
              <a:t>Pada profesi luhur biasanya ada izin khusus untuk menjalankan profesi tsb.</a:t>
            </a:r>
          </a:p>
          <a:p>
            <a:pPr algn="just" eaLnBrk="1" hangingPunct="1">
              <a:lnSpc>
                <a:spcPct val="90000"/>
              </a:lnSpc>
              <a:buFont typeface="Wingdings" pitchFamily="2" charset="2"/>
              <a:buChar char="Ø"/>
            </a:pPr>
            <a:r>
              <a:rPr lang="en-US" sz="2800" smtClean="0">
                <a:latin typeface="Gill Sans MT" pitchFamily="34" charset="0"/>
              </a:rPr>
              <a:t>Kaum profesional biasanya menjadi anggota dari suatu organisasi profesi</a:t>
            </a:r>
          </a:p>
          <a:p>
            <a:pPr eaLnBrk="1" hangingPunct="1">
              <a:lnSpc>
                <a:spcPct val="90000"/>
              </a:lnSpc>
              <a:buFontTx/>
              <a:buNone/>
            </a:pPr>
            <a:endParaRPr lang="en-US" sz="2800" smtClean="0"/>
          </a:p>
        </p:txBody>
      </p:sp>
      <p:sp>
        <p:nvSpPr>
          <p:cNvPr id="3" name="Slide Number Placeholder 5"/>
          <p:cNvSpPr>
            <a:spLocks noGrp="1"/>
          </p:cNvSpPr>
          <p:nvPr>
            <p:ph type="sldNum" sz="quarter" idx="12"/>
          </p:nvPr>
        </p:nvSpPr>
        <p:spPr/>
        <p:txBody>
          <a:bodyPr/>
          <a:lstStyle/>
          <a:p>
            <a:pPr>
              <a:defRPr/>
            </a:pPr>
            <a:fld id="{C14A4586-1E1C-426A-B188-DE593A515898}"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94593" y="285750"/>
            <a:ext cx="5407269" cy="738188"/>
          </a:xfrm>
        </p:spPr>
        <p:txBody>
          <a:bodyPr>
            <a:normAutofit fontScale="90000"/>
          </a:bodyPr>
          <a:lstStyle/>
          <a:p>
            <a:pPr algn="l" eaLnBrk="1" hangingPunct="1"/>
            <a:r>
              <a:rPr lang="en-US" sz="2800" b="1" smtClean="0">
                <a:latin typeface="Gill Sans MT" pitchFamily="34" charset="0"/>
              </a:rPr>
              <a:t>Adanya komitmen moral yg tinggi</a:t>
            </a:r>
          </a:p>
        </p:txBody>
      </p:sp>
      <p:sp>
        <p:nvSpPr>
          <p:cNvPr id="11267" name="Rectangle 3"/>
          <p:cNvSpPr>
            <a:spLocks noGrp="1" noChangeArrowheads="1"/>
          </p:cNvSpPr>
          <p:nvPr>
            <p:ph idx="1"/>
          </p:nvPr>
        </p:nvSpPr>
        <p:spPr>
          <a:xfrm>
            <a:off x="694593" y="1143001"/>
            <a:ext cx="7899889" cy="5286375"/>
          </a:xfrm>
        </p:spPr>
        <p:txBody>
          <a:bodyPr>
            <a:normAutofit lnSpcReduction="10000"/>
          </a:bodyPr>
          <a:lstStyle/>
          <a:p>
            <a:pPr algn="just" eaLnBrk="1" hangingPunct="1">
              <a:lnSpc>
                <a:spcPct val="90000"/>
              </a:lnSpc>
              <a:buFontTx/>
              <a:buNone/>
            </a:pPr>
            <a:r>
              <a:rPr lang="en-US" sz="2800" smtClean="0">
                <a:latin typeface="Gill Sans MT" pitchFamily="34" charset="0"/>
              </a:rPr>
              <a:t>Komitmen moral ini biasanya  dituangkan, khususnya untuk profesi yg luhur dalam bentuk aturan khusus yg menjadi pegangan bg setiap orang yg mengemban profesi ybs.</a:t>
            </a:r>
          </a:p>
          <a:p>
            <a:pPr algn="just" eaLnBrk="1" hangingPunct="1">
              <a:lnSpc>
                <a:spcPct val="90000"/>
              </a:lnSpc>
              <a:buFontTx/>
              <a:buNone/>
            </a:pPr>
            <a:r>
              <a:rPr lang="en-US" sz="2800" smtClean="0">
                <a:latin typeface="Gill Sans MT" pitchFamily="34" charset="0"/>
              </a:rPr>
              <a:t>	Aturan main dlm menjalankan atau mengemban profesi tsb biasanya disebut </a:t>
            </a:r>
            <a:r>
              <a:rPr lang="en-US" sz="2800" b="1" smtClean="0">
                <a:latin typeface="Gill Sans MT" pitchFamily="34" charset="0"/>
              </a:rPr>
              <a:t>Kode Etik.</a:t>
            </a:r>
          </a:p>
          <a:p>
            <a:pPr algn="just" eaLnBrk="1" hangingPunct="1">
              <a:lnSpc>
                <a:spcPct val="90000"/>
              </a:lnSpc>
              <a:buFontTx/>
              <a:buNone/>
            </a:pPr>
            <a:r>
              <a:rPr lang="en-US" sz="2800" smtClean="0">
                <a:latin typeface="Gill Sans MT" pitchFamily="34" charset="0"/>
              </a:rPr>
              <a:t>Ada 2 sasaran pokok dari kode etik, yaitu :</a:t>
            </a:r>
          </a:p>
          <a:p>
            <a:pPr algn="just" eaLnBrk="1" hangingPunct="1">
              <a:lnSpc>
                <a:spcPct val="90000"/>
              </a:lnSpc>
              <a:buFont typeface="Wingdings" pitchFamily="2" charset="2"/>
              <a:buChar char="q"/>
            </a:pPr>
            <a:r>
              <a:rPr lang="en-US" sz="2800" smtClean="0">
                <a:latin typeface="Gill Sans MT" pitchFamily="34" charset="0"/>
              </a:rPr>
              <a:t>kode etik bermaksud melindungi</a:t>
            </a:r>
            <a:r>
              <a:rPr lang="en-US" sz="2800" b="1" smtClean="0">
                <a:latin typeface="Gill Sans MT" pitchFamily="34" charset="0"/>
              </a:rPr>
              <a:t> </a:t>
            </a:r>
            <a:r>
              <a:rPr lang="en-US" sz="2800" smtClean="0">
                <a:latin typeface="Gill Sans MT" pitchFamily="34" charset="0"/>
              </a:rPr>
              <a:t>masyarakat dari kemungkinan dirugikan oleh kelalaian entah secara sengaja atau tidak sengaja dari kaum profesional</a:t>
            </a:r>
          </a:p>
          <a:p>
            <a:pPr algn="just" eaLnBrk="1" hangingPunct="1">
              <a:lnSpc>
                <a:spcPct val="90000"/>
              </a:lnSpc>
              <a:buFont typeface="Wingdings" pitchFamily="2" charset="2"/>
              <a:buChar char="q"/>
            </a:pPr>
            <a:r>
              <a:rPr lang="en-US" sz="2800" smtClean="0">
                <a:latin typeface="Gill Sans MT" pitchFamily="34" charset="0"/>
              </a:rPr>
              <a:t>kode etik bertujuan melindungi keluhuran profesi tsb dari perilaku-perilaku bobrok orang-orang ttt yg mengaku diri profesional</a:t>
            </a:r>
          </a:p>
        </p:txBody>
      </p:sp>
      <p:sp>
        <p:nvSpPr>
          <p:cNvPr id="3" name="Slide Number Placeholder 5"/>
          <p:cNvSpPr>
            <a:spLocks noGrp="1"/>
          </p:cNvSpPr>
          <p:nvPr>
            <p:ph type="sldNum" sz="quarter" idx="12"/>
          </p:nvPr>
        </p:nvSpPr>
        <p:spPr/>
        <p:txBody>
          <a:bodyPr/>
          <a:lstStyle/>
          <a:p>
            <a:pPr>
              <a:defRPr/>
            </a:pPr>
            <a:fld id="{108E098C-E875-420C-BAFA-D0546FF1971F}"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94592" y="785813"/>
            <a:ext cx="7913077" cy="1143000"/>
          </a:xfrm>
        </p:spPr>
        <p:txBody>
          <a:bodyPr/>
          <a:lstStyle/>
          <a:p>
            <a:pPr algn="l" eaLnBrk="1" hangingPunct="1"/>
            <a:r>
              <a:rPr lang="en-US" sz="2800" smtClean="0">
                <a:latin typeface="Gill Sans MT" pitchFamily="34" charset="0"/>
              </a:rPr>
              <a:t>Biasanya orang yg profesional adalah orang yg hidup dari profesinya</a:t>
            </a:r>
          </a:p>
        </p:txBody>
      </p:sp>
      <p:sp>
        <p:nvSpPr>
          <p:cNvPr id="12291" name="Rectangle 3"/>
          <p:cNvSpPr>
            <a:spLocks noGrp="1" noChangeArrowheads="1"/>
          </p:cNvSpPr>
          <p:nvPr>
            <p:ph idx="1"/>
          </p:nvPr>
        </p:nvSpPr>
        <p:spPr>
          <a:xfrm>
            <a:off x="706316" y="2386014"/>
            <a:ext cx="7888166" cy="2257425"/>
          </a:xfrm>
        </p:spPr>
        <p:txBody>
          <a:bodyPr>
            <a:normAutofit lnSpcReduction="10000"/>
          </a:bodyPr>
          <a:lstStyle/>
          <a:p>
            <a:pPr algn="just" eaLnBrk="1" hangingPunct="1"/>
            <a:r>
              <a:rPr lang="en-US" sz="2800" smtClean="0">
                <a:latin typeface="Gill Sans MT" pitchFamily="34" charset="0"/>
              </a:rPr>
              <a:t>ini berarti ia hidup sepenuhnya dari profesi ini</a:t>
            </a:r>
          </a:p>
          <a:p>
            <a:pPr algn="just" eaLnBrk="1" hangingPunct="1"/>
            <a:r>
              <a:rPr lang="en-US" sz="2800" smtClean="0">
                <a:latin typeface="Gill Sans MT" pitchFamily="34" charset="0"/>
              </a:rPr>
              <a:t>Ini berarti profesinya telah membentuk identitas orang tsb. Ia tdk bisa lagi dipisahkan dari profesi itu, berarti ia menjadi dirinya berkat dan melalui profesinya</a:t>
            </a:r>
          </a:p>
          <a:p>
            <a:pPr algn="just" eaLnBrk="1" hangingPunct="1">
              <a:buFont typeface="Wingdings" pitchFamily="2" charset="2"/>
              <a:buNone/>
            </a:pPr>
            <a:endParaRPr lang="en-US" smtClean="0"/>
          </a:p>
        </p:txBody>
      </p:sp>
      <p:sp>
        <p:nvSpPr>
          <p:cNvPr id="3" name="Slide Number Placeholder 5"/>
          <p:cNvSpPr>
            <a:spLocks noGrp="1"/>
          </p:cNvSpPr>
          <p:nvPr>
            <p:ph type="sldNum" sz="quarter" idx="12"/>
          </p:nvPr>
        </p:nvSpPr>
        <p:spPr/>
        <p:txBody>
          <a:bodyPr/>
          <a:lstStyle/>
          <a:p>
            <a:pPr>
              <a:defRPr/>
            </a:pPr>
            <a:fld id="{509B12AD-BCC4-42F5-B11B-091DDA46DA86}"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551</Words>
  <Application>Microsoft Office PowerPoint</Application>
  <PresentationFormat>On-screen Show (4:3)</PresentationFormat>
  <Paragraphs>95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Bab 3 BISNIS : SEBUAH PROFESI ETIS ?</vt:lpstr>
      <vt:lpstr>Etika Khusus</vt:lpstr>
      <vt:lpstr>1. Etika Terapan</vt:lpstr>
      <vt:lpstr>Etika Khusus</vt:lpstr>
      <vt:lpstr> </vt:lpstr>
      <vt:lpstr>2. Etika Profesi</vt:lpstr>
      <vt:lpstr>Etika Profesi</vt:lpstr>
      <vt:lpstr>Adanya komitmen moral yg tinggi</vt:lpstr>
      <vt:lpstr>Biasanya orang yg profesional adalah orang yg hidup dari profesinya</vt:lpstr>
      <vt:lpstr>Etika Profesi</vt:lpstr>
      <vt:lpstr>Prinsip-prinsip etika profesi</vt:lpstr>
      <vt:lpstr>Prinsip Otonomi</vt:lpstr>
      <vt:lpstr>Prinsip etika profesi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ubd</dc:creator>
  <cp:lastModifiedBy>ubd</cp:lastModifiedBy>
  <cp:revision>2</cp:revision>
  <dcterms:created xsi:type="dcterms:W3CDTF">2013-03-26T01:16:50Z</dcterms:created>
  <dcterms:modified xsi:type="dcterms:W3CDTF">2013-03-26T07:40:08Z</dcterms:modified>
</cp:coreProperties>
</file>