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945688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4D13D-3DC2-4558-9744-91E219EDDD58}" type="datetimeFigureOut">
              <a:rPr lang="id-ID" smtClean="0"/>
              <a:t>11/07/2013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BACD3-6F43-40A2-9AE5-2417F1199F1C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BE1B6-AAD5-422D-B439-8F50FA2E275D}" type="datetimeFigureOut">
              <a:rPr lang="id-ID" smtClean="0"/>
              <a:pPr/>
              <a:t>11/07/2013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16D6C-68C3-4A19-9612-2C918E02845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>
              <a:latin typeface="Arial" charset="0"/>
              <a:cs typeface="Arial" charset="0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39EB7A1-0D1A-453A-B5B3-1B207054B8E4}" type="slidenum">
              <a:rPr lang="en-US" smtClean="0">
                <a:latin typeface="Arial" charset="0"/>
                <a:cs typeface="Arial" charset="0"/>
              </a:rPr>
              <a:pPr/>
              <a:t>2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>
              <a:latin typeface="Arial" charset="0"/>
              <a:cs typeface="Arial" charset="0"/>
            </a:endParaRP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326DD4F-B8BB-4F4C-B065-E4A8E7007659}" type="slidenum">
              <a:rPr lang="en-US" smtClean="0">
                <a:latin typeface="Arial" charset="0"/>
                <a:cs typeface="Arial" charset="0"/>
              </a:rPr>
              <a:pPr/>
              <a:t>11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>
              <a:latin typeface="Arial" charset="0"/>
              <a:cs typeface="Arial" charset="0"/>
            </a:endParaRPr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EFE9039-9004-4981-8569-11D72C2691B2}" type="slidenum">
              <a:rPr lang="en-US" smtClean="0">
                <a:latin typeface="Arial" charset="0"/>
                <a:cs typeface="Arial" charset="0"/>
              </a:rPr>
              <a:pPr/>
              <a:t>12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>
              <a:latin typeface="Arial" charset="0"/>
              <a:cs typeface="Arial" charset="0"/>
            </a:endParaRPr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1380A56-D5DD-487E-81C0-93D172CE6A68}" type="slidenum">
              <a:rPr lang="en-US" smtClean="0">
                <a:latin typeface="Arial" charset="0"/>
                <a:cs typeface="Arial" charset="0"/>
              </a:rPr>
              <a:pPr/>
              <a:t>13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>
              <a:latin typeface="Arial" charset="0"/>
              <a:cs typeface="Arial" charset="0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B35EA51-A613-42DA-BCFB-5D6A2FCCF227}" type="slidenum">
              <a:rPr lang="en-US" smtClean="0">
                <a:latin typeface="Arial" charset="0"/>
                <a:cs typeface="Arial" charset="0"/>
              </a:rPr>
              <a:pPr/>
              <a:t>3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>
              <a:latin typeface="Arial" charset="0"/>
              <a:cs typeface="Arial" charset="0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4AC82BF-D565-4055-872D-6EAD27E7BE19}" type="slidenum">
              <a:rPr lang="en-US" smtClean="0">
                <a:latin typeface="Arial" charset="0"/>
                <a:cs typeface="Arial" charset="0"/>
              </a:rPr>
              <a:pPr/>
              <a:t>4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>
              <a:latin typeface="Arial" charset="0"/>
              <a:cs typeface="Arial" charset="0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A074904-5556-4859-9A6D-79A978EC3A33}" type="slidenum">
              <a:rPr lang="en-US" smtClean="0">
                <a:latin typeface="Arial" charset="0"/>
                <a:cs typeface="Arial" charset="0"/>
              </a:rPr>
              <a:pPr/>
              <a:t>5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>
              <a:latin typeface="Arial" charset="0"/>
              <a:cs typeface="Arial" charset="0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FCA02B7-2EAD-4EF6-BC7D-834EBB4255FF}" type="slidenum">
              <a:rPr lang="en-US" smtClean="0">
                <a:latin typeface="Arial" charset="0"/>
                <a:cs typeface="Arial" charset="0"/>
              </a:rPr>
              <a:pPr/>
              <a:t>6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>
              <a:latin typeface="Arial" charset="0"/>
              <a:cs typeface="Arial" charset="0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168F9F1-7B0D-4C79-8CF0-4F61D1FA077C}" type="slidenum">
              <a:rPr lang="en-US" smtClean="0">
                <a:latin typeface="Arial" charset="0"/>
                <a:cs typeface="Arial" charset="0"/>
              </a:rPr>
              <a:pPr/>
              <a:t>7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>
              <a:latin typeface="Arial" charset="0"/>
              <a:cs typeface="Arial" charset="0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D78DC7B-281A-457B-A4DA-422B984BB40D}" type="slidenum">
              <a:rPr lang="en-US" smtClean="0">
                <a:latin typeface="Arial" charset="0"/>
                <a:cs typeface="Arial" charset="0"/>
              </a:rPr>
              <a:pPr/>
              <a:t>8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>
              <a:latin typeface="Arial" charset="0"/>
              <a:cs typeface="Arial" charset="0"/>
            </a:endParaRPr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B04F919-06D7-43A6-8715-39883F56CEA4}" type="slidenum">
              <a:rPr lang="en-US" smtClean="0">
                <a:latin typeface="Arial" charset="0"/>
                <a:cs typeface="Arial" charset="0"/>
              </a:rPr>
              <a:pPr/>
              <a:t>9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>
              <a:latin typeface="Arial" charset="0"/>
              <a:cs typeface="Arial" charset="0"/>
            </a:endParaRPr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94E49CC-E2E7-40AA-816C-5D4480C4398B}" type="slidenum">
              <a:rPr lang="en-US" smtClean="0">
                <a:latin typeface="Arial" charset="0"/>
                <a:cs typeface="Arial" charset="0"/>
              </a:rPr>
              <a:pPr/>
              <a:t>10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FA5C-F2E9-485F-A40D-FAABE45E6FC7}" type="datetimeFigureOut">
              <a:rPr lang="id-ID" smtClean="0"/>
              <a:pPr/>
              <a:t>11/07/2013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BFF2-87A4-4967-AF03-2CF5DB40CE5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FA5C-F2E9-485F-A40D-FAABE45E6FC7}" type="datetimeFigureOut">
              <a:rPr lang="id-ID" smtClean="0"/>
              <a:pPr/>
              <a:t>11/07/2013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BFF2-87A4-4967-AF03-2CF5DB40CE5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FA5C-F2E9-485F-A40D-FAABE45E6FC7}" type="datetimeFigureOut">
              <a:rPr lang="id-ID" smtClean="0"/>
              <a:pPr/>
              <a:t>11/07/2013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BFF2-87A4-4967-AF03-2CF5DB40CE5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FA5C-F2E9-485F-A40D-FAABE45E6FC7}" type="datetimeFigureOut">
              <a:rPr lang="id-ID" smtClean="0"/>
              <a:pPr/>
              <a:t>11/07/2013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BFF2-87A4-4967-AF03-2CF5DB40CE5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FA5C-F2E9-485F-A40D-FAABE45E6FC7}" type="datetimeFigureOut">
              <a:rPr lang="id-ID" smtClean="0"/>
              <a:pPr/>
              <a:t>11/07/2013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BFF2-87A4-4967-AF03-2CF5DB40CE5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FA5C-F2E9-485F-A40D-FAABE45E6FC7}" type="datetimeFigureOut">
              <a:rPr lang="id-ID" smtClean="0"/>
              <a:pPr/>
              <a:t>11/07/2013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BFF2-87A4-4967-AF03-2CF5DB40CE5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FA5C-F2E9-485F-A40D-FAABE45E6FC7}" type="datetimeFigureOut">
              <a:rPr lang="id-ID" smtClean="0"/>
              <a:pPr/>
              <a:t>11/07/2013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BFF2-87A4-4967-AF03-2CF5DB40CE5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FA5C-F2E9-485F-A40D-FAABE45E6FC7}" type="datetimeFigureOut">
              <a:rPr lang="id-ID" smtClean="0"/>
              <a:pPr/>
              <a:t>11/07/2013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BFF2-87A4-4967-AF03-2CF5DB40CE5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FA5C-F2E9-485F-A40D-FAABE45E6FC7}" type="datetimeFigureOut">
              <a:rPr lang="id-ID" smtClean="0"/>
              <a:pPr/>
              <a:t>11/07/2013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BFF2-87A4-4967-AF03-2CF5DB40CE5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FA5C-F2E9-485F-A40D-FAABE45E6FC7}" type="datetimeFigureOut">
              <a:rPr lang="id-ID" smtClean="0"/>
              <a:pPr/>
              <a:t>11/07/2013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BFF2-87A4-4967-AF03-2CF5DB40CE5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FA5C-F2E9-485F-A40D-FAABE45E6FC7}" type="datetimeFigureOut">
              <a:rPr lang="id-ID" smtClean="0"/>
              <a:pPr/>
              <a:t>11/07/2013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BFF2-87A4-4967-AF03-2CF5DB40CE5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CFA5C-F2E9-485F-A40D-FAABE45E6FC7}" type="datetimeFigureOut">
              <a:rPr lang="id-ID" smtClean="0"/>
              <a:pPr/>
              <a:t>11/07/2013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DBFF2-87A4-4967-AF03-2CF5DB40CE5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Bab 1</a:t>
            </a:r>
            <a:br>
              <a:rPr lang="id-ID" dirty="0" smtClean="0"/>
            </a:br>
            <a:r>
              <a:rPr lang="id-ID" dirty="0" smtClean="0"/>
              <a:t>Etika Profesi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610600" cy="4191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tx2"/>
                </a:solidFill>
              </a:rPr>
              <a:t>Kasus </a:t>
            </a:r>
            <a:r>
              <a:rPr lang="en-US" smtClean="0"/>
              <a:t>: US Supreme Court (Makamah 	Agung AS). Memutuskan – Hak 	konstitutional seorang wanita untuk 	dapat melakukan aborsi kehamilan 	trisemester pertama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</a:t>
            </a:r>
            <a:r>
              <a:rPr lang="en-US" smtClean="0">
                <a:sym typeface="Wingdings" pitchFamily="2" charset="2"/>
              </a:rPr>
              <a:t> kontroversi moral &amp; etika : - prochoice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ym typeface="Wingdings" pitchFamily="2" charset="2"/>
              </a:rPr>
              <a:t>							      - prolife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39939" name="Oval 3"/>
          <p:cNvSpPr>
            <a:spLocks noChangeArrowheads="1"/>
          </p:cNvSpPr>
          <p:nvPr/>
        </p:nvSpPr>
        <p:spPr bwMode="auto">
          <a:xfrm>
            <a:off x="838200" y="609600"/>
            <a:ext cx="19812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 sz="2400">
              <a:latin typeface="Tahoma" pitchFamily="34" charset="0"/>
            </a:endParaRPr>
          </a:p>
        </p:txBody>
      </p:sp>
      <p:sp>
        <p:nvSpPr>
          <p:cNvPr id="39940" name="AutoShape 4"/>
          <p:cNvSpPr>
            <a:spLocks noChangeArrowheads="1"/>
          </p:cNvSpPr>
          <p:nvPr/>
        </p:nvSpPr>
        <p:spPr bwMode="auto">
          <a:xfrm>
            <a:off x="3657600" y="1066800"/>
            <a:ext cx="3657600" cy="19050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chemeClr val="tx2"/>
                </a:solidFill>
                <a:latin typeface="Tahoma" pitchFamily="34" charset="0"/>
              </a:rPr>
              <a:t>-</a:t>
            </a:r>
            <a:endParaRPr lang="en-US" sz="4400" b="1">
              <a:solidFill>
                <a:schemeClr val="tx2"/>
              </a:solidFill>
              <a:latin typeface="Tahoma" pitchFamily="34" charset="0"/>
              <a:cs typeface="Times New Roman" pitchFamily="18" charset="0"/>
            </a:endParaRPr>
          </a:p>
        </p:txBody>
      </p:sp>
      <p:pic>
        <p:nvPicPr>
          <p:cNvPr id="39941" name="Picture 5" descr="pe02719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676400"/>
            <a:ext cx="4983163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1143000" y="685800"/>
            <a:ext cx="1600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ahoma" pitchFamily="34" charset="0"/>
              </a:rPr>
              <a:t>Keputusan</a:t>
            </a:r>
          </a:p>
          <a:p>
            <a:r>
              <a:rPr lang="en-US" sz="2400">
                <a:latin typeface="Tahoma" pitchFamily="34" charset="0"/>
              </a:rPr>
              <a:t>Medis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4708525" y="1709738"/>
            <a:ext cx="16954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ahoma" pitchFamily="34" charset="0"/>
              </a:rPr>
              <a:t>Keputusan </a:t>
            </a:r>
          </a:p>
          <a:p>
            <a:r>
              <a:rPr lang="en-US" sz="2400">
                <a:latin typeface="Tahoma" pitchFamily="34" charset="0"/>
              </a:rPr>
              <a:t>etis</a:t>
            </a: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3886200" y="457200"/>
            <a:ext cx="4267200" cy="685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ahoma" pitchFamily="34" charset="0"/>
              </a:rPr>
              <a:t>Pilar Keputusan Klinis sehari2</a:t>
            </a:r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 flipV="1">
            <a:off x="3276600" y="2667000"/>
            <a:ext cx="91440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 flipV="1">
            <a:off x="1752600" y="1524000"/>
            <a:ext cx="0" cy="106680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pic>
        <p:nvPicPr>
          <p:cNvPr id="39947" name="Picture 11" descr="12234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4149725"/>
            <a:ext cx="403860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838200" y="609600"/>
            <a:ext cx="19812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 sz="2400">
              <a:latin typeface="Tahoma" pitchFamily="34" charset="0"/>
            </a:endParaRPr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3657600" y="1066800"/>
            <a:ext cx="3657600" cy="19050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chemeClr val="tx2"/>
                </a:solidFill>
                <a:latin typeface="Tahoma" pitchFamily="34" charset="0"/>
              </a:rPr>
              <a:t>-</a:t>
            </a:r>
            <a:endParaRPr lang="en-US" sz="4400" b="1">
              <a:solidFill>
                <a:schemeClr val="tx2"/>
              </a:solidFill>
              <a:latin typeface="Tahoma" pitchFamily="34" charset="0"/>
              <a:cs typeface="Times New Roman" pitchFamily="18" charset="0"/>
            </a:endParaRPr>
          </a:p>
        </p:txBody>
      </p:sp>
      <p:pic>
        <p:nvPicPr>
          <p:cNvPr id="40965" name="Picture 5" descr="pe02719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676400"/>
            <a:ext cx="4983163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1143000" y="685800"/>
            <a:ext cx="1600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ahoma" pitchFamily="34" charset="0"/>
              </a:rPr>
              <a:t>Keputusan</a:t>
            </a:r>
          </a:p>
          <a:p>
            <a:r>
              <a:rPr lang="en-US" sz="2400">
                <a:latin typeface="Tahoma" pitchFamily="34" charset="0"/>
              </a:rPr>
              <a:t>Medis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4708525" y="1709738"/>
            <a:ext cx="16954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ahoma" pitchFamily="34" charset="0"/>
              </a:rPr>
              <a:t>Keputusan </a:t>
            </a:r>
          </a:p>
          <a:p>
            <a:r>
              <a:rPr lang="en-US" sz="2400">
                <a:latin typeface="Tahoma" pitchFamily="34" charset="0"/>
              </a:rPr>
              <a:t>etis</a:t>
            </a: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3886200" y="457200"/>
            <a:ext cx="4267200" cy="685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ahoma" pitchFamily="34" charset="0"/>
              </a:rPr>
              <a:t>Pilar Keputusan Klinis sehari2</a:t>
            </a: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V="1">
            <a:off x="3276600" y="2667000"/>
            <a:ext cx="91440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V="1">
            <a:off x="1752600" y="1524000"/>
            <a:ext cx="0" cy="106680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pic>
        <p:nvPicPr>
          <p:cNvPr id="40971" name="Picture 11" descr="12234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4149725"/>
            <a:ext cx="403860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2" name="Oval 12"/>
          <p:cNvSpPr>
            <a:spLocks noChangeArrowheads="1"/>
          </p:cNvSpPr>
          <p:nvPr/>
        </p:nvSpPr>
        <p:spPr bwMode="auto">
          <a:xfrm>
            <a:off x="0" y="0"/>
            <a:ext cx="1447800" cy="914400"/>
          </a:xfrm>
          <a:prstGeom prst="ellipse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Verdana" pitchFamily="34" charset="0"/>
              </a:rPr>
              <a:t>Biomedik</a:t>
            </a:r>
          </a:p>
        </p:txBody>
      </p:sp>
      <p:sp>
        <p:nvSpPr>
          <p:cNvPr id="40973" name="AutoShape 13"/>
          <p:cNvSpPr>
            <a:spLocks noChangeArrowheads="1"/>
          </p:cNvSpPr>
          <p:nvPr/>
        </p:nvSpPr>
        <p:spPr bwMode="auto">
          <a:xfrm>
            <a:off x="6477000" y="1447800"/>
            <a:ext cx="1981200" cy="1219200"/>
          </a:xfrm>
          <a:prstGeom prst="irregularSeal2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Verdana" pitchFamily="34" charset="0"/>
              </a:rPr>
              <a:t>Info-</a:t>
            </a:r>
          </a:p>
          <a:p>
            <a:pPr algn="ctr"/>
            <a:r>
              <a:rPr lang="en-US" sz="2400">
                <a:latin typeface="Verdana" pitchFamily="34" charset="0"/>
              </a:rPr>
              <a:t>medik</a:t>
            </a:r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1752600" y="0"/>
            <a:ext cx="1905000" cy="685800"/>
          </a:xfrm>
          <a:prstGeom prst="rect">
            <a:avLst/>
          </a:prstGeom>
          <a:solidFill>
            <a:srgbClr val="FF33CC"/>
          </a:solidFill>
          <a:ln w="9525">
            <a:solidFill>
              <a:srgbClr val="FF33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Verdana" pitchFamily="34" charset="0"/>
              </a:rPr>
              <a:t>Indikasi</a:t>
            </a:r>
          </a:p>
          <a:p>
            <a:pPr algn="ctr"/>
            <a:r>
              <a:rPr lang="en-US" sz="2400">
                <a:latin typeface="Verdana" pitchFamily="34" charset="0"/>
              </a:rPr>
              <a:t>medik</a:t>
            </a:r>
          </a:p>
        </p:txBody>
      </p:sp>
      <p:sp>
        <p:nvSpPr>
          <p:cNvPr id="40975" name="Rectangle 15"/>
          <p:cNvSpPr>
            <a:spLocks noChangeArrowheads="1"/>
          </p:cNvSpPr>
          <p:nvPr/>
        </p:nvSpPr>
        <p:spPr bwMode="auto">
          <a:xfrm>
            <a:off x="5486400" y="2667000"/>
            <a:ext cx="2971800" cy="1295400"/>
          </a:xfrm>
          <a:prstGeom prst="rect">
            <a:avLst/>
          </a:prstGeom>
          <a:solidFill>
            <a:srgbClr val="FF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Verdana" pitchFamily="34" charset="0"/>
              </a:rPr>
              <a:t>pilihan pasien</a:t>
            </a:r>
          </a:p>
          <a:p>
            <a:pPr algn="ctr"/>
            <a:r>
              <a:rPr lang="en-US" sz="2400">
                <a:latin typeface="Verdana" pitchFamily="34" charset="0"/>
              </a:rPr>
              <a:t>kualitas hidup</a:t>
            </a:r>
          </a:p>
          <a:p>
            <a:pPr algn="ctr"/>
            <a:r>
              <a:rPr lang="en-US" sz="2400">
                <a:latin typeface="Verdana" pitchFamily="34" charset="0"/>
              </a:rPr>
              <a:t>fitur kontekstual</a:t>
            </a:r>
          </a:p>
        </p:txBody>
      </p:sp>
      <p:sp>
        <p:nvSpPr>
          <p:cNvPr id="40976" name="Rectangle 16"/>
          <p:cNvSpPr>
            <a:spLocks noChangeArrowheads="1"/>
          </p:cNvSpPr>
          <p:nvPr/>
        </p:nvSpPr>
        <p:spPr bwMode="auto">
          <a:xfrm>
            <a:off x="3886200" y="5486400"/>
            <a:ext cx="3657600" cy="1371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accent1"/>
                </a:solidFill>
                <a:latin typeface="Verdana" pitchFamily="34" charset="0"/>
              </a:rPr>
              <a:t>Mindset non medis</a:t>
            </a:r>
          </a:p>
          <a:p>
            <a:pPr algn="ctr"/>
            <a:r>
              <a:rPr lang="en-US" sz="2400">
                <a:solidFill>
                  <a:schemeClr val="accent1"/>
                </a:solidFill>
                <a:latin typeface="Verdana" pitchFamily="34" charset="0"/>
              </a:rPr>
              <a:t>Struktur Psiko-</a:t>
            </a:r>
          </a:p>
          <a:p>
            <a:pPr algn="ctr"/>
            <a:r>
              <a:rPr lang="en-US" sz="2400">
                <a:solidFill>
                  <a:schemeClr val="accent1"/>
                </a:solidFill>
                <a:latin typeface="Verdana" pitchFamily="34" charset="0"/>
              </a:rPr>
              <a:t>Sosio-budaya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7086600" cy="1736725"/>
          </a:xfrm>
        </p:spPr>
        <p:txBody>
          <a:bodyPr/>
          <a:lstStyle/>
          <a:p>
            <a:pPr eaLnBrk="1" hangingPunct="1"/>
            <a:r>
              <a:rPr lang="en-US" smtClean="0"/>
              <a:t>Principles-based ethics </a:t>
            </a:r>
            <a:r>
              <a:rPr lang="en-US" smtClean="0">
                <a:sym typeface="Wingdings" pitchFamily="2" charset="2"/>
              </a:rPr>
              <a:t> </a:t>
            </a:r>
            <a:r>
              <a:rPr lang="en-US" i="1" smtClean="0"/>
              <a:t>Prima Facie</a:t>
            </a:r>
            <a:br>
              <a:rPr lang="en-US" i="1" smtClean="0"/>
            </a:br>
            <a:r>
              <a:rPr lang="en-US" sz="1700" i="1" smtClean="0"/>
              <a:t>T.Beauchamp &amp; Childress (1994) &amp; Veatch (1989)</a:t>
            </a:r>
          </a:p>
        </p:txBody>
      </p:sp>
      <p:sp>
        <p:nvSpPr>
          <p:cNvPr id="41987" name="Oval 3"/>
          <p:cNvSpPr>
            <a:spLocks noChangeArrowheads="1"/>
          </p:cNvSpPr>
          <p:nvPr/>
        </p:nvSpPr>
        <p:spPr bwMode="auto">
          <a:xfrm>
            <a:off x="1066800" y="2057400"/>
            <a:ext cx="28194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/>
              <a:t>Beneficence</a:t>
            </a:r>
          </a:p>
        </p:txBody>
      </p:sp>
      <p:sp>
        <p:nvSpPr>
          <p:cNvPr id="41988" name="Oval 4"/>
          <p:cNvSpPr>
            <a:spLocks noChangeArrowheads="1"/>
          </p:cNvSpPr>
          <p:nvPr/>
        </p:nvSpPr>
        <p:spPr bwMode="auto">
          <a:xfrm>
            <a:off x="1981200" y="2971800"/>
            <a:ext cx="2819400" cy="1600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Non Maleficence</a:t>
            </a:r>
          </a:p>
        </p:txBody>
      </p:sp>
      <p:sp>
        <p:nvSpPr>
          <p:cNvPr id="41989" name="Oval 5"/>
          <p:cNvSpPr>
            <a:spLocks noChangeArrowheads="1"/>
          </p:cNvSpPr>
          <p:nvPr/>
        </p:nvSpPr>
        <p:spPr bwMode="auto">
          <a:xfrm>
            <a:off x="4114800" y="2362200"/>
            <a:ext cx="2819400" cy="16002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Autonomy</a:t>
            </a:r>
          </a:p>
        </p:txBody>
      </p:sp>
      <p:sp>
        <p:nvSpPr>
          <p:cNvPr id="41990" name="Oval 6"/>
          <p:cNvSpPr>
            <a:spLocks noChangeArrowheads="1"/>
          </p:cNvSpPr>
          <p:nvPr/>
        </p:nvSpPr>
        <p:spPr bwMode="auto">
          <a:xfrm>
            <a:off x="5638800" y="3124200"/>
            <a:ext cx="2819400" cy="16002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Justice</a:t>
            </a: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381000" y="4876800"/>
            <a:ext cx="2819400" cy="12954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Contextual features</a:t>
            </a:r>
          </a:p>
          <a:p>
            <a:pPr algn="ctr"/>
            <a:r>
              <a:rPr lang="en-US" sz="2400" b="1"/>
              <a:t>Quality of life</a:t>
            </a:r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3352800" y="5486400"/>
            <a:ext cx="2438400" cy="0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id-ID"/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5867400" y="4800600"/>
            <a:ext cx="2438400" cy="1371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2"/>
                </a:solidFill>
              </a:rPr>
              <a:t>Clinical Decision</a:t>
            </a:r>
          </a:p>
          <a:p>
            <a:pPr algn="ctr"/>
            <a:r>
              <a:rPr lang="en-US" sz="2400" b="1">
                <a:solidFill>
                  <a:schemeClr val="bg2"/>
                </a:solidFill>
              </a:rPr>
              <a:t>Making</a:t>
            </a:r>
            <a:r>
              <a:rPr lang="en-US" sz="2400"/>
              <a:t> </a:t>
            </a:r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 flipV="1">
            <a:off x="4267200" y="4572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5394325" y="1860550"/>
            <a:ext cx="3235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Verdana" pitchFamily="34" charset="0"/>
              </a:rPr>
              <a:t>Patient’s preference</a:t>
            </a:r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 flipH="1">
            <a:off x="5486400" y="22860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5394325" y="6508750"/>
            <a:ext cx="290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Verdana" pitchFamily="34" charset="0"/>
              </a:rPr>
              <a:t>Medical indication</a:t>
            </a:r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 flipV="1">
            <a:off x="7010400" y="6019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1279525" y="6280150"/>
            <a:ext cx="3552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Verdana" pitchFamily="34" charset="0"/>
              </a:rPr>
              <a:t>Value-based medicine</a:t>
            </a:r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 flipH="1" flipV="1">
            <a:off x="2895600" y="5791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 flipV="1">
            <a:off x="3429000" y="3962400"/>
            <a:ext cx="1371600" cy="2286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8366125" y="5289550"/>
            <a:ext cx="842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Verdana" pitchFamily="34" charset="0"/>
              </a:rPr>
              <a:t>EBM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5175" cy="838200"/>
          </a:xfrm>
        </p:spPr>
        <p:txBody>
          <a:bodyPr/>
          <a:lstStyle/>
          <a:p>
            <a:pPr eaLnBrk="1" hangingPunct="1"/>
            <a:r>
              <a:rPr lang="en-US" smtClean="0"/>
              <a:t>I. Etika dan Moral </a:t>
            </a:r>
            <a:r>
              <a:rPr lang="en-US" sz="3400" b="1" baseline="30000" smtClean="0">
                <a:solidFill>
                  <a:srgbClr val="FF0000"/>
                </a:solidFill>
                <a:latin typeface="Arial Narrow" pitchFamily="34" charset="0"/>
              </a:rPr>
              <a:t>1,2,3.</a:t>
            </a:r>
            <a:r>
              <a:rPr lang="en-US" smtClean="0">
                <a:latin typeface="Arial Narrow" pitchFamily="34" charset="0"/>
              </a:rPr>
              <a:t> </a:t>
            </a: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1066800" y="2286000"/>
            <a:ext cx="3886200" cy="93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2800">
                <a:solidFill>
                  <a:srgbClr val="FFFF00"/>
                </a:solidFill>
              </a:rPr>
              <a:t>	  </a:t>
            </a:r>
            <a:r>
              <a:rPr lang="en-US" sz="2800" b="1">
                <a:solidFill>
                  <a:srgbClr val="FFFF00"/>
                </a:solidFill>
              </a:rPr>
              <a:t>Latin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endParaRPr lang="en-US" sz="2000" b="1">
              <a:solidFill>
                <a:srgbClr val="FFFF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</a:pPr>
            <a:r>
              <a:rPr lang="en-US" sz="2400"/>
              <a:t>Morales, mos, moris, adat, istiadat,kebiasaan, cara, tingkah laku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</a:pPr>
            <a:r>
              <a:rPr lang="en-US" sz="2400"/>
              <a:t>Tabiat, watak, akhlak, cara hidup</a:t>
            </a: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5638800" y="2268538"/>
            <a:ext cx="3505200" cy="85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2800" b="1">
                <a:solidFill>
                  <a:srgbClr val="FFFF00"/>
                </a:solidFill>
              </a:rPr>
              <a:t>Yunani</a:t>
            </a:r>
          </a:p>
          <a:p>
            <a:pPr marL="533400" indent="-5334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endParaRPr lang="en-US" sz="2000" b="1">
              <a:solidFill>
                <a:srgbClr val="FFFF00"/>
              </a:solidFill>
            </a:endParaRPr>
          </a:p>
          <a:p>
            <a:pPr marL="533400" indent="-5334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</a:pPr>
            <a:r>
              <a:rPr lang="en-US" sz="2800"/>
              <a:t>Ethicos, ethos-adat kebiasaan, praktek </a:t>
            </a:r>
          </a:p>
          <a:p>
            <a:pPr marL="533400" indent="-5334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2800"/>
              <a:t> </a:t>
            </a:r>
          </a:p>
        </p:txBody>
      </p:sp>
      <p:sp>
        <p:nvSpPr>
          <p:cNvPr id="69637" name="AutoShape 5"/>
          <p:cNvSpPr>
            <a:spLocks/>
          </p:cNvSpPr>
          <p:nvPr/>
        </p:nvSpPr>
        <p:spPr bwMode="auto">
          <a:xfrm rot="5400000">
            <a:off x="4552950" y="1276350"/>
            <a:ext cx="800100" cy="7924800"/>
          </a:xfrm>
          <a:prstGeom prst="rightBrace">
            <a:avLst>
              <a:gd name="adj1" fmla="val 82540"/>
              <a:gd name="adj2" fmla="val 50000"/>
            </a:avLst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9638" name="Line 6"/>
          <p:cNvSpPr>
            <a:spLocks noChangeShapeType="1"/>
          </p:cNvSpPr>
          <p:nvPr/>
        </p:nvSpPr>
        <p:spPr bwMode="auto">
          <a:xfrm>
            <a:off x="4953000" y="1309688"/>
            <a:ext cx="0" cy="42084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4038600" y="1873250"/>
            <a:ext cx="1752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762000" y="1277938"/>
            <a:ext cx="8077200" cy="160020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2286000" y="5730875"/>
            <a:ext cx="5181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/>
              <a:t>Hati nurani &amp; penilaian (judgment)</a:t>
            </a:r>
          </a:p>
          <a:p>
            <a:pPr algn="ctr"/>
            <a:r>
              <a:rPr lang="en-US" sz="2400" b="1"/>
              <a:t>Kegiatan praktis seseorang </a:t>
            </a: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5699125" y="1524000"/>
            <a:ext cx="2835275" cy="650875"/>
          </a:xfrm>
          <a:prstGeom prst="rect">
            <a:avLst/>
          </a:prstGeom>
          <a:solidFill>
            <a:schemeClr val="bg2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hlink"/>
                </a:solidFill>
              </a:rPr>
              <a:t>ETIKA</a:t>
            </a:r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1203325" y="1543050"/>
            <a:ext cx="2835275" cy="650875"/>
          </a:xfrm>
          <a:prstGeom prst="rect">
            <a:avLst/>
          </a:prstGeom>
          <a:solidFill>
            <a:schemeClr val="bg2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hlink"/>
                </a:solidFill>
              </a:rPr>
              <a:t>MORAL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/>
      <p:bldP spid="69636" grpId="0"/>
      <p:bldP spid="69637" grpId="0" animBg="1"/>
      <p:bldP spid="69638" grpId="0" animBg="1"/>
      <p:bldP spid="69639" grpId="0" animBg="1"/>
      <p:bldP spid="69640" grpId="0" animBg="1"/>
      <p:bldP spid="69641" grpId="0"/>
      <p:bldP spid="69642" grpId="0" animBg="1"/>
      <p:bldP spid="696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382000" cy="868362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6600"/>
                </a:solidFill>
              </a:rPr>
              <a:t>Kamus besar bahasa Indonesia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839200" cy="4525963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FF6600"/>
                </a:solidFill>
              </a:rPr>
              <a:t>ETIKA: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Ilmu tentang apa yang baik dan apa yang buruk dan tentang hak dan kewajiban moral (akhlak)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Kumpulan asas atau nilai yang berkenanan dengan akhlak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Nilai mengenai benar dan salah yang dianut suatu golongan atau masyarakat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58200" cy="4983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solidFill>
                  <a:srgbClr val="FFFF00"/>
                </a:solidFill>
              </a:rPr>
              <a:t>Etika dibagi</a:t>
            </a:r>
            <a:r>
              <a:rPr lang="en-US" smtClean="0"/>
              <a:t>	= 1. Etika Umum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(klasifikasi)		2. Etika Khusus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					- Individual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					- Institusional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					- Sosial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			</a:t>
            </a:r>
            <a:r>
              <a:rPr lang="en-US" b="1" smtClean="0">
                <a:solidFill>
                  <a:srgbClr val="FFFF00"/>
                </a:solidFill>
              </a:rPr>
              <a:t>Filsafat </a:t>
            </a:r>
            <a:r>
              <a:rPr lang="en-US" smtClean="0"/>
              <a:t>: 	- kajian, ilmu filsafat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					- moral &amp; moralitas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			</a:t>
            </a:r>
            <a:r>
              <a:rPr lang="en-US" b="1" smtClean="0">
                <a:solidFill>
                  <a:srgbClr val="FFFF00"/>
                </a:solidFill>
              </a:rPr>
              <a:t>Praktek</a:t>
            </a:r>
            <a:r>
              <a:rPr lang="en-US" b="1" smtClean="0"/>
              <a:t> </a:t>
            </a:r>
            <a:r>
              <a:rPr lang="en-US" smtClean="0"/>
              <a:t>: - pedoman &amp; aturan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			</a:t>
            </a:r>
            <a:r>
              <a:rPr lang="en-US" sz="2400" smtClean="0"/>
              <a:t>(profesional)</a:t>
            </a:r>
            <a:r>
              <a:rPr lang="en-US" smtClean="0"/>
              <a:t> 	  baik &amp; benar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Line 2"/>
          <p:cNvSpPr>
            <a:spLocks noChangeShapeType="1"/>
          </p:cNvSpPr>
          <p:nvPr/>
        </p:nvSpPr>
        <p:spPr bwMode="auto">
          <a:xfrm>
            <a:off x="2514600" y="18288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71683" name="Line 3"/>
          <p:cNvSpPr>
            <a:spLocks noChangeShapeType="1"/>
          </p:cNvSpPr>
          <p:nvPr/>
        </p:nvSpPr>
        <p:spPr bwMode="auto">
          <a:xfrm>
            <a:off x="2514600" y="31242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71684" name="Line 4"/>
          <p:cNvSpPr>
            <a:spLocks noChangeShapeType="1"/>
          </p:cNvSpPr>
          <p:nvPr/>
        </p:nvSpPr>
        <p:spPr bwMode="auto">
          <a:xfrm>
            <a:off x="2514600" y="43434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71685" name="Line 5"/>
          <p:cNvSpPr>
            <a:spLocks noChangeShapeType="1"/>
          </p:cNvSpPr>
          <p:nvPr/>
        </p:nvSpPr>
        <p:spPr bwMode="auto">
          <a:xfrm>
            <a:off x="2514600" y="57150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686800" cy="1050925"/>
          </a:xfrm>
        </p:spPr>
        <p:txBody>
          <a:bodyPr/>
          <a:lstStyle/>
          <a:p>
            <a:pPr marL="579438" indent="-579438" eaLnBrk="1" hangingPunct="1"/>
            <a:r>
              <a:rPr lang="en-US" sz="2500" dirty="0" smtClean="0">
                <a:latin typeface="Arial Narrow" pitchFamily="34" charset="0"/>
              </a:rPr>
              <a:t>A.  Moral - </a:t>
            </a:r>
            <a:r>
              <a:rPr lang="en-US" sz="2500" dirty="0" err="1" smtClean="0">
                <a:latin typeface="Arial Narrow" pitchFamily="34" charset="0"/>
              </a:rPr>
              <a:t>Etika</a:t>
            </a:r>
            <a:r>
              <a:rPr lang="en-US" sz="2500" dirty="0" smtClean="0">
                <a:latin typeface="Arial Narrow" pitchFamily="34" charset="0"/>
              </a:rPr>
              <a:t> – </a:t>
            </a:r>
            <a:r>
              <a:rPr lang="en-US" sz="2500" dirty="0" err="1" smtClean="0">
                <a:latin typeface="Arial Narrow" pitchFamily="34" charset="0"/>
              </a:rPr>
              <a:t>Asas</a:t>
            </a:r>
            <a:r>
              <a:rPr lang="en-US" sz="2500" dirty="0" smtClean="0">
                <a:latin typeface="Arial Narrow" pitchFamily="34" charset="0"/>
              </a:rPr>
              <a:t> – </a:t>
            </a:r>
            <a:r>
              <a:rPr lang="en-US" sz="2500" dirty="0" err="1" smtClean="0">
                <a:latin typeface="Arial Narrow" pitchFamily="34" charset="0"/>
              </a:rPr>
              <a:t>Aturan</a:t>
            </a:r>
            <a:r>
              <a:rPr lang="en-US" sz="2500" dirty="0" smtClean="0">
                <a:latin typeface="Arial Narrow" pitchFamily="34" charset="0"/>
              </a:rPr>
              <a:t> - </a:t>
            </a:r>
            <a:r>
              <a:rPr lang="en-US" sz="2500" dirty="0" err="1" smtClean="0">
                <a:latin typeface="Arial Narrow" pitchFamily="34" charset="0"/>
              </a:rPr>
              <a:t>Kode</a:t>
            </a:r>
            <a:r>
              <a:rPr lang="en-US" sz="2500" dirty="0" smtClean="0">
                <a:latin typeface="Arial Narrow" pitchFamily="34" charset="0"/>
              </a:rPr>
              <a:t> </a:t>
            </a:r>
            <a:r>
              <a:rPr lang="en-US" sz="2500" dirty="0" err="1" smtClean="0">
                <a:latin typeface="Arial Narrow" pitchFamily="34" charset="0"/>
              </a:rPr>
              <a:t>Etik</a:t>
            </a:r>
            <a:r>
              <a:rPr lang="en-US" sz="2500" dirty="0" smtClean="0">
                <a:latin typeface="Arial Narrow" pitchFamily="34" charset="0"/>
              </a:rPr>
              <a:t> </a:t>
            </a:r>
            <a:r>
              <a:rPr lang="en-US" sz="2500" dirty="0" err="1" smtClean="0">
                <a:latin typeface="Arial Narrow" pitchFamily="34" charset="0"/>
              </a:rPr>
              <a:t>Profesi</a:t>
            </a:r>
            <a:r>
              <a:rPr lang="en-US" sz="2500" dirty="0" smtClean="0">
                <a:latin typeface="Arial Narrow" pitchFamily="34" charset="0"/>
              </a:rPr>
              <a:t> </a:t>
            </a:r>
            <a:r>
              <a:rPr lang="en-US" sz="2500" baseline="30000" dirty="0" smtClean="0">
                <a:latin typeface="Arial Narrow" pitchFamily="34" charset="0"/>
              </a:rPr>
              <a:t>1</a:t>
            </a:r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1905000" cy="1066800"/>
          </a:xfrm>
          <a:solidFill>
            <a:schemeClr val="bg1"/>
          </a:solidFill>
          <a:ln>
            <a:solidFill>
              <a:schemeClr val="hlink"/>
            </a:solidFill>
          </a:ln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Ajaran Moral</a:t>
            </a:r>
          </a:p>
        </p:txBody>
      </p:sp>
      <p:sp>
        <p:nvSpPr>
          <p:cNvPr id="71688" name="Rectangle 8"/>
          <p:cNvSpPr>
            <a:spLocks noRot="1" noChangeArrowheads="1"/>
          </p:cNvSpPr>
          <p:nvPr/>
        </p:nvSpPr>
        <p:spPr bwMode="auto">
          <a:xfrm>
            <a:off x="838200" y="1447800"/>
            <a:ext cx="19050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3200" b="1">
                <a:solidFill>
                  <a:schemeClr val="folHlink"/>
                </a:solidFill>
              </a:rPr>
              <a:t>Ajaran Moral</a:t>
            </a:r>
          </a:p>
        </p:txBody>
      </p:sp>
      <p:sp>
        <p:nvSpPr>
          <p:cNvPr id="71689" name="Rectangle 9"/>
          <p:cNvSpPr>
            <a:spLocks noRot="1" noChangeArrowheads="1"/>
          </p:cNvSpPr>
          <p:nvPr/>
        </p:nvSpPr>
        <p:spPr bwMode="auto">
          <a:xfrm>
            <a:off x="838200" y="2895600"/>
            <a:ext cx="1905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3200" b="1">
                <a:solidFill>
                  <a:schemeClr val="folHlink"/>
                </a:solidFill>
              </a:rPr>
              <a:t>Moral</a:t>
            </a:r>
          </a:p>
        </p:txBody>
      </p:sp>
      <p:sp>
        <p:nvSpPr>
          <p:cNvPr id="71690" name="Rectangle 10"/>
          <p:cNvSpPr>
            <a:spLocks noRot="1" noChangeArrowheads="1"/>
          </p:cNvSpPr>
          <p:nvPr/>
        </p:nvSpPr>
        <p:spPr bwMode="auto">
          <a:xfrm>
            <a:off x="838200" y="3886200"/>
            <a:ext cx="19050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3200" b="1">
                <a:solidFill>
                  <a:schemeClr val="folHlink"/>
                </a:solidFill>
              </a:rPr>
              <a:t>Falsafah  Moral</a:t>
            </a:r>
          </a:p>
        </p:txBody>
      </p:sp>
      <p:sp>
        <p:nvSpPr>
          <p:cNvPr id="71691" name="Rectangle 11"/>
          <p:cNvSpPr>
            <a:spLocks noRot="1" noChangeArrowheads="1"/>
          </p:cNvSpPr>
          <p:nvPr/>
        </p:nvSpPr>
        <p:spPr bwMode="auto">
          <a:xfrm>
            <a:off x="838200" y="5334000"/>
            <a:ext cx="1905000" cy="990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3200" b="1">
                <a:solidFill>
                  <a:schemeClr val="bg2"/>
                </a:solidFill>
              </a:rPr>
              <a:t>Teori2 etika</a:t>
            </a:r>
          </a:p>
        </p:txBody>
      </p:sp>
      <p:sp>
        <p:nvSpPr>
          <p:cNvPr id="71692" name="Rectangle 12"/>
          <p:cNvSpPr>
            <a:spLocks noRot="1" noChangeArrowheads="1"/>
          </p:cNvSpPr>
          <p:nvPr/>
        </p:nvSpPr>
        <p:spPr bwMode="auto">
          <a:xfrm>
            <a:off x="3733800" y="1447800"/>
            <a:ext cx="5181600" cy="1066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2000" b="1" dirty="0" err="1"/>
              <a:t>Ajaran</a:t>
            </a:r>
            <a:r>
              <a:rPr lang="en-US" sz="2000" b="1" dirty="0"/>
              <a:t> </a:t>
            </a:r>
            <a:r>
              <a:rPr lang="en-US" sz="2000" b="1" dirty="0" err="1"/>
              <a:t>tentang</a:t>
            </a:r>
            <a:r>
              <a:rPr lang="en-US" sz="2000" b="1" dirty="0"/>
              <a:t> </a:t>
            </a:r>
            <a:r>
              <a:rPr lang="en-US" sz="2000" b="1" dirty="0" err="1"/>
              <a:t>bagaimana</a:t>
            </a:r>
            <a:r>
              <a:rPr lang="en-US" sz="2000" b="1" dirty="0"/>
              <a:t> </a:t>
            </a:r>
            <a:r>
              <a:rPr lang="en-US" sz="2000" b="1" dirty="0" err="1"/>
              <a:t>manusia</a:t>
            </a:r>
            <a:r>
              <a:rPr lang="en-US" sz="2000" b="1" dirty="0"/>
              <a:t> </a:t>
            </a:r>
            <a:r>
              <a:rPr lang="en-US" sz="2000" b="1" dirty="0" err="1"/>
              <a:t>harus</a:t>
            </a:r>
            <a:r>
              <a:rPr lang="en-US" sz="2000" b="1" dirty="0"/>
              <a:t> </a:t>
            </a:r>
            <a:r>
              <a:rPr lang="en-US" sz="2000" b="1" dirty="0" err="1"/>
              <a:t>hidup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bertindak</a:t>
            </a:r>
            <a:r>
              <a:rPr lang="en-US" sz="2000" b="1" dirty="0"/>
              <a:t> </a:t>
            </a:r>
            <a:r>
              <a:rPr lang="en-US" sz="2000" b="1" dirty="0" err="1"/>
              <a:t>menjadi</a:t>
            </a:r>
            <a:r>
              <a:rPr lang="en-US" sz="2000" b="1" dirty="0"/>
              <a:t> </a:t>
            </a:r>
            <a:r>
              <a:rPr lang="en-US" sz="2000" b="1" dirty="0" err="1"/>
              <a:t>manusia</a:t>
            </a:r>
            <a:r>
              <a:rPr lang="en-US" sz="2000" b="1" dirty="0"/>
              <a:t> yang </a:t>
            </a:r>
            <a:r>
              <a:rPr lang="en-US" sz="2000" b="1" dirty="0" err="1"/>
              <a:t>baik</a:t>
            </a:r>
            <a:endParaRPr lang="en-US" sz="2000" b="1" dirty="0"/>
          </a:p>
        </p:txBody>
      </p:sp>
      <p:sp>
        <p:nvSpPr>
          <p:cNvPr id="71693" name="Rectangle 13"/>
          <p:cNvSpPr>
            <a:spLocks noRot="1" noChangeArrowheads="1"/>
          </p:cNvSpPr>
          <p:nvPr/>
        </p:nvSpPr>
        <p:spPr bwMode="auto">
          <a:xfrm>
            <a:off x="3733800" y="2743200"/>
            <a:ext cx="5181600" cy="91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2000" b="1" dirty="0" err="1"/>
              <a:t>Sistem</a:t>
            </a:r>
            <a:r>
              <a:rPr lang="en-US" sz="2000" b="1" dirty="0"/>
              <a:t> </a:t>
            </a:r>
            <a:r>
              <a:rPr lang="en-US" sz="2000" b="1" dirty="0" err="1"/>
              <a:t>nilai</a:t>
            </a:r>
            <a:r>
              <a:rPr lang="en-US" sz="2000" b="1" dirty="0"/>
              <a:t> </a:t>
            </a:r>
            <a:r>
              <a:rPr lang="en-US" sz="2000" b="1" dirty="0" err="1"/>
              <a:t>tentang</a:t>
            </a:r>
            <a:r>
              <a:rPr lang="en-US" sz="2000" b="1" dirty="0"/>
              <a:t> </a:t>
            </a:r>
            <a:r>
              <a:rPr lang="en-US" sz="2000" b="1" dirty="0" err="1"/>
              <a:t>perbuatan</a:t>
            </a:r>
            <a:r>
              <a:rPr lang="en-US" sz="2000" b="1" dirty="0"/>
              <a:t>  </a:t>
            </a:r>
            <a:r>
              <a:rPr lang="en-US" sz="2000" b="1" dirty="0" err="1"/>
              <a:t>manusia</a:t>
            </a:r>
            <a:r>
              <a:rPr lang="en-US" sz="2000" b="1" dirty="0"/>
              <a:t> yang </a:t>
            </a:r>
            <a:r>
              <a:rPr lang="en-US" sz="2000" b="1" dirty="0" err="1"/>
              <a:t>dianggap</a:t>
            </a:r>
            <a:r>
              <a:rPr lang="en-US" sz="2000" b="1" dirty="0"/>
              <a:t> </a:t>
            </a:r>
            <a:r>
              <a:rPr lang="en-US" sz="2000" b="1" dirty="0" err="1"/>
              <a:t>baik</a:t>
            </a:r>
            <a:r>
              <a:rPr lang="en-US" sz="2000" b="1" dirty="0"/>
              <a:t>/ </a:t>
            </a:r>
            <a:r>
              <a:rPr lang="en-US" sz="2000" b="1" dirty="0" err="1"/>
              <a:t>buruk</a:t>
            </a:r>
            <a:r>
              <a:rPr lang="en-US" sz="2000" b="1" dirty="0"/>
              <a:t>, </a:t>
            </a:r>
            <a:r>
              <a:rPr lang="en-US" sz="2000" b="1" dirty="0" err="1"/>
              <a:t>benar</a:t>
            </a:r>
            <a:r>
              <a:rPr lang="en-US" sz="2000" b="1" dirty="0"/>
              <a:t> / </a:t>
            </a:r>
            <a:r>
              <a:rPr lang="en-US" sz="2000" b="1" dirty="0" err="1"/>
              <a:t>salah</a:t>
            </a:r>
            <a:r>
              <a:rPr lang="en-US" sz="2000" b="1" dirty="0"/>
              <a:t>, </a:t>
            </a:r>
            <a:r>
              <a:rPr lang="en-US" sz="2000" b="1" dirty="0" err="1"/>
              <a:t>pantas</a:t>
            </a:r>
            <a:r>
              <a:rPr lang="en-US" sz="2000" b="1" dirty="0"/>
              <a:t> / </a:t>
            </a:r>
            <a:r>
              <a:rPr lang="en-US" sz="2000" b="1" dirty="0" err="1"/>
              <a:t>tidak</a:t>
            </a:r>
            <a:r>
              <a:rPr lang="en-US" sz="2000" b="1" dirty="0"/>
              <a:t> </a:t>
            </a:r>
            <a:r>
              <a:rPr lang="en-US" sz="2000" b="1" dirty="0" err="1"/>
              <a:t>pantas</a:t>
            </a:r>
            <a:r>
              <a:rPr lang="en-US" sz="2000" b="1" dirty="0"/>
              <a:t> </a:t>
            </a:r>
          </a:p>
        </p:txBody>
      </p:sp>
      <p:sp>
        <p:nvSpPr>
          <p:cNvPr id="71694" name="Rectangle 14"/>
          <p:cNvSpPr>
            <a:spLocks noRot="1" noChangeArrowheads="1"/>
          </p:cNvSpPr>
          <p:nvPr/>
        </p:nvSpPr>
        <p:spPr bwMode="auto">
          <a:xfrm>
            <a:off x="3733800" y="3962400"/>
            <a:ext cx="5181600" cy="91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2000" b="1" dirty="0" err="1"/>
              <a:t>Mencari</a:t>
            </a:r>
            <a:r>
              <a:rPr lang="en-US" sz="2000" b="1" dirty="0"/>
              <a:t> </a:t>
            </a:r>
            <a:r>
              <a:rPr lang="en-US" sz="2000" b="1" dirty="0" err="1"/>
              <a:t>penjelasan</a:t>
            </a:r>
            <a:r>
              <a:rPr lang="en-US" sz="2000" b="1" dirty="0"/>
              <a:t> , </a:t>
            </a:r>
            <a:r>
              <a:rPr lang="en-US" sz="2000" b="1" dirty="0" err="1"/>
              <a:t>mengapa</a:t>
            </a:r>
            <a:r>
              <a:rPr lang="en-US" sz="2000" b="1" dirty="0"/>
              <a:t> </a:t>
            </a:r>
            <a:r>
              <a:rPr lang="en-US" sz="2000" b="1" dirty="0" err="1"/>
              <a:t>perbuatan</a:t>
            </a:r>
            <a:r>
              <a:rPr lang="en-US" sz="2000" b="1" dirty="0"/>
              <a:t> </a:t>
            </a:r>
            <a:r>
              <a:rPr lang="en-US" sz="2000" b="1" dirty="0" err="1"/>
              <a:t>tertentu</a:t>
            </a:r>
            <a:r>
              <a:rPr lang="en-US" sz="2000" b="1" dirty="0"/>
              <a:t> </a:t>
            </a:r>
            <a:r>
              <a:rPr lang="en-US" sz="2000" b="1" dirty="0" err="1"/>
              <a:t>dinilai</a:t>
            </a:r>
            <a:r>
              <a:rPr lang="en-US" sz="2000" b="1" dirty="0"/>
              <a:t> </a:t>
            </a:r>
            <a:r>
              <a:rPr lang="en-US" sz="2000" b="1" dirty="0" err="1"/>
              <a:t>baik</a:t>
            </a:r>
            <a:r>
              <a:rPr lang="en-US" sz="2000" b="1" dirty="0"/>
              <a:t>/ </a:t>
            </a:r>
            <a:r>
              <a:rPr lang="en-US" sz="2000" b="1" dirty="0" err="1"/>
              <a:t>buruk</a:t>
            </a:r>
            <a:r>
              <a:rPr lang="en-US" sz="2000" b="1" dirty="0"/>
              <a:t>, </a:t>
            </a:r>
            <a:r>
              <a:rPr lang="en-US" sz="2000" b="1" dirty="0" err="1"/>
              <a:t>benar</a:t>
            </a:r>
            <a:r>
              <a:rPr lang="en-US" sz="2000" b="1" dirty="0"/>
              <a:t>/</a:t>
            </a:r>
            <a:r>
              <a:rPr lang="en-US" sz="2000" b="1" dirty="0" err="1"/>
              <a:t>salah</a:t>
            </a:r>
            <a:r>
              <a:rPr lang="en-US" sz="2000" b="1" dirty="0"/>
              <a:t>, </a:t>
            </a:r>
            <a:r>
              <a:rPr lang="en-US" sz="2000" b="1" dirty="0" err="1"/>
              <a:t>pantas</a:t>
            </a:r>
            <a:r>
              <a:rPr lang="en-US" sz="2000" b="1" dirty="0"/>
              <a:t> /</a:t>
            </a:r>
            <a:r>
              <a:rPr lang="en-US" sz="2000" b="1" dirty="0" err="1"/>
              <a:t>tidak</a:t>
            </a:r>
            <a:r>
              <a:rPr lang="en-US" sz="2000" b="1" dirty="0"/>
              <a:t> </a:t>
            </a:r>
            <a:r>
              <a:rPr lang="en-US" sz="2000" b="1" dirty="0" err="1"/>
              <a:t>pantas</a:t>
            </a:r>
            <a:r>
              <a:rPr lang="en-US" sz="2000" b="1" dirty="0"/>
              <a:t> </a:t>
            </a:r>
          </a:p>
        </p:txBody>
      </p:sp>
      <p:sp>
        <p:nvSpPr>
          <p:cNvPr id="71695" name="Rectangle 15"/>
          <p:cNvSpPr>
            <a:spLocks noRot="1" noChangeArrowheads="1"/>
          </p:cNvSpPr>
          <p:nvPr/>
        </p:nvSpPr>
        <p:spPr bwMode="auto">
          <a:xfrm>
            <a:off x="3733800" y="5257800"/>
            <a:ext cx="5181600" cy="121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2000" b="1" dirty="0" err="1"/>
              <a:t>Kerangka</a:t>
            </a:r>
            <a:r>
              <a:rPr lang="en-US" sz="2000" b="1" dirty="0"/>
              <a:t> </a:t>
            </a:r>
            <a:r>
              <a:rPr lang="en-US" sz="2000" b="1" dirty="0" err="1"/>
              <a:t>berpikir</a:t>
            </a:r>
            <a:r>
              <a:rPr lang="en-US" sz="2000" b="1" dirty="0"/>
              <a:t> yang </a:t>
            </a:r>
            <a:r>
              <a:rPr lang="en-US" sz="2000" b="1" dirty="0" err="1"/>
              <a:t>disusun</a:t>
            </a:r>
            <a:r>
              <a:rPr lang="en-US" sz="2000" b="1" dirty="0"/>
              <a:t> </a:t>
            </a:r>
            <a:r>
              <a:rPr lang="en-US" sz="2000" b="1" dirty="0" err="1"/>
              <a:t>oleh</a:t>
            </a:r>
            <a:r>
              <a:rPr lang="en-US" sz="2000" b="1" dirty="0"/>
              <a:t> </a:t>
            </a:r>
            <a:r>
              <a:rPr lang="en-US" sz="2000" b="1" dirty="0" err="1"/>
              <a:t>filsuf</a:t>
            </a:r>
            <a:r>
              <a:rPr lang="en-US" sz="2000" b="1" dirty="0"/>
              <a:t> </a:t>
            </a:r>
            <a:r>
              <a:rPr lang="en-US" sz="2000" b="1" dirty="0" err="1"/>
              <a:t>tertentu-untuk</a:t>
            </a:r>
            <a:r>
              <a:rPr lang="en-US" sz="2000" b="1" dirty="0"/>
              <a:t> </a:t>
            </a:r>
            <a:r>
              <a:rPr lang="en-US" sz="2000" b="1" dirty="0" err="1"/>
              <a:t>memberi</a:t>
            </a:r>
            <a:r>
              <a:rPr lang="en-US" sz="2000" b="1" dirty="0"/>
              <a:t> </a:t>
            </a:r>
            <a:r>
              <a:rPr lang="en-US" sz="2000" b="1" dirty="0" err="1"/>
              <a:t>pembenaran</a:t>
            </a:r>
            <a:r>
              <a:rPr lang="en-US" sz="2000" b="1" dirty="0"/>
              <a:t>, </a:t>
            </a:r>
            <a:r>
              <a:rPr lang="en-US" sz="2000" b="1" dirty="0" err="1"/>
              <a:t>mengapa</a:t>
            </a:r>
            <a:r>
              <a:rPr lang="en-US" sz="2000" b="1" dirty="0"/>
              <a:t> </a:t>
            </a:r>
            <a:r>
              <a:rPr lang="en-US" sz="2000" b="1" dirty="0" err="1"/>
              <a:t>suatu</a:t>
            </a:r>
            <a:r>
              <a:rPr lang="en-US" sz="2000" b="1" dirty="0"/>
              <a:t> </a:t>
            </a:r>
            <a:r>
              <a:rPr lang="en-US" sz="2000" b="1" dirty="0" err="1"/>
              <a:t>perbuatan</a:t>
            </a:r>
            <a:r>
              <a:rPr lang="en-US" sz="2000" b="1" dirty="0"/>
              <a:t> </a:t>
            </a:r>
            <a:r>
              <a:rPr lang="en-US" sz="2000" b="1" dirty="0" err="1"/>
              <a:t>dinilai</a:t>
            </a:r>
            <a:r>
              <a:rPr lang="en-US" sz="2000" b="1" dirty="0"/>
              <a:t> </a:t>
            </a:r>
            <a:r>
              <a:rPr lang="en-US" sz="2000" b="1" dirty="0" err="1"/>
              <a:t>baik</a:t>
            </a:r>
            <a:r>
              <a:rPr lang="en-US" sz="2000" b="1" dirty="0"/>
              <a:t> </a:t>
            </a:r>
            <a:r>
              <a:rPr lang="en-US" sz="2000" b="1" dirty="0" err="1"/>
              <a:t>dari</a:t>
            </a:r>
            <a:r>
              <a:rPr lang="en-US" sz="2000" b="1" dirty="0"/>
              <a:t> </a:t>
            </a:r>
            <a:r>
              <a:rPr lang="en-US" sz="2000" b="1" dirty="0" err="1"/>
              <a:t>pendekatan</a:t>
            </a:r>
            <a:r>
              <a:rPr lang="en-US" sz="2000" b="1" dirty="0"/>
              <a:t> moral </a:t>
            </a:r>
          </a:p>
        </p:txBody>
      </p:sp>
      <p:sp>
        <p:nvSpPr>
          <p:cNvPr id="71696" name="AutoShape 16"/>
          <p:cNvSpPr>
            <a:spLocks noChangeArrowheads="1"/>
          </p:cNvSpPr>
          <p:nvPr/>
        </p:nvSpPr>
        <p:spPr bwMode="auto">
          <a:xfrm>
            <a:off x="1524000" y="2530475"/>
            <a:ext cx="381000" cy="381000"/>
          </a:xfrm>
          <a:prstGeom prst="downArrow">
            <a:avLst>
              <a:gd name="adj1" fmla="val 50000"/>
              <a:gd name="adj2" fmla="val 431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71697" name="AutoShape 17"/>
          <p:cNvSpPr>
            <a:spLocks noChangeArrowheads="1"/>
          </p:cNvSpPr>
          <p:nvPr/>
        </p:nvSpPr>
        <p:spPr bwMode="auto">
          <a:xfrm>
            <a:off x="1524000" y="3444875"/>
            <a:ext cx="381000" cy="381000"/>
          </a:xfrm>
          <a:prstGeom prst="downArrow">
            <a:avLst>
              <a:gd name="adj1" fmla="val 50000"/>
              <a:gd name="adj2" fmla="val 431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71698" name="AutoShape 18"/>
          <p:cNvSpPr>
            <a:spLocks noChangeArrowheads="1"/>
          </p:cNvSpPr>
          <p:nvPr/>
        </p:nvSpPr>
        <p:spPr bwMode="auto">
          <a:xfrm>
            <a:off x="1524000" y="4953000"/>
            <a:ext cx="381000" cy="381000"/>
          </a:xfrm>
          <a:prstGeom prst="downArrow">
            <a:avLst>
              <a:gd name="adj1" fmla="val 50000"/>
              <a:gd name="adj2" fmla="val 431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71699" name="AutoShape 19"/>
          <p:cNvSpPr>
            <a:spLocks noChangeArrowheads="1"/>
          </p:cNvSpPr>
          <p:nvPr/>
        </p:nvSpPr>
        <p:spPr bwMode="auto">
          <a:xfrm>
            <a:off x="1524000" y="6340475"/>
            <a:ext cx="381000" cy="381000"/>
          </a:xfrm>
          <a:prstGeom prst="downArrow">
            <a:avLst>
              <a:gd name="adj1" fmla="val 50000"/>
              <a:gd name="adj2" fmla="val 431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71700" name="Text Box 20"/>
          <p:cNvSpPr txBox="1">
            <a:spLocks noChangeArrowheads="1"/>
          </p:cNvSpPr>
          <p:nvPr/>
        </p:nvSpPr>
        <p:spPr bwMode="auto">
          <a:xfrm>
            <a:off x="377825" y="137953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/>
              <a:t>1</a:t>
            </a:r>
          </a:p>
        </p:txBody>
      </p:sp>
      <p:sp>
        <p:nvSpPr>
          <p:cNvPr id="71701" name="Text Box 21"/>
          <p:cNvSpPr txBox="1">
            <a:spLocks noChangeArrowheads="1"/>
          </p:cNvSpPr>
          <p:nvPr/>
        </p:nvSpPr>
        <p:spPr bwMode="auto">
          <a:xfrm>
            <a:off x="381000" y="2895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/>
              <a:t>2</a:t>
            </a:r>
          </a:p>
        </p:txBody>
      </p:sp>
      <p:sp>
        <p:nvSpPr>
          <p:cNvPr id="71702" name="Text Box 22"/>
          <p:cNvSpPr txBox="1">
            <a:spLocks noChangeArrowheads="1"/>
          </p:cNvSpPr>
          <p:nvPr/>
        </p:nvSpPr>
        <p:spPr bwMode="auto">
          <a:xfrm>
            <a:off x="381000" y="38862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/>
              <a:t>3</a:t>
            </a:r>
          </a:p>
        </p:txBody>
      </p:sp>
      <p:sp>
        <p:nvSpPr>
          <p:cNvPr id="71703" name="Text Box 23"/>
          <p:cNvSpPr txBox="1">
            <a:spLocks noChangeArrowheads="1"/>
          </p:cNvSpPr>
          <p:nvPr/>
        </p:nvSpPr>
        <p:spPr bwMode="auto">
          <a:xfrm>
            <a:off x="457200" y="5257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/>
              <a:t>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6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1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71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1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1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1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1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4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71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71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2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0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71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4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71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71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1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71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7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71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8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71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 animBg="1"/>
      <p:bldP spid="71683" grpId="0" animBg="1"/>
      <p:bldP spid="71684" grpId="0" animBg="1"/>
      <p:bldP spid="71685" grpId="0" animBg="1"/>
      <p:bldP spid="71687" grpId="0" build="p" animBg="1"/>
      <p:bldP spid="71688" grpId="0" animBg="1"/>
      <p:bldP spid="71689" grpId="0" animBg="1"/>
      <p:bldP spid="71690" grpId="0" animBg="1"/>
      <p:bldP spid="71691" grpId="0" animBg="1"/>
      <p:bldP spid="71692" grpId="0" animBg="1"/>
      <p:bldP spid="71693" grpId="0" animBg="1"/>
      <p:bldP spid="71694" grpId="0" animBg="1"/>
      <p:bldP spid="71695" grpId="0" animBg="1"/>
      <p:bldP spid="71696" grpId="0" animBg="1"/>
      <p:bldP spid="71697" grpId="0" animBg="1"/>
      <p:bldP spid="71698" grpId="0" animBg="1"/>
      <p:bldP spid="71699" grpId="0" animBg="1"/>
      <p:bldP spid="71700" grpId="0"/>
      <p:bldP spid="71701" grpId="0"/>
      <p:bldP spid="71702" grpId="0"/>
      <p:bldP spid="7170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Line 2"/>
          <p:cNvSpPr>
            <a:spLocks noChangeShapeType="1"/>
          </p:cNvSpPr>
          <p:nvPr/>
        </p:nvSpPr>
        <p:spPr bwMode="auto">
          <a:xfrm>
            <a:off x="2590800" y="21336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72707" name="Line 3"/>
          <p:cNvSpPr>
            <a:spLocks noChangeShapeType="1"/>
          </p:cNvSpPr>
          <p:nvPr/>
        </p:nvSpPr>
        <p:spPr bwMode="auto">
          <a:xfrm>
            <a:off x="2590800" y="36576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72708" name="Line 4"/>
          <p:cNvSpPr>
            <a:spLocks noChangeShapeType="1"/>
          </p:cNvSpPr>
          <p:nvPr/>
        </p:nvSpPr>
        <p:spPr bwMode="auto">
          <a:xfrm>
            <a:off x="2590800" y="49530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6425" cy="838200"/>
          </a:xfrm>
        </p:spPr>
        <p:txBody>
          <a:bodyPr/>
          <a:lstStyle/>
          <a:p>
            <a:pPr eaLnBrk="1" hangingPunct="1"/>
            <a:r>
              <a:rPr lang="en-US" sz="2700" smtClean="0">
                <a:latin typeface="Arial Narrow" pitchFamily="34" charset="0"/>
              </a:rPr>
              <a:t>Moral - Etika – Asas – Aturan - Kode Etik Profesi 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1905000" cy="1068388"/>
          </a:xfrm>
          <a:solidFill>
            <a:schemeClr val="bg1"/>
          </a:solidFill>
          <a:ln>
            <a:solidFill>
              <a:schemeClr val="hlink"/>
            </a:solidFill>
          </a:ln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Ajaran Moral</a:t>
            </a:r>
          </a:p>
        </p:txBody>
      </p:sp>
      <p:sp>
        <p:nvSpPr>
          <p:cNvPr id="72711" name="Rectangle 7"/>
          <p:cNvSpPr>
            <a:spLocks noRot="1" noChangeArrowheads="1"/>
          </p:cNvSpPr>
          <p:nvPr/>
        </p:nvSpPr>
        <p:spPr bwMode="auto">
          <a:xfrm>
            <a:off x="838200" y="1752600"/>
            <a:ext cx="19050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3200" b="1">
                <a:solidFill>
                  <a:schemeClr val="folHlink"/>
                </a:solidFill>
              </a:rPr>
              <a:t>Asas</a:t>
            </a:r>
            <a:r>
              <a:rPr lang="en-US" sz="3200" b="1" u="sng">
                <a:solidFill>
                  <a:schemeClr val="folHlink"/>
                </a:solidFill>
              </a:rPr>
              <a:t>2</a:t>
            </a:r>
            <a:r>
              <a:rPr lang="en-US" sz="3200" b="1">
                <a:solidFill>
                  <a:schemeClr val="folHlink"/>
                </a:solidFill>
              </a:rPr>
              <a:t> etika</a:t>
            </a:r>
          </a:p>
        </p:txBody>
      </p:sp>
      <p:sp>
        <p:nvSpPr>
          <p:cNvPr id="72712" name="Rectangle 8"/>
          <p:cNvSpPr>
            <a:spLocks noRot="1" noChangeArrowheads="1"/>
          </p:cNvSpPr>
          <p:nvPr/>
        </p:nvSpPr>
        <p:spPr bwMode="auto">
          <a:xfrm>
            <a:off x="838200" y="3276600"/>
            <a:ext cx="19050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3200" b="1">
                <a:solidFill>
                  <a:schemeClr val="folHlink"/>
                </a:solidFill>
              </a:rPr>
              <a:t>Aturan</a:t>
            </a:r>
            <a:r>
              <a:rPr lang="en-US" sz="3200" b="1" u="sng">
                <a:solidFill>
                  <a:schemeClr val="folHlink"/>
                </a:solidFill>
              </a:rPr>
              <a:t>2</a:t>
            </a:r>
            <a:r>
              <a:rPr lang="en-US" sz="3200" b="1">
                <a:solidFill>
                  <a:schemeClr val="folHlink"/>
                </a:solidFill>
              </a:rPr>
              <a:t> etika</a:t>
            </a:r>
          </a:p>
        </p:txBody>
      </p:sp>
      <p:sp>
        <p:nvSpPr>
          <p:cNvPr id="72713" name="Rectangle 9"/>
          <p:cNvSpPr>
            <a:spLocks noRot="1" noChangeArrowheads="1"/>
          </p:cNvSpPr>
          <p:nvPr/>
        </p:nvSpPr>
        <p:spPr bwMode="auto">
          <a:xfrm>
            <a:off x="838200" y="4724400"/>
            <a:ext cx="19050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2400" b="1">
                <a:solidFill>
                  <a:schemeClr val="folHlink"/>
                </a:solidFill>
              </a:rPr>
              <a:t>Kode Etik Profesi </a:t>
            </a:r>
          </a:p>
        </p:txBody>
      </p:sp>
      <p:sp>
        <p:nvSpPr>
          <p:cNvPr id="72714" name="Rectangle 10"/>
          <p:cNvSpPr>
            <a:spLocks noRot="1" noChangeArrowheads="1"/>
          </p:cNvSpPr>
          <p:nvPr/>
        </p:nvSpPr>
        <p:spPr bwMode="auto">
          <a:xfrm>
            <a:off x="3810000" y="1752600"/>
            <a:ext cx="5105400" cy="1066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2000" b="1" dirty="0" err="1"/>
              <a:t>Asas-asas</a:t>
            </a:r>
            <a:r>
              <a:rPr lang="en-US" sz="2000" b="1" dirty="0"/>
              <a:t> yang </a:t>
            </a:r>
            <a:r>
              <a:rPr lang="en-US" sz="2000" b="1" dirty="0" err="1"/>
              <a:t>diturunkan</a:t>
            </a:r>
            <a:r>
              <a:rPr lang="en-US" sz="2000" b="1" dirty="0"/>
              <a:t> </a:t>
            </a:r>
            <a:r>
              <a:rPr lang="en-US" sz="2000" b="1" dirty="0" err="1"/>
              <a:t>dari</a:t>
            </a:r>
            <a:r>
              <a:rPr lang="en-US" sz="2000" b="1" dirty="0"/>
              <a:t> </a:t>
            </a:r>
            <a:r>
              <a:rPr lang="en-US" sz="2000" b="1" dirty="0" err="1"/>
              <a:t>teori-teori</a:t>
            </a:r>
            <a:r>
              <a:rPr lang="en-US" sz="2000" b="1" dirty="0"/>
              <a:t> </a:t>
            </a:r>
            <a:r>
              <a:rPr lang="en-US" sz="2000" b="1" dirty="0" err="1"/>
              <a:t>etika</a:t>
            </a:r>
            <a:r>
              <a:rPr lang="en-US" sz="2000" b="1" dirty="0"/>
              <a:t> </a:t>
            </a:r>
            <a:r>
              <a:rPr lang="en-US" sz="2000" b="1" dirty="0" err="1"/>
              <a:t>sebagai</a:t>
            </a:r>
            <a:r>
              <a:rPr lang="en-US" sz="2000" b="1" dirty="0"/>
              <a:t> </a:t>
            </a:r>
            <a:r>
              <a:rPr lang="en-US" sz="2000" b="1" dirty="0" err="1"/>
              <a:t>kaidah-kaidah</a:t>
            </a:r>
            <a:r>
              <a:rPr lang="en-US" sz="2000" b="1" dirty="0"/>
              <a:t> </a:t>
            </a:r>
            <a:r>
              <a:rPr lang="en-US" sz="2000" b="1" dirty="0" err="1"/>
              <a:t>dasar</a:t>
            </a:r>
            <a:r>
              <a:rPr lang="en-US" sz="2000" b="1" dirty="0"/>
              <a:t> moral </a:t>
            </a:r>
            <a:r>
              <a:rPr lang="en-US" sz="2000" b="1" dirty="0" err="1"/>
              <a:t>bagi</a:t>
            </a:r>
            <a:r>
              <a:rPr lang="en-US" sz="2000" b="1" dirty="0"/>
              <a:t> </a:t>
            </a:r>
            <a:r>
              <a:rPr lang="en-US" sz="2000" b="1" dirty="0" err="1"/>
              <a:t>manusia</a:t>
            </a:r>
            <a:r>
              <a:rPr lang="en-US" sz="2000" b="1" dirty="0"/>
              <a:t> </a:t>
            </a:r>
          </a:p>
        </p:txBody>
      </p:sp>
      <p:sp>
        <p:nvSpPr>
          <p:cNvPr id="72715" name="Rectangle 11"/>
          <p:cNvSpPr>
            <a:spLocks noRot="1" noChangeArrowheads="1"/>
          </p:cNvSpPr>
          <p:nvPr/>
        </p:nvSpPr>
        <p:spPr bwMode="auto">
          <a:xfrm>
            <a:off x="3733800" y="3200400"/>
            <a:ext cx="5181600" cy="121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2000" b="1" dirty="0" err="1"/>
              <a:t>Seperangkat</a:t>
            </a:r>
            <a:r>
              <a:rPr lang="en-US" sz="2000" b="1" dirty="0"/>
              <a:t> </a:t>
            </a:r>
            <a:r>
              <a:rPr lang="en-US" sz="2000" b="1" dirty="0" err="1"/>
              <a:t>norma</a:t>
            </a:r>
            <a:r>
              <a:rPr lang="en-US" sz="2000" b="1" dirty="0"/>
              <a:t> </a:t>
            </a:r>
            <a:r>
              <a:rPr lang="en-US" sz="2000" b="1" dirty="0" err="1"/>
              <a:t>atau</a:t>
            </a:r>
            <a:r>
              <a:rPr lang="en-US" sz="2000" b="1" dirty="0"/>
              <a:t> </a:t>
            </a:r>
            <a:r>
              <a:rPr lang="en-US" sz="2000" b="1" dirty="0" err="1"/>
              <a:t>pedoman</a:t>
            </a:r>
            <a:r>
              <a:rPr lang="en-US" sz="2000" b="1" dirty="0"/>
              <a:t> </a:t>
            </a:r>
            <a:r>
              <a:rPr lang="en-US" sz="2000" b="1" dirty="0" err="1"/>
              <a:t>untuk</a:t>
            </a:r>
            <a:r>
              <a:rPr lang="en-US" sz="2000" b="1" dirty="0"/>
              <a:t> </a:t>
            </a:r>
            <a:r>
              <a:rPr lang="en-US" sz="2000" b="1" dirty="0" err="1"/>
              <a:t>mengukur</a:t>
            </a:r>
            <a:r>
              <a:rPr lang="en-US" sz="2000" b="1" dirty="0"/>
              <a:t> </a:t>
            </a:r>
            <a:r>
              <a:rPr lang="en-US" sz="2000" b="1" dirty="0" err="1"/>
              <a:t>perbuatan</a:t>
            </a:r>
            <a:r>
              <a:rPr lang="en-US" sz="2000" b="1" dirty="0"/>
              <a:t>, </a:t>
            </a:r>
            <a:r>
              <a:rPr lang="en-US" sz="2000" b="1" dirty="0" err="1"/>
              <a:t>berupa</a:t>
            </a:r>
            <a:r>
              <a:rPr lang="en-US" sz="2000" b="1" dirty="0"/>
              <a:t> </a:t>
            </a:r>
            <a:r>
              <a:rPr lang="en-US" sz="2000" b="1" dirty="0" err="1"/>
              <a:t>aturan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larangan</a:t>
            </a:r>
            <a:r>
              <a:rPr lang="en-US" sz="2000" b="1" dirty="0"/>
              <a:t>  yang </a:t>
            </a:r>
            <a:r>
              <a:rPr lang="en-US" sz="2000" b="1" dirty="0" err="1"/>
              <a:t>didasarkan</a:t>
            </a:r>
            <a:r>
              <a:rPr lang="en-US" sz="2000" b="1" dirty="0"/>
              <a:t> </a:t>
            </a:r>
            <a:r>
              <a:rPr lang="en-US" sz="2000" b="1" dirty="0" err="1"/>
              <a:t>pada</a:t>
            </a:r>
            <a:r>
              <a:rPr lang="en-US" sz="2000" b="1" dirty="0"/>
              <a:t> </a:t>
            </a:r>
            <a:r>
              <a:rPr lang="en-US" sz="2000" b="1" dirty="0" err="1"/>
              <a:t>asas</a:t>
            </a:r>
            <a:r>
              <a:rPr lang="en-US" sz="2000" b="1" dirty="0"/>
              <a:t> –</a:t>
            </a:r>
            <a:r>
              <a:rPr lang="en-US" sz="2000" b="1" dirty="0" err="1"/>
              <a:t>asas</a:t>
            </a:r>
            <a:r>
              <a:rPr lang="en-US" sz="2000" b="1" dirty="0"/>
              <a:t> </a:t>
            </a:r>
            <a:r>
              <a:rPr lang="en-US" sz="2000" b="1" dirty="0" err="1"/>
              <a:t>etika</a:t>
            </a:r>
            <a:r>
              <a:rPr lang="en-US" sz="2000" b="1" dirty="0"/>
              <a:t> </a:t>
            </a:r>
          </a:p>
        </p:txBody>
      </p:sp>
      <p:sp>
        <p:nvSpPr>
          <p:cNvPr id="72716" name="Rectangle 12"/>
          <p:cNvSpPr>
            <a:spLocks noRot="1" noChangeArrowheads="1"/>
          </p:cNvSpPr>
          <p:nvPr/>
        </p:nvSpPr>
        <p:spPr bwMode="auto">
          <a:xfrm>
            <a:off x="3733800" y="4648200"/>
            <a:ext cx="5181600" cy="1905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2000" b="1"/>
              <a:t>Seperangkat aturan etika yang khusus berlaku untuk semua anggota asosiasi profesi tertentu, sebagai konsensus bersama, yang memuat aturan dan larangan yang wajib di taati oleh semua anggota dalam menjalankan profesi </a:t>
            </a:r>
          </a:p>
        </p:txBody>
      </p:sp>
      <p:sp>
        <p:nvSpPr>
          <p:cNvPr id="72717" name="AutoShape 13"/>
          <p:cNvSpPr>
            <a:spLocks noChangeArrowheads="1"/>
          </p:cNvSpPr>
          <p:nvPr/>
        </p:nvSpPr>
        <p:spPr bwMode="auto">
          <a:xfrm>
            <a:off x="1524000" y="2835275"/>
            <a:ext cx="381000" cy="381000"/>
          </a:xfrm>
          <a:prstGeom prst="downArrow">
            <a:avLst>
              <a:gd name="adj1" fmla="val 50000"/>
              <a:gd name="adj2" fmla="val 431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72718" name="AutoShape 14"/>
          <p:cNvSpPr>
            <a:spLocks noChangeArrowheads="1"/>
          </p:cNvSpPr>
          <p:nvPr/>
        </p:nvSpPr>
        <p:spPr bwMode="auto">
          <a:xfrm>
            <a:off x="1447800" y="4343400"/>
            <a:ext cx="381000" cy="381000"/>
          </a:xfrm>
          <a:prstGeom prst="downArrow">
            <a:avLst>
              <a:gd name="adj1" fmla="val 50000"/>
              <a:gd name="adj2" fmla="val 431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72719" name="Text Box 15"/>
          <p:cNvSpPr txBox="1">
            <a:spLocks noChangeArrowheads="1"/>
          </p:cNvSpPr>
          <p:nvPr/>
        </p:nvSpPr>
        <p:spPr bwMode="auto">
          <a:xfrm>
            <a:off x="377825" y="168433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/>
              <a:t>5</a:t>
            </a:r>
          </a:p>
        </p:txBody>
      </p:sp>
      <p:sp>
        <p:nvSpPr>
          <p:cNvPr id="72720" name="Text Box 16"/>
          <p:cNvSpPr txBox="1">
            <a:spLocks noChangeArrowheads="1"/>
          </p:cNvSpPr>
          <p:nvPr/>
        </p:nvSpPr>
        <p:spPr bwMode="auto">
          <a:xfrm>
            <a:off x="381000" y="3200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/>
              <a:t>6</a:t>
            </a:r>
          </a:p>
        </p:txBody>
      </p:sp>
      <p:sp>
        <p:nvSpPr>
          <p:cNvPr id="72721" name="Text Box 17"/>
          <p:cNvSpPr txBox="1">
            <a:spLocks noChangeArrowheads="1"/>
          </p:cNvSpPr>
          <p:nvPr/>
        </p:nvSpPr>
        <p:spPr bwMode="auto">
          <a:xfrm>
            <a:off x="381000" y="46482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/>
              <a:t>7</a:t>
            </a:r>
          </a:p>
        </p:txBody>
      </p:sp>
      <p:sp>
        <p:nvSpPr>
          <p:cNvPr id="72722" name="AutoShape 18"/>
          <p:cNvSpPr>
            <a:spLocks noChangeArrowheads="1"/>
          </p:cNvSpPr>
          <p:nvPr/>
        </p:nvSpPr>
        <p:spPr bwMode="auto">
          <a:xfrm>
            <a:off x="1524000" y="1371600"/>
            <a:ext cx="381000" cy="381000"/>
          </a:xfrm>
          <a:prstGeom prst="downArrow">
            <a:avLst>
              <a:gd name="adj1" fmla="val 50000"/>
              <a:gd name="adj2" fmla="val 431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2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2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2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2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72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72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72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72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 animBg="1"/>
      <p:bldP spid="72707" grpId="0" animBg="1"/>
      <p:bldP spid="72708" grpId="0" animBg="1"/>
      <p:bldP spid="72710" grpId="0" build="p" animBg="1"/>
      <p:bldP spid="72711" grpId="0" animBg="1"/>
      <p:bldP spid="72712" grpId="0" animBg="1"/>
      <p:bldP spid="72713" grpId="0" animBg="1"/>
      <p:bldP spid="72714" grpId="0" animBg="1"/>
      <p:bldP spid="72715" grpId="0" animBg="1"/>
      <p:bldP spid="72716" grpId="0" animBg="1"/>
      <p:bldP spid="72717" grpId="0" animBg="1"/>
      <p:bldP spid="72718" grpId="0" animBg="1"/>
      <p:bldP spid="72719" grpId="0"/>
      <p:bldP spid="72720" grpId="0"/>
      <p:bldP spid="72721" grpId="0"/>
      <p:bldP spid="727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4475"/>
            <a:ext cx="8686800" cy="1431925"/>
          </a:xfrm>
        </p:spPr>
        <p:txBody>
          <a:bodyPr/>
          <a:lstStyle/>
          <a:p>
            <a:pPr eaLnBrk="1" hangingPunct="1"/>
            <a:r>
              <a:rPr lang="en-US" sz="2500" smtClean="0">
                <a:latin typeface="Arial Narrow" pitchFamily="34" charset="0"/>
              </a:rPr>
              <a:t>B. Kaidah –Kaidah Dasar Moral </a:t>
            </a:r>
            <a:r>
              <a:rPr lang="en-US" smtClean="0">
                <a:latin typeface="Arial Narrow" pitchFamily="34" charset="0"/>
              </a:rPr>
              <a:t> </a:t>
            </a:r>
          </a:p>
        </p:txBody>
      </p:sp>
      <p:sp>
        <p:nvSpPr>
          <p:cNvPr id="74755" name="AutoShape 3"/>
          <p:cNvSpPr>
            <a:spLocks noChangeArrowheads="1"/>
          </p:cNvSpPr>
          <p:nvPr/>
        </p:nvSpPr>
        <p:spPr bwMode="auto">
          <a:xfrm>
            <a:off x="1905000" y="3962400"/>
            <a:ext cx="457200" cy="609600"/>
          </a:xfrm>
          <a:prstGeom prst="down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74756" name="Rectangle 4"/>
          <p:cNvSpPr>
            <a:spLocks noRot="1" noChangeArrowheads="1"/>
          </p:cNvSpPr>
          <p:nvPr/>
        </p:nvSpPr>
        <p:spPr bwMode="auto">
          <a:xfrm>
            <a:off x="914400" y="1828800"/>
            <a:ext cx="7239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</a:pPr>
            <a:r>
              <a:rPr lang="en-US" sz="2800" b="1">
                <a:solidFill>
                  <a:schemeClr val="hlink"/>
                </a:solidFill>
              </a:rPr>
              <a:t>Beneficence</a:t>
            </a:r>
            <a:r>
              <a:rPr lang="en-US" sz="2800" b="1"/>
              <a:t> &amp; non maleficence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</a:pPr>
            <a:r>
              <a:rPr lang="en-US" sz="2800" b="1">
                <a:solidFill>
                  <a:schemeClr val="hlink"/>
                </a:solidFill>
              </a:rPr>
              <a:t>Respect for person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</a:pPr>
            <a:r>
              <a:rPr lang="en-US" sz="2800" b="1"/>
              <a:t>Keadilan /</a:t>
            </a:r>
            <a:r>
              <a:rPr lang="en-US" sz="2800" b="1">
                <a:solidFill>
                  <a:schemeClr val="hlink"/>
                </a:solidFill>
              </a:rPr>
              <a:t>justice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</a:pPr>
            <a:r>
              <a:rPr lang="en-US" sz="2800" b="1"/>
              <a:t>Budi pekerti 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914400" y="4630738"/>
            <a:ext cx="6492875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5715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hangingPunct="0">
              <a:defRPr/>
            </a:pPr>
            <a:r>
              <a:rPr lang="en-US" sz="2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Kegiatan-kegiatan :</a:t>
            </a:r>
          </a:p>
          <a:p>
            <a:pPr eaLnBrk="0" hangingPunct="0">
              <a:buFontTx/>
              <a:buChar char="•"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Pendidikan</a:t>
            </a:r>
          </a:p>
          <a:p>
            <a:pPr eaLnBrk="0" hangingPunct="0">
              <a:buFontTx/>
              <a:buChar char="•"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Penelitian &amp; pengembangan</a:t>
            </a:r>
          </a:p>
          <a:p>
            <a:pPr eaLnBrk="0" hangingPunct="0">
              <a:buFontTx/>
              <a:buChar char="•"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Pelayanan </a:t>
            </a:r>
          </a:p>
          <a:p>
            <a:pPr eaLnBrk="0" hangingPunct="0">
              <a:defRPr/>
            </a:pPr>
            <a:endParaRPr lang="en-US" sz="2800" smtClean="0"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animBg="1"/>
      <p:bldP spid="74756" grpId="0"/>
      <p:bldP spid="747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3400" smtClean="0"/>
              <a:t>Kaidah dasar moral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/>
              <a:t>1. </a:t>
            </a:r>
            <a:r>
              <a:rPr lang="en-US" smtClean="0">
                <a:solidFill>
                  <a:srgbClr val="FF6600"/>
                </a:solidFill>
              </a:rPr>
              <a:t>Tindakan berbuat baik (</a:t>
            </a:r>
            <a:r>
              <a:rPr lang="en-US" i="1" smtClean="0">
                <a:solidFill>
                  <a:srgbClr val="FF6600"/>
                </a:solidFill>
              </a:rPr>
              <a:t>beneficence</a:t>
            </a:r>
            <a:r>
              <a:rPr lang="en-US" smtClean="0">
                <a:solidFill>
                  <a:srgbClr val="FF6600"/>
                </a:solidFill>
              </a:rPr>
              <a:t>)</a:t>
            </a:r>
            <a:r>
              <a:rPr lang="en-US" smtClean="0"/>
              <a:t> </a:t>
            </a:r>
          </a:p>
          <a:p>
            <a:pPr marL="609600" indent="-609600" eaLnBrk="1" hangingPunct="1"/>
            <a:r>
              <a:rPr lang="en-US" smtClean="0"/>
              <a:t>General beneficence :</a:t>
            </a:r>
          </a:p>
          <a:p>
            <a:pPr marL="990600" lvl="1" indent="-533400" eaLnBrk="1" hangingPunct="1"/>
            <a:r>
              <a:rPr lang="en-US" smtClean="0"/>
              <a:t>melindungi &amp; mempertahankan hak yang lain</a:t>
            </a:r>
          </a:p>
          <a:p>
            <a:pPr marL="990600" lvl="1" indent="-533400" eaLnBrk="1" hangingPunct="1"/>
            <a:r>
              <a:rPr lang="en-US" smtClean="0"/>
              <a:t>mencegah terjadi kerugian pada yang lain, </a:t>
            </a:r>
          </a:p>
          <a:p>
            <a:pPr marL="990600" lvl="1" indent="-533400" eaLnBrk="1" hangingPunct="1"/>
            <a:r>
              <a:rPr lang="en-US" smtClean="0"/>
              <a:t>menghilangkan kondisi penyebab kerugian pada yang lain, </a:t>
            </a:r>
          </a:p>
          <a:p>
            <a:pPr marL="609600" indent="-609600" eaLnBrk="1" hangingPunct="1"/>
            <a:r>
              <a:rPr lang="en-US" smtClean="0"/>
              <a:t>Specific beneficence:</a:t>
            </a:r>
          </a:p>
          <a:p>
            <a:pPr marL="990600" lvl="1" indent="-533400" eaLnBrk="1" hangingPunct="1"/>
            <a:r>
              <a:rPr lang="en-US" smtClean="0"/>
              <a:t>menolong orang cacat, </a:t>
            </a:r>
          </a:p>
          <a:p>
            <a:pPr marL="990600" lvl="1" indent="-533400" eaLnBrk="1" hangingPunct="1"/>
            <a:r>
              <a:rPr lang="en-US" smtClean="0"/>
              <a:t>menyelamatkan orang dari bahaya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II. ETIKA &amp; HUKUM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8077200" cy="4953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b="1" smtClean="0"/>
              <a:t>Hukum menurut standar moral yang minimal 			</a:t>
            </a:r>
            <a:r>
              <a:rPr lang="en-US" sz="2400" b="1" smtClean="0">
                <a:sym typeface="Wingdings" pitchFamily="2" charset="2"/>
              </a:rPr>
              <a:t> larangan-larangan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ym typeface="Wingdings" pitchFamily="2" charset="2"/>
              </a:rPr>
              <a:t>  </a:t>
            </a:r>
            <a:r>
              <a:rPr lang="en-US" sz="2300" b="1" smtClean="0">
                <a:sym typeface="Wingdings" pitchFamily="2" charset="2"/>
              </a:rPr>
              <a:t>Etika menurut standar moral yang tertinggi 		  larangan-larangan dan hal- hal yang 	     positif dokter kepada pasiennya.</a:t>
            </a:r>
            <a:endParaRPr lang="en-US" sz="2000" b="1" smtClean="0">
              <a:sym typeface="Wingdings" pitchFamily="2" charset="2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b="1" smtClean="0">
                <a:sym typeface="Wingdings" pitchFamily="2" charset="2"/>
              </a:rPr>
              <a:t>Perbuatan seorang yang profesional 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AutoNum type="alphaLcPeriod"/>
            </a:pPr>
            <a:r>
              <a:rPr lang="en-US" sz="2000" b="1" smtClean="0">
                <a:solidFill>
                  <a:schemeClr val="tx2"/>
                </a:solidFill>
                <a:sym typeface="Wingdings" pitchFamily="2" charset="2"/>
              </a:rPr>
              <a:t>Etis dan legal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AutoNum type="alphaLcPeriod"/>
            </a:pPr>
            <a:r>
              <a:rPr lang="en-US" sz="2000" b="1" smtClean="0">
                <a:solidFill>
                  <a:schemeClr val="tx2"/>
                </a:solidFill>
                <a:sym typeface="Wingdings" pitchFamily="2" charset="2"/>
              </a:rPr>
              <a:t>Etis tidak legal</a:t>
            </a:r>
            <a:r>
              <a:rPr lang="en-US" sz="2000" b="1" smtClean="0">
                <a:sym typeface="Wingdings" pitchFamily="2" charset="2"/>
              </a:rPr>
              <a:t> – tidak ada – kriteria etis melanggar 			hukum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AutoNum type="alphaLcPeriod"/>
            </a:pPr>
            <a:r>
              <a:rPr lang="en-US" sz="2000" b="1" smtClean="0">
                <a:solidFill>
                  <a:schemeClr val="tx2"/>
                </a:solidFill>
                <a:sym typeface="Wingdings" pitchFamily="2" charset="2"/>
              </a:rPr>
              <a:t>Tidak Etis dan legal</a:t>
            </a:r>
            <a:r>
              <a:rPr lang="en-US" sz="2000" b="1" smtClean="0">
                <a:sym typeface="Wingdings" pitchFamily="2" charset="2"/>
              </a:rPr>
              <a:t> – dokter mengiklankan diri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AutoNum type="alphaLcPeriod"/>
            </a:pPr>
            <a:r>
              <a:rPr lang="en-US" sz="2000" b="1" smtClean="0">
                <a:solidFill>
                  <a:schemeClr val="tx2"/>
                </a:solidFill>
                <a:sym typeface="Wingdings" pitchFamily="2" charset="2"/>
              </a:rPr>
              <a:t>Tak Etis dan tidak legal</a:t>
            </a:r>
            <a:r>
              <a:rPr lang="en-US" sz="2000" b="1" smtClean="0">
                <a:sym typeface="Wingdings" pitchFamily="2" charset="2"/>
              </a:rPr>
              <a:t> – dokter membuat tagihan 			palsu kepada perusahaan 				asuransi beaya pengobatan &amp; 			perawatan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417</Words>
  <Application>Microsoft Office PowerPoint</Application>
  <PresentationFormat>On-screen Show (4:3)</PresentationFormat>
  <Paragraphs>132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Bab 1 Etika Profesi</vt:lpstr>
      <vt:lpstr>I. Etika dan Moral 1,2,3. </vt:lpstr>
      <vt:lpstr>Kamus besar bahasa Indonesia</vt:lpstr>
      <vt:lpstr>Slide 4</vt:lpstr>
      <vt:lpstr>A.  Moral - Etika – Asas – Aturan - Kode Etik Profesi 1</vt:lpstr>
      <vt:lpstr>Moral - Etika – Asas – Aturan - Kode Etik Profesi </vt:lpstr>
      <vt:lpstr>B. Kaidah –Kaidah Dasar Moral  </vt:lpstr>
      <vt:lpstr>Kaidah dasar moral</vt:lpstr>
      <vt:lpstr>II. ETIKA &amp; HUKUM</vt:lpstr>
      <vt:lpstr>Slide 10</vt:lpstr>
      <vt:lpstr> </vt:lpstr>
      <vt:lpstr> </vt:lpstr>
      <vt:lpstr>Principles-based ethics  Prima Facie T.Beauchamp &amp; Childress (1994) &amp; Veatch (1989)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1 Etika Profesi</dc:title>
  <dc:creator>useer</dc:creator>
  <cp:lastModifiedBy>ubd</cp:lastModifiedBy>
  <cp:revision>8</cp:revision>
  <dcterms:created xsi:type="dcterms:W3CDTF">2012-10-05T05:58:24Z</dcterms:created>
  <dcterms:modified xsi:type="dcterms:W3CDTF">2013-07-11T04:38:13Z</dcterms:modified>
</cp:coreProperties>
</file>