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857364"/>
            <a:ext cx="4886332" cy="1962151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latin typeface="Berlin Sans FB" pitchFamily="34" charset="0"/>
              </a:rPr>
              <a:t>ANGGARAN TENAGA 	KERJA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2800" dirty="0" smtClean="0">
              <a:latin typeface="Berlin Sans FB" pitchFamily="34" charset="0"/>
            </a:endParaRPr>
          </a:p>
          <a:p>
            <a:r>
              <a:rPr lang="id-ID" sz="2800" dirty="0" smtClean="0">
                <a:latin typeface="Berlin Sans FB" pitchFamily="34" charset="0"/>
              </a:rPr>
              <a:t>Bab 6</a:t>
            </a:r>
            <a:endParaRPr lang="id-ID" sz="2800" dirty="0">
              <a:latin typeface="Berlin Sans FB" pitchFamily="34" charset="0"/>
            </a:endParaRP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61" y="857232"/>
            <a:ext cx="3586575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Tenaga kerja langsung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tenaga kerja yang secara langsung berperan dalam proses produksi.</a:t>
            </a:r>
          </a:p>
          <a:p>
            <a:pPr>
              <a:buNone/>
            </a:pPr>
            <a:endParaRPr lang="id-ID" sz="3200" b="1" dirty="0" smtClean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  <a:p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Tenga kerja tak langsung</a:t>
            </a:r>
          </a:p>
          <a:p>
            <a:pPr algn="just">
              <a:buNone/>
            </a:pP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tenaga kerja yang secara tidak langsung berperan dalam proses produksi dan biayanya dikaitkan dengan biaya overhead pabrik.</a:t>
            </a:r>
            <a:endParaRPr lang="id-ID" sz="32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Berlin Sans FB" pitchFamily="34" charset="0"/>
              </a:rPr>
              <a:t>Tenaga kerja di pabrik dibagi menjadi 2 yaitu:</a:t>
            </a:r>
            <a:endParaRPr lang="id-ID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3500462"/>
          </a:xfrm>
        </p:spPr>
        <p:txBody>
          <a:bodyPr>
            <a:normAutofit/>
          </a:bodyPr>
          <a:lstStyle/>
          <a:p>
            <a:pPr marL="82550" indent="26988" algn="just">
              <a:buNone/>
            </a:pP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Adalah </a:t>
            </a:r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anggaran</a:t>
            </a: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yang merencanakan secara terperinci tentang </a:t>
            </a:r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upah</a:t>
            </a:r>
            <a:r>
              <a:rPr lang="id-ID" sz="3200" b="1" dirty="0" smtClean="0">
                <a:latin typeface="Berlin Sans FB" pitchFamily="34" charset="0"/>
              </a:rPr>
              <a:t> </a:t>
            </a: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yang akan dibayarkan kepada </a:t>
            </a:r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tenaga kerja langsung </a:t>
            </a:r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untuk periode yang akan datang.</a:t>
            </a:r>
          </a:p>
          <a:p>
            <a:pPr marL="82550" indent="26988">
              <a:buNone/>
            </a:pPr>
            <a:endParaRPr lang="id-ID" sz="32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39702"/>
            <a:ext cx="8258204" cy="846158"/>
          </a:xfrm>
        </p:spPr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Anggaran tenaga kerja</a:t>
            </a:r>
            <a:endParaRPr lang="id-ID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3286148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Kebutuhan tenaga kerja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Penarikan tenaga kerja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Pelatihan tenaga kerja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Evaluasi dan spesifikasi pekerjaan bagi tenaga kerja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Gaji dan upah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Pengawasan tenaga kerja</a:t>
            </a:r>
            <a:endParaRPr lang="id-ID" sz="32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id-ID" sz="3600" dirty="0" smtClean="0">
                <a:effectLst/>
                <a:latin typeface="Berlin Sans FB" pitchFamily="34" charset="0"/>
              </a:rPr>
              <a:t>Faktor yang mempengaruhi anggaran tenaga kerja</a:t>
            </a:r>
            <a:endParaRPr lang="id-ID" sz="3600" dirty="0"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Penggunaan tenaga kerja secara efisien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Pengeluaran/biaya tenaga kerja dapat diatur lebih efisien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Harga pokok barang dapat dihitung dengan tepat</a:t>
            </a:r>
          </a:p>
          <a:p>
            <a:r>
              <a:rPr lang="id-ID" sz="32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Alat pengawasan biaya tenaga kerja</a:t>
            </a:r>
            <a:endParaRPr lang="id-ID" sz="32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effectLst/>
                <a:latin typeface="Berlin Sans FB" pitchFamily="34" charset="0"/>
              </a:rPr>
              <a:t>Manfaat Anggaran Tenaga Kerja</a:t>
            </a:r>
            <a:endParaRPr lang="id-ID" sz="3600" dirty="0"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Anggaran </a:t>
            </a:r>
            <a:r>
              <a:rPr lang="id-ID" sz="2800" b="1" dirty="0" smtClean="0">
                <a:solidFill>
                  <a:srgbClr val="FF0000"/>
                </a:solidFill>
                <a:latin typeface="Berlin Sans FB" pitchFamily="34" charset="0"/>
              </a:rPr>
              <a:t>JAM</a:t>
            </a: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kerja langsung, memuat</a:t>
            </a:r>
          </a:p>
          <a:p>
            <a:pPr>
              <a:buNone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1. Jenis barang yang dihasilkan</a:t>
            </a:r>
          </a:p>
          <a:p>
            <a:pPr>
              <a:buNone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2. Jumlah barang yang diproduksi</a:t>
            </a:r>
          </a:p>
          <a:p>
            <a:pPr>
              <a:buNone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3. Bagian yang dilalui dlm proses produksi</a:t>
            </a:r>
          </a:p>
          <a:p>
            <a:pPr>
              <a:buNone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4. Jumlah jam buruh langsung</a:t>
            </a:r>
          </a:p>
          <a:p>
            <a:pPr>
              <a:buNone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5. Waktu (kapan) produksi barang dimulai</a:t>
            </a:r>
            <a:endParaRPr lang="id-ID" sz="28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Berlin Sans FB" pitchFamily="34" charset="0"/>
              </a:rPr>
              <a:t>Penyusunan anggaran tenaga kerja</a:t>
            </a:r>
            <a:endParaRPr lang="id-ID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Anggaran </a:t>
            </a:r>
            <a:r>
              <a:rPr lang="id-ID" sz="2800" b="1" dirty="0" smtClean="0">
                <a:solidFill>
                  <a:srgbClr val="FF0000"/>
                </a:solidFill>
                <a:latin typeface="Berlin Sans FB" pitchFamily="34" charset="0"/>
              </a:rPr>
              <a:t>BIAYA</a:t>
            </a: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tenaga kerja, memuat: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Jenis barang yang dihasilkan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Jumlah barang yang diproduksi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Bagian yang dilaui dalam proses produksi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Jumlah jam buruh langsung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Tingakat upah rata-rata perjam buruh langsung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 smtClean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Waktu (kapan) produksi barang dimulai</a:t>
            </a:r>
            <a:endParaRPr lang="id-ID" sz="28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effectLst/>
                <a:latin typeface="Berlin Sans FB" pitchFamily="34" charset="0"/>
              </a:rPr>
              <a:t>Penyusunan anggaran tenaga kerja (Cont.)</a:t>
            </a:r>
            <a:endParaRPr lang="id-ID" dirty="0"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id-ID" b="1" dirty="0" smtClean="0">
                <a:latin typeface="Berlin Sans FB" pitchFamily="34" charset="0"/>
              </a:rPr>
              <a:t>PT. Sempurna adalah perusahaan yang bergerak dibidang garmen ingin mempersiapkan anggaran tenaga kerja tahun 2010. data yang tersedia untuk keperluan tsb:</a:t>
            </a:r>
          </a:p>
          <a:p>
            <a:pPr>
              <a:buNone/>
            </a:pPr>
            <a:endParaRPr lang="id-ID" b="1" dirty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582594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Berlin Sans FB" pitchFamily="34" charset="0"/>
              </a:rPr>
              <a:t>Contoh soal</a:t>
            </a:r>
            <a:endParaRPr lang="id-ID" sz="3200" dirty="0"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38248" y="3600464"/>
          <a:ext cx="40481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066"/>
                <a:gridCol w="2024066"/>
              </a:tblGrid>
              <a:tr h="235904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Triwulan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Jumlah (unit)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5000</a:t>
                      </a:r>
                      <a:endParaRPr lang="id-ID" dirty="0"/>
                    </a:p>
                  </a:txBody>
                  <a:tcPr/>
                </a:tc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4000</a:t>
                      </a:r>
                      <a:endParaRPr lang="id-ID" dirty="0"/>
                    </a:p>
                  </a:txBody>
                  <a:tcPr/>
                </a:tc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6000</a:t>
                      </a:r>
                      <a:endParaRPr lang="id-ID" dirty="0"/>
                    </a:p>
                  </a:txBody>
                  <a:tcPr/>
                </a:tc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57224" y="3071810"/>
            <a:ext cx="400052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a. Rencana tingkat produksi</a:t>
            </a:r>
            <a:endParaRPr lang="id-ID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0644" y="1428736"/>
          <a:ext cx="38099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2"/>
                <a:gridCol w="19049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departemen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std. jam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9206" y="3857628"/>
          <a:ext cx="38099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2"/>
                <a:gridCol w="19049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departemen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Tarif/ </a:t>
                      </a:r>
                      <a:r>
                        <a:rPr lang="id-ID" dirty="0" smtClean="0"/>
                        <a:t>DHL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500,-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700,-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786" y="928670"/>
            <a:ext cx="55721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b. Rencana jam buruh langsung per unit barang</a:t>
            </a:r>
            <a:endParaRPr lang="id-ID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3214686"/>
            <a:ext cx="76438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c. Rencana upah rata-rata perjam buruh langsung (direct labour hours / DHL)</a:t>
            </a:r>
            <a:endParaRPr lang="id-ID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5143512"/>
            <a:ext cx="821533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Berdasarkan data  tsb hitunglah:</a:t>
            </a:r>
          </a:p>
          <a:p>
            <a:pPr marL="342900" indent="-342900" algn="just">
              <a:buAutoNum type="arabicPeriod"/>
            </a:pPr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Anggaran  </a:t>
            </a:r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JAM </a:t>
            </a:r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kerja langsung menurut waktu, departemen dan produk</a:t>
            </a:r>
          </a:p>
          <a:p>
            <a:pPr marL="342900" indent="-342900" algn="just">
              <a:buAutoNum type="arabicPeriod"/>
            </a:pPr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Anggaran </a:t>
            </a:r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BIAYA </a:t>
            </a:r>
            <a:r>
              <a:rPr lang="id-ID" b="1" dirty="0" smtClean="0">
                <a:solidFill>
                  <a:schemeClr val="tx1"/>
                </a:solidFill>
                <a:latin typeface="Berlin Sans FB" pitchFamily="34" charset="0"/>
              </a:rPr>
              <a:t> tenaga kerja langsung menurut waktu, departemen, dan produk</a:t>
            </a:r>
            <a:endParaRPr lang="id-ID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266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ANGGARAN TENAGA  KERJA</vt:lpstr>
      <vt:lpstr>Tenaga kerja di pabrik dibagi menjadi 2 yaitu:</vt:lpstr>
      <vt:lpstr>Anggaran tenaga kerja</vt:lpstr>
      <vt:lpstr>Faktor yang mempengaruhi anggaran tenaga kerja</vt:lpstr>
      <vt:lpstr>Manfaat Anggaran Tenaga Kerja</vt:lpstr>
      <vt:lpstr>Penyusunan anggaran tenaga kerja</vt:lpstr>
      <vt:lpstr>Penyusunan anggaran tenaga kerja (Cont.)</vt:lpstr>
      <vt:lpstr>Contoh soal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tenaga kerja</dc:title>
  <dc:creator>Poppies Lane Memory</dc:creator>
  <cp:lastModifiedBy>Poppies Lane Memory</cp:lastModifiedBy>
  <cp:revision>13</cp:revision>
  <dcterms:created xsi:type="dcterms:W3CDTF">2010-05-13T09:42:52Z</dcterms:created>
  <dcterms:modified xsi:type="dcterms:W3CDTF">2010-05-14T02:22:28Z</dcterms:modified>
</cp:coreProperties>
</file>