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71" r:id="rId3"/>
  </p:sldIdLst>
  <p:sldSz cx="6858000" cy="9906000" type="A4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333399"/>
    <a:srgbClr val="6699FF"/>
    <a:srgbClr val="3333FF"/>
    <a:srgbClr val="6600FF"/>
    <a:srgbClr val="FF66FF"/>
    <a:srgbClr val="FF66CC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854" autoAdjust="0"/>
    <p:restoredTop sz="94660"/>
  </p:normalViewPr>
  <p:slideViewPr>
    <p:cSldViewPr>
      <p:cViewPr>
        <p:scale>
          <a:sx n="100" d="100"/>
          <a:sy n="100" d="100"/>
        </p:scale>
        <p:origin x="-1086" y="-78"/>
      </p:cViewPr>
      <p:guideLst>
        <p:guide orient="horz" pos="3120"/>
        <p:guide pos="21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51075" y="681038"/>
            <a:ext cx="2355850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1650"/>
            <a:ext cx="54864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2F911DD-9666-437A-9B08-6EB48B486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660394-297C-41E5-941B-040D44C9B07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113663-D66B-43A4-BC2F-DC4B9A05B3F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225" y="2227263"/>
            <a:ext cx="4570413" cy="1536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6450" y="4062413"/>
            <a:ext cx="3763963" cy="18319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9ECFD-AC9C-4BB8-9188-564F51DFED17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A2036-287F-4AC7-9D6D-DDD105B147B5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32225" y="636588"/>
            <a:ext cx="1141413" cy="5735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3225" y="636588"/>
            <a:ext cx="3276600" cy="5735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B5F041-61BE-4CEA-AC2E-B4A2270C3F1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25" y="636588"/>
            <a:ext cx="4570413" cy="11953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03225" y="2071688"/>
            <a:ext cx="4570413" cy="4300537"/>
          </a:xfrm>
        </p:spPr>
        <p:txBody>
          <a:bodyPr lIns="91440" tIns="45720" rIns="91440" bIns="45720"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A5FB7-D881-4167-A5E2-931EC554C41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6B8CEE-1959-41F0-9DF2-CC83081AEB78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4606925"/>
            <a:ext cx="4568825" cy="14239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450" y="3038475"/>
            <a:ext cx="4568825" cy="15684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4138EC-9CD7-4C2C-BCDC-20EFE1000E2A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225" y="2071688"/>
            <a:ext cx="2208213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63838" y="2071688"/>
            <a:ext cx="2209800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8F3C2C-3D1A-47B8-B121-525FEA112169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8" y="287338"/>
            <a:ext cx="4840287" cy="11953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8288" y="1604963"/>
            <a:ext cx="2376487" cy="6683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8288" y="2273300"/>
            <a:ext cx="2376487" cy="4130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2088" y="1604963"/>
            <a:ext cx="2376487" cy="6683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2088" y="2273300"/>
            <a:ext cx="2376487" cy="4130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A4D4E8-E987-4119-BA30-76225D4B8678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E55AA7-33D2-4A43-B62E-25B8EB18058B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D7AA7A-E6D5-4910-A461-1C3E11804918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8" y="285750"/>
            <a:ext cx="1770062" cy="1214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1850" y="285750"/>
            <a:ext cx="3006725" cy="6118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288" y="1500188"/>
            <a:ext cx="1770062" cy="49037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9DDB91-98EA-43C6-9E5F-74BA0215F4D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100" y="5018088"/>
            <a:ext cx="3225800" cy="5921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54100" y="641350"/>
            <a:ext cx="3225800" cy="4300538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4100" y="5610225"/>
            <a:ext cx="3225800" cy="8413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877B7D-E156-4F8B-B2BA-AAD30DE4409F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79475"/>
            <a:ext cx="5829300" cy="165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6525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defTabSz="1222375">
              <a:defRPr sz="1900"/>
            </a:lvl1pPr>
          </a:lstStyle>
          <a:p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6525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algn="ctr" defTabSz="1222375">
              <a:defRPr sz="1900"/>
            </a:lvl1pPr>
          </a:lstStyle>
          <a:p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6525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algn="r" defTabSz="1222375">
              <a:defRPr sz="1900"/>
            </a:lvl1pPr>
          </a:lstStyle>
          <a:p>
            <a:fld id="{AD299F73-03E5-4C53-B170-DA4413E35EA3}" type="slidenum">
              <a:rPr lang="id-ID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2pPr>
      <a:lvl3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3pPr>
      <a:lvl4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4pPr>
      <a:lvl5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8788" indent="-458788" algn="l" defTabSz="1222375" rtl="0" eaLnBrk="0" fontAlgn="base" hangingPunct="0">
        <a:spcBef>
          <a:spcPct val="20000"/>
        </a:spcBef>
        <a:spcAft>
          <a:spcPct val="0"/>
        </a:spcAft>
        <a:buChar char="•"/>
        <a:defRPr sz="4300">
          <a:solidFill>
            <a:schemeClr val="tx1"/>
          </a:solidFill>
          <a:latin typeface="+mn-lt"/>
          <a:ea typeface="+mn-ea"/>
          <a:cs typeface="+mn-cs"/>
        </a:defRPr>
      </a:lvl1pPr>
      <a:lvl2pPr marL="992188" indent="-381000" algn="l" defTabSz="1222375" rtl="0" eaLnBrk="0" fontAlgn="base" hangingPunct="0">
        <a:spcBef>
          <a:spcPct val="20000"/>
        </a:spcBef>
        <a:spcAft>
          <a:spcPct val="0"/>
        </a:spcAft>
        <a:buChar char="–"/>
        <a:defRPr sz="3700">
          <a:solidFill>
            <a:schemeClr val="tx1"/>
          </a:solidFill>
          <a:latin typeface="+mn-lt"/>
        </a:defRPr>
      </a:lvl2pPr>
      <a:lvl3pPr marL="1527175" indent="-304800" algn="l" defTabSz="1222375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2138363" indent="-306388" algn="l" defTabSz="1222375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4pPr>
      <a:lvl5pPr marL="2749550" indent="-306388" algn="l" defTabSz="1222375" rtl="0" eaLnBrk="0" fontAlgn="base" hangingPunct="0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700" b="1" smtClean="0">
                <a:solidFill>
                  <a:schemeClr val="tx1"/>
                </a:solidFill>
                <a:latin typeface="Arial" charset="0"/>
              </a:rPr>
              <a:t>JURNAL ILMIAH</a:t>
            </a:r>
            <a:r>
              <a:rPr lang="en-US" sz="5300" b="1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sz="5300" b="1" smtClean="0">
                <a:solidFill>
                  <a:schemeClr val="tx1"/>
                </a:solidFill>
                <a:latin typeface="Arial" charset="0"/>
              </a:rPr>
            </a:br>
            <a:r>
              <a:rPr lang="en-US" sz="8800" b="1" smtClean="0">
                <a:solidFill>
                  <a:schemeClr val="tx1"/>
                </a:solidFill>
              </a:rPr>
              <a:t>MATRIK</a:t>
            </a:r>
            <a:r>
              <a:rPr lang="en-US" sz="5300" b="1" smtClean="0">
                <a:solidFill>
                  <a:schemeClr val="tx1"/>
                </a:solidFill>
              </a:rPr>
              <a:t/>
            </a:r>
            <a:br>
              <a:rPr lang="en-US" sz="5300" b="1" smtClean="0">
                <a:solidFill>
                  <a:schemeClr val="tx1"/>
                </a:solidFill>
              </a:rPr>
            </a:br>
            <a:r>
              <a:rPr lang="en-US" sz="1200" b="1" smtClean="0">
                <a:solidFill>
                  <a:schemeClr val="tx1"/>
                </a:solidFill>
                <a:latin typeface="Tahoma" pitchFamily="34" charset="0"/>
              </a:rPr>
              <a:t>MATEMATIKA, TEKNOLOGI, REKAYASA, INFORMATIKA DAN KOMPUTER</a:t>
            </a:r>
            <a:endParaRPr lang="id-ID" sz="1200" b="1" smtClean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1041400" y="3460750"/>
            <a:ext cx="5418138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61091" rIns="122182" bIns="61091">
            <a:spAutoFit/>
          </a:bodyPr>
          <a:lstStyle/>
          <a:p>
            <a:pPr defTabSz="1222375">
              <a:spcBef>
                <a:spcPct val="50000"/>
              </a:spcBef>
            </a:pPr>
            <a:endParaRPr lang="id-ID"/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1316038" y="2809860"/>
            <a:ext cx="4867275" cy="5663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2182" tIns="61091" rIns="122182" bIns="61091">
            <a:spAutoFit/>
          </a:bodyPr>
          <a:lstStyle/>
          <a:p>
            <a:r>
              <a:rPr lang="fi-FI" sz="1200" b="1" i="1" dirty="0" smtClean="0">
                <a:latin typeface="Arial" pitchFamily="34" charset="0"/>
                <a:cs typeface="Arial" pitchFamily="34" charset="0"/>
              </a:rPr>
              <a:t>Sistem Pendukung Keputusan untuk Menentukan Nilai Kinerja Dosen Menggunakan Fuzzy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Multi-Attribute Decision Making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s-ES" sz="1200" b="1" i="1" dirty="0" err="1" smtClean="0">
                <a:latin typeface="Arial" pitchFamily="34" charset="0"/>
                <a:cs typeface="Arial" pitchFamily="34" charset="0"/>
              </a:rPr>
              <a:t>Merry</a:t>
            </a:r>
            <a:r>
              <a:rPr lang="es-ES" sz="1200" b="1" i="1" dirty="0" smtClean="0">
                <a:latin typeface="Arial" pitchFamily="34" charset="0"/>
                <a:cs typeface="Arial" pitchFamily="34" charset="0"/>
              </a:rPr>
              <a:t> Agustina</a:t>
            </a:r>
          </a:p>
          <a:p>
            <a:pPr algn="r"/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Website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Jurnal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Ilmiah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Terpadu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Universitas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Bina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Darma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de-DE" sz="1200" b="1" i="1" dirty="0" smtClean="0">
                <a:latin typeface="Arial" pitchFamily="34" charset="0"/>
                <a:cs typeface="Arial" pitchFamily="34" charset="0"/>
              </a:rPr>
              <a:t> Nyimas Sopiah</a:t>
            </a:r>
          </a:p>
          <a:p>
            <a:pPr algn="r"/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Penerapan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Konsep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Three Tier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Perancangan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Implementasi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Peralatan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Studi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Kasus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Gardu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Induk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Prabumulih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UPT Palembang)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s-ES" sz="1200" b="1" i="1" dirty="0" err="1" smtClean="0">
                <a:latin typeface="Arial" pitchFamily="34" charset="0"/>
                <a:cs typeface="Arial" pitchFamily="34" charset="0"/>
              </a:rPr>
              <a:t>Evi</a:t>
            </a:r>
            <a:r>
              <a:rPr lang="es-E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200" b="1" i="1" dirty="0" err="1" smtClean="0">
                <a:latin typeface="Arial" pitchFamily="34" charset="0"/>
                <a:cs typeface="Arial" pitchFamily="34" charset="0"/>
              </a:rPr>
              <a:t>Yulianingsih</a:t>
            </a:r>
            <a:endParaRPr lang="es-ES" sz="1200" b="1" i="1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Perangkat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Lunak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Ajar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Penyelesaian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Persamaan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Non Linier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Newton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Rhapson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da-DK" sz="1200" b="1" i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Marlindawati</a:t>
            </a: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Teknik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Presensi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Karyawan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Berbasis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Biometrik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Sensor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Sidik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Jari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s-ES" sz="1200" b="1" i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s-ES" sz="1200" b="1" i="1" dirty="0" err="1" smtClean="0">
                <a:latin typeface="Arial" pitchFamily="34" charset="0"/>
                <a:cs typeface="Arial" pitchFamily="34" charset="0"/>
              </a:rPr>
              <a:t>Fatoni</a:t>
            </a:r>
            <a:r>
              <a:rPr lang="es-ES" sz="1200" b="1" i="1" dirty="0" smtClean="0">
                <a:latin typeface="Arial" pitchFamily="34" charset="0"/>
                <a:cs typeface="Arial" pitchFamily="34" charset="0"/>
              </a:rPr>
              <a:t> dan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Teguh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Noptriansyah</a:t>
            </a: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Penerimaan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Pengguna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Akhir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Model TAM 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EUCS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Implementasi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E-Library (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Studi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Kasus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Perpustakaan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Universitas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Bina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Darma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s-ES" sz="1200" b="1" i="1" dirty="0" err="1" smtClean="0">
                <a:latin typeface="Arial" pitchFamily="34" charset="0"/>
                <a:cs typeface="Arial" pitchFamily="34" charset="0"/>
              </a:rPr>
              <a:t>Helda</a:t>
            </a:r>
            <a:r>
              <a:rPr lang="es-E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200" b="1" i="1" dirty="0" err="1" smtClean="0">
                <a:latin typeface="Arial" pitchFamily="34" charset="0"/>
                <a:cs typeface="Arial" pitchFamily="34" charset="0"/>
              </a:rPr>
              <a:t>Yudiastuti</a:t>
            </a:r>
            <a:endParaRPr lang="es-ES" sz="1200" b="1" i="1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Pemanfaatan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E-Learning 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Meningkatkan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Kemampuan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Belajar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Mandiri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 SDLRS (Self-Directed Learning Readiness Scale) 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fi-FI" sz="1200" b="1" i="1" dirty="0" smtClean="0">
                <a:latin typeface="Arial" pitchFamily="34" charset="0"/>
                <a:cs typeface="Arial" pitchFamily="34" charset="0"/>
              </a:rPr>
              <a:t>Vivi Sahfitri</a:t>
            </a:r>
            <a:endParaRPr lang="id-ID" sz="12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Text Box 11"/>
          <p:cNvSpPr txBox="1">
            <a:spLocks noChangeArrowheads="1"/>
          </p:cNvSpPr>
          <p:nvPr/>
        </p:nvSpPr>
        <p:spPr bwMode="auto">
          <a:xfrm>
            <a:off x="857250" y="177800"/>
            <a:ext cx="5786438" cy="369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61091" rIns="122182" bIns="61091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en-US" sz="1600" b="1" dirty="0" smtClean="0"/>
              <a:t>Vol.13 No.2, </a:t>
            </a:r>
            <a:r>
              <a:rPr lang="en-US" sz="1600" b="1" dirty="0" err="1" smtClean="0"/>
              <a:t>Agustus</a:t>
            </a:r>
            <a:r>
              <a:rPr lang="en-US" sz="1600" b="1" dirty="0" smtClean="0"/>
              <a:t> 2011                                   </a:t>
            </a:r>
            <a:r>
              <a:rPr lang="en-US" sz="1600" b="1" dirty="0"/>
              <a:t>ISSN : 1411-1624</a:t>
            </a:r>
            <a:endParaRPr lang="id-ID" sz="1600" b="1" dirty="0"/>
          </a:p>
        </p:txBody>
      </p:sp>
      <p:sp>
        <p:nvSpPr>
          <p:cNvPr id="2054" name="Line 32"/>
          <p:cNvSpPr>
            <a:spLocks noChangeShapeType="1"/>
          </p:cNvSpPr>
          <p:nvPr/>
        </p:nvSpPr>
        <p:spPr bwMode="auto">
          <a:xfrm>
            <a:off x="1016000" y="522288"/>
            <a:ext cx="54181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Text Box 157"/>
          <p:cNvSpPr txBox="1">
            <a:spLocks noChangeArrowheads="1"/>
          </p:cNvSpPr>
          <p:nvPr/>
        </p:nvSpPr>
        <p:spPr bwMode="auto">
          <a:xfrm>
            <a:off x="1316038" y="8532813"/>
            <a:ext cx="4960937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0" rIns="122182" bIns="0">
            <a:spAutoFit/>
          </a:bodyPr>
          <a:lstStyle/>
          <a:p>
            <a:pPr algn="ctr" defTabSz="1222375">
              <a:spcBef>
                <a:spcPct val="50000"/>
              </a:spcBef>
            </a:pPr>
            <a:r>
              <a:rPr lang="en-US" sz="1300" b="1" dirty="0" err="1">
                <a:latin typeface="Verdana" pitchFamily="34" charset="0"/>
              </a:rPr>
              <a:t>Diterbitkan</a:t>
            </a:r>
            <a:r>
              <a:rPr lang="en-US" sz="1300" b="1" dirty="0">
                <a:latin typeface="Verdana" pitchFamily="34" charset="0"/>
              </a:rPr>
              <a:t> </a:t>
            </a:r>
            <a:r>
              <a:rPr lang="en-US" sz="1300" b="1" dirty="0" err="1">
                <a:latin typeface="Verdana" pitchFamily="34" charset="0"/>
              </a:rPr>
              <a:t>Oleh</a:t>
            </a:r>
            <a:r>
              <a:rPr lang="en-US" sz="1300" b="1" dirty="0">
                <a:latin typeface="Verdana" pitchFamily="34" charset="0"/>
              </a:rPr>
              <a:t>:                                                 </a:t>
            </a:r>
            <a:r>
              <a:rPr lang="en-US" sz="1300" b="1" dirty="0" err="1">
                <a:latin typeface="Verdana" pitchFamily="34" charset="0"/>
              </a:rPr>
              <a:t>Fakultas</a:t>
            </a:r>
            <a:r>
              <a:rPr lang="en-US" sz="1300" b="1" dirty="0">
                <a:latin typeface="Verdana" pitchFamily="34" charset="0"/>
              </a:rPr>
              <a:t> </a:t>
            </a:r>
            <a:r>
              <a:rPr lang="en-US" sz="1300" b="1" dirty="0" err="1">
                <a:latin typeface="Verdana" pitchFamily="34" charset="0"/>
              </a:rPr>
              <a:t>Ilmu</a:t>
            </a:r>
            <a:r>
              <a:rPr lang="en-US" sz="1300" b="1" dirty="0">
                <a:latin typeface="Verdana" pitchFamily="34" charset="0"/>
              </a:rPr>
              <a:t> </a:t>
            </a:r>
            <a:r>
              <a:rPr lang="en-US" sz="1300" b="1" dirty="0" err="1">
                <a:latin typeface="Verdana" pitchFamily="34" charset="0"/>
              </a:rPr>
              <a:t>Komputer</a:t>
            </a:r>
            <a:r>
              <a:rPr lang="en-US" sz="1300" b="1" dirty="0">
                <a:latin typeface="Verdana" pitchFamily="34" charset="0"/>
              </a:rPr>
              <a:t>                            </a:t>
            </a:r>
            <a:r>
              <a:rPr lang="en-US" sz="1300" b="1" dirty="0" err="1">
                <a:latin typeface="Verdana" pitchFamily="34" charset="0"/>
              </a:rPr>
              <a:t>Universitas</a:t>
            </a:r>
            <a:r>
              <a:rPr lang="en-US" sz="1300" b="1" dirty="0">
                <a:latin typeface="Verdana" pitchFamily="34" charset="0"/>
              </a:rPr>
              <a:t> </a:t>
            </a:r>
            <a:r>
              <a:rPr lang="en-US" sz="1300" b="1" dirty="0" err="1">
                <a:latin typeface="Verdana" pitchFamily="34" charset="0"/>
              </a:rPr>
              <a:t>Bina</a:t>
            </a:r>
            <a:r>
              <a:rPr lang="en-US" sz="1300" b="1" dirty="0">
                <a:latin typeface="Verdana" pitchFamily="34" charset="0"/>
              </a:rPr>
              <a:t> </a:t>
            </a:r>
            <a:r>
              <a:rPr lang="en-US" sz="1300" b="1" dirty="0" err="1">
                <a:latin typeface="Verdana" pitchFamily="34" charset="0"/>
              </a:rPr>
              <a:t>Darma</a:t>
            </a:r>
            <a:r>
              <a:rPr lang="en-US" sz="1300" b="1" dirty="0">
                <a:latin typeface="Verdana" pitchFamily="34" charset="0"/>
              </a:rPr>
              <a:t>, Palembang</a:t>
            </a:r>
          </a:p>
        </p:txBody>
      </p:sp>
      <p:sp>
        <p:nvSpPr>
          <p:cNvPr id="2056" name="Rectangle 189"/>
          <p:cNvSpPr>
            <a:spLocks noChangeArrowheads="1"/>
          </p:cNvSpPr>
          <p:nvPr/>
        </p:nvSpPr>
        <p:spPr bwMode="auto">
          <a:xfrm>
            <a:off x="765175" y="9229725"/>
            <a:ext cx="5786438" cy="338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2182" tIns="61091" rIns="122182" bIns="61091" anchor="ctr"/>
          <a:lstStyle/>
          <a:p>
            <a:pPr defTabSz="1222375"/>
            <a:endParaRPr lang="en-US"/>
          </a:p>
        </p:txBody>
      </p:sp>
      <p:graphicFrame>
        <p:nvGraphicFramePr>
          <p:cNvPr id="2077" name="Group 29"/>
          <p:cNvGraphicFramePr>
            <a:graphicFrameLocks noGrp="1"/>
          </p:cNvGraphicFramePr>
          <p:nvPr/>
        </p:nvGraphicFramePr>
        <p:xfrm>
          <a:off x="685800" y="9253538"/>
          <a:ext cx="6086475" cy="309562"/>
        </p:xfrm>
        <a:graphic>
          <a:graphicData uri="http://schemas.openxmlformats.org/drawingml/2006/table">
            <a:tbl>
              <a:tblPr/>
              <a:tblGrid>
                <a:gridCol w="942975"/>
                <a:gridCol w="720725"/>
                <a:gridCol w="561975"/>
                <a:gridCol w="1160467"/>
                <a:gridCol w="1214446"/>
                <a:gridCol w="1485887"/>
              </a:tblGrid>
              <a:tr h="309562">
                <a:tc>
                  <a:txBody>
                    <a:bodyPr/>
                    <a:lstStyle/>
                    <a:p>
                      <a:pPr marL="0" marR="0" lvl="0" indent="0" algn="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MATRIK</a:t>
                      </a:r>
                    </a:p>
                  </a:txBody>
                  <a:tcPr marL="122182" marR="122182" marT="61091" marB="61091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Vol.13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No.2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Hal. 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101-192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Agustus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2011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ISSN:1411-1624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69" name="Rectangle 216"/>
          <p:cNvSpPr>
            <a:spLocks noChangeArrowheads="1"/>
          </p:cNvSpPr>
          <p:nvPr/>
        </p:nvSpPr>
        <p:spPr bwMode="auto">
          <a:xfrm>
            <a:off x="398463" y="2862263"/>
            <a:ext cx="368300" cy="6704012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2182" tIns="61091" rIns="122182" bIns="61091" anchor="ctr"/>
          <a:lstStyle/>
          <a:p>
            <a:pPr defTabSz="1222375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7" name="Group 15"/>
          <p:cNvGraphicFramePr>
            <a:graphicFrameLocks noGrp="1"/>
          </p:cNvGraphicFramePr>
          <p:nvPr>
            <p:ph idx="1"/>
          </p:nvPr>
        </p:nvGraphicFramePr>
        <p:xfrm>
          <a:off x="527050" y="8216900"/>
          <a:ext cx="5829300" cy="1310902"/>
        </p:xfrm>
        <a:graphic>
          <a:graphicData uri="http://schemas.openxmlformats.org/drawingml/2006/table">
            <a:tbl>
              <a:tblPr/>
              <a:tblGrid>
                <a:gridCol w="1943100"/>
                <a:gridCol w="2454275"/>
                <a:gridCol w="1431925"/>
              </a:tblGrid>
              <a:tr h="482600"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Jurnal Ilmiah MATRIK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(Matematika, Teknologi, Rekayasa, Informatika dan Komputer)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Universitas Bina Darma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Jl. Jenderal Ahmad Yani No.12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Palembang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84" name="Picture 13" descr="01 ISSN 1411-1624 [Jurnal Ilmiah MATRIK].jpg"/>
          <p:cNvPicPr>
            <a:picLocks noChangeAspect="1"/>
          </p:cNvPicPr>
          <p:nvPr/>
        </p:nvPicPr>
        <p:blipFill>
          <a:blip r:embed="rId3"/>
          <a:srcRect l="10585" t="23215" r="19031" b="23215"/>
          <a:stretch>
            <a:fillRect/>
          </a:stretch>
        </p:blipFill>
        <p:spPr bwMode="auto">
          <a:xfrm>
            <a:off x="5006975" y="8493125"/>
            <a:ext cx="1265238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1708</TotalTime>
  <Words>69</Words>
  <Application>Microsoft PowerPoint</Application>
  <PresentationFormat>A4 Paper (210x297 mm)</PresentationFormat>
  <Paragraphs>36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JURNAL ILMIAH MATRIK MATEMATIKA, TEKNOLOGI, REKAYASA, INFORMATIKA DAN KOMPUTER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Sopiah</cp:lastModifiedBy>
  <cp:revision>77</cp:revision>
  <dcterms:created xsi:type="dcterms:W3CDTF">1601-01-01T00:00:00Z</dcterms:created>
  <dcterms:modified xsi:type="dcterms:W3CDTF">2011-11-03T02:48:18Z</dcterms:modified>
</cp:coreProperties>
</file>