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71" r:id="rId3"/>
  </p:sldIdLst>
  <p:sldSz cx="6858000" cy="9906000" type="A4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CC0066"/>
    <a:srgbClr val="CC0000"/>
    <a:srgbClr val="FF5050"/>
    <a:srgbClr val="FF0066"/>
    <a:srgbClr val="FF3399"/>
    <a:srgbClr val="D60093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609" autoAdjust="0"/>
    <p:restoredTop sz="94660"/>
  </p:normalViewPr>
  <p:slideViewPr>
    <p:cSldViewPr>
      <p:cViewPr>
        <p:scale>
          <a:sx n="100" d="100"/>
          <a:sy n="100" d="100"/>
        </p:scale>
        <p:origin x="-384" y="2370"/>
      </p:cViewPr>
      <p:guideLst>
        <p:guide orient="horz" pos="3120"/>
        <p:guide pos="21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51075" y="681038"/>
            <a:ext cx="2355850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D1859CB-B972-47AC-B7E7-0936BD579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AAA082-D1E7-4EFE-B0BC-C923111A674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822368-3B8F-4D3B-B4CB-9BBCEEE370A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225" y="2227263"/>
            <a:ext cx="4570413" cy="1536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6450" y="4062413"/>
            <a:ext cx="3763963" cy="18319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A95EE-0B51-4002-9E6A-78F067E5E40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AAE73-60A6-41A0-9AA2-228A8ABF40C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32225" y="636588"/>
            <a:ext cx="1141413" cy="5735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3225" y="636588"/>
            <a:ext cx="3276600" cy="5735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76840-6255-4332-960F-82ED3AB641C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636588"/>
            <a:ext cx="4570413" cy="1195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3225" y="2071688"/>
            <a:ext cx="4570413" cy="4300537"/>
          </a:xfrm>
        </p:spPr>
        <p:txBody>
          <a:bodyPr lIns="91440" tIns="45720" rIns="91440" bIns="45720"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5E3F4-A6E6-45E6-AD54-6BB16DDE396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4BBD9-A84B-4246-A73F-6017CEE21E8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4606925"/>
            <a:ext cx="4568825" cy="14239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3038475"/>
            <a:ext cx="4568825" cy="1568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20A86-2410-411F-BB17-D8D7A436864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225" y="2071688"/>
            <a:ext cx="2208213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63838" y="2071688"/>
            <a:ext cx="2209800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10BD0-431F-405D-A64E-636804F0A2E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7338"/>
            <a:ext cx="4840287" cy="11953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2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2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20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20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50F-42DB-4968-9888-081BC1DAD15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A6CED-D93E-4579-9C84-D484508E08A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8D294-8C8D-4063-9D83-4C96DC68A8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5750"/>
            <a:ext cx="1770062" cy="1214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1850" y="285750"/>
            <a:ext cx="3006725" cy="6118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288" y="1500188"/>
            <a:ext cx="1770062" cy="4903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9AEB1-AF95-4132-9373-0FBBE14FD89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100" y="5018088"/>
            <a:ext cx="3225800" cy="5921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4100" y="641350"/>
            <a:ext cx="3225800" cy="4300538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4100" y="5610225"/>
            <a:ext cx="3225800" cy="841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E69BD-18D9-450C-9369-E336309AD02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79475"/>
            <a:ext cx="5829300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>
              <a:defRPr sz="19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6525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ctr">
              <a:defRPr sz="19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r">
              <a:defRPr sz="1900"/>
            </a:lvl1pPr>
          </a:lstStyle>
          <a:p>
            <a:pPr>
              <a:defRPr/>
            </a:pPr>
            <a:fld id="{CDEAEE89-1CEE-4E6B-929F-8F0AA953EEC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2pPr>
      <a:lvl3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3pPr>
      <a:lvl4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4pPr>
      <a:lvl5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8788" indent="-458788" algn="l" defTabSz="1222375" rtl="0" eaLnBrk="0" fontAlgn="base" hangingPunct="0">
        <a:spcBef>
          <a:spcPct val="20000"/>
        </a:spcBef>
        <a:spcAft>
          <a:spcPct val="0"/>
        </a:spcAft>
        <a:buChar char="•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992188" indent="-381000" algn="l" defTabSz="1222375" rtl="0" eaLnBrk="0" fontAlgn="base" hangingPunct="0">
        <a:spcBef>
          <a:spcPct val="20000"/>
        </a:spcBef>
        <a:spcAft>
          <a:spcPct val="0"/>
        </a:spcAft>
        <a:buChar char="–"/>
        <a:defRPr sz="3700">
          <a:solidFill>
            <a:schemeClr val="tx1"/>
          </a:solidFill>
          <a:latin typeface="+mn-lt"/>
        </a:defRPr>
      </a:lvl2pPr>
      <a:lvl3pPr marL="1527175" indent="-304800" algn="l" defTabSz="1222375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2138363" indent="-306388" algn="l" defTabSz="1222375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4pPr>
      <a:lvl5pPr marL="2749550" indent="-306388" algn="l" defTabSz="1222375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>
          <a:xfrm>
            <a:off x="514350" y="800082"/>
            <a:ext cx="5829300" cy="1652588"/>
          </a:xfrm>
        </p:spPr>
        <p:txBody>
          <a:bodyPr/>
          <a:lstStyle/>
          <a:p>
            <a:pPr eaLnBrk="1" hangingPunct="1"/>
            <a:r>
              <a:rPr lang="en-US" sz="2700" b="1" dirty="0" smtClean="0">
                <a:solidFill>
                  <a:schemeClr val="tx1"/>
                </a:solidFill>
                <a:latin typeface="Arial" charset="0"/>
              </a:rPr>
              <a:t>JURNAL ILMIAH</a:t>
            </a:r>
            <a:r>
              <a:rPr lang="en-US" sz="5300" b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53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sz="8800" b="1" dirty="0" smtClean="0">
                <a:solidFill>
                  <a:schemeClr val="tx1"/>
                </a:solidFill>
              </a:rPr>
              <a:t>MATRIK</a:t>
            </a:r>
            <a:r>
              <a:rPr lang="en-US" sz="1200" b="1" dirty="0" smtClean="0">
                <a:solidFill>
                  <a:schemeClr val="tx1"/>
                </a:solidFill>
              </a:rPr>
              <a:t/>
            </a:r>
            <a:br>
              <a:rPr lang="en-US" sz="1200" b="1" dirty="0" smtClean="0">
                <a:solidFill>
                  <a:schemeClr val="tx1"/>
                </a:solidFill>
              </a:rPr>
            </a:br>
            <a:r>
              <a:rPr lang="en-US" sz="1400" b="1" dirty="0" smtClean="0">
                <a:solidFill>
                  <a:schemeClr val="tx1"/>
                </a:solidFill>
                <a:cs typeface="Arial" charset="0"/>
              </a:rPr>
              <a:t>(</a:t>
            </a:r>
            <a:r>
              <a:rPr lang="en-US" sz="1400" b="1" dirty="0" err="1" smtClean="0">
                <a:solidFill>
                  <a:schemeClr val="tx1"/>
                </a:solidFill>
                <a:cs typeface="Arial" charset="0"/>
              </a:rPr>
              <a:t>Ilmu</a:t>
            </a:r>
            <a:r>
              <a:rPr lang="en-US" sz="1400" b="1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cs typeface="Arial" charset="0"/>
              </a:rPr>
              <a:t>Komputer</a:t>
            </a:r>
            <a:r>
              <a:rPr lang="en-US" sz="1400" b="1" dirty="0" smtClean="0">
                <a:solidFill>
                  <a:schemeClr val="tx1"/>
                </a:solidFill>
                <a:cs typeface="Arial" charset="0"/>
              </a:rPr>
              <a:t>)</a:t>
            </a:r>
            <a:r>
              <a:rPr lang="en-US" sz="5300" b="1" dirty="0" smtClean="0">
                <a:solidFill>
                  <a:schemeClr val="tx1"/>
                </a:solidFill>
              </a:rPr>
              <a:t/>
            </a:r>
            <a:br>
              <a:rPr lang="en-US" sz="5300" b="1" dirty="0" smtClean="0">
                <a:solidFill>
                  <a:schemeClr val="tx1"/>
                </a:solidFill>
              </a:rPr>
            </a:br>
            <a:endParaRPr lang="id-ID" sz="1200" b="1" dirty="0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041400" y="3460750"/>
            <a:ext cx="5418138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endParaRPr lang="id-ID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1142984" y="2610807"/>
            <a:ext cx="5143536" cy="6771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2182" tIns="61091" rIns="122182" bIns="61091">
            <a:spAutoFit/>
          </a:bodyPr>
          <a:lstStyle/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Perancangan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Website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Sarana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Lembaga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Kewirausahaan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 Dan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Komputer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AKMI BATURAJA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PHP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MySQL</a:t>
            </a:r>
            <a:r>
              <a:rPr lang="en-US" sz="1200" b="1" i="1" smtClean="0"/>
              <a:t>	</a:t>
            </a:r>
            <a:endParaRPr lang="en-US" sz="1200" b="1" i="1" smtClean="0"/>
          </a:p>
          <a:p>
            <a:pPr algn="r"/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200" b="1" i="1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200" b="1" i="1" smtClean="0">
                <a:latin typeface="Arial" pitchFamily="34" charset="0"/>
                <a:cs typeface="Arial" pitchFamily="34" charset="0"/>
              </a:rPr>
              <a:t>Yunita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Trimarsiah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Muhajir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Arafat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Aplikasi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Mobile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Pengajuan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Kredit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200" b="1" i="1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sz="1200" b="1" i="1" smtClean="0">
                <a:latin typeface="Arial" pitchFamily="34" charset="0"/>
                <a:cs typeface="Arial" pitchFamily="34" charset="0"/>
              </a:rPr>
              <a:t> Nasabah Pada Bank BNI 46 Kantor Kas Plaju Palembang</a:t>
            </a:r>
          </a:p>
          <a:p>
            <a:pPr algn="r">
              <a:defRPr/>
            </a:pP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1200" b="1" i="1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1200" b="1" i="1" smtClean="0">
                <a:latin typeface="Arial" pitchFamily="34" charset="0"/>
                <a:cs typeface="Arial" pitchFamily="34" charset="0"/>
              </a:rPr>
              <a:t>Ade Putra dan Hutrianto</a:t>
            </a:r>
          </a:p>
          <a:p>
            <a:pPr algn="r">
              <a:defRPr/>
            </a:pP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1200" b="1" i="1" smtClean="0">
                <a:latin typeface="Arial" charset="0"/>
                <a:cs typeface="Arial" charset="0"/>
              </a:rPr>
              <a:t>Evaluasi Jaringan Internet Pada Perguruan Tinggi Swasta di Kota Palembang</a:t>
            </a:r>
            <a:endParaRPr lang="en-US" sz="1200" smtClean="0"/>
          </a:p>
          <a:p>
            <a:pPr algn="r">
              <a:defRPr/>
            </a:pPr>
            <a:r>
              <a:rPr lang="en-US" sz="1200" b="1" i="1" smtClean="0">
                <a:latin typeface="Arial" pitchFamily="34" charset="0"/>
                <a:cs typeface="Arial" pitchFamily="34" charset="0"/>
              </a:rPr>
              <a:t>Timur Dali Purwanto dan Irwansyah</a:t>
            </a:r>
          </a:p>
          <a:p>
            <a:pPr algn="r">
              <a:defRPr/>
            </a:pPr>
            <a:endParaRPr lang="en-US" sz="1200" b="1" i="1" dirty="0" smtClean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sz="1200" b="1" i="1" smtClean="0">
                <a:latin typeface="Arial" charset="0"/>
                <a:cs typeface="Arial" charset="0"/>
              </a:rPr>
              <a:t>Penggunaan Prototyping  Dalam  Pembuatan Aplikasi Mobile Untuk Latihan Tes tertulis Izin Mengemudi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en-US" sz="1200" b="1" i="1" smtClean="0">
                <a:latin typeface="Arial" pitchFamily="34" charset="0"/>
                <a:cs typeface="Arial" pitchFamily="34" charset="0"/>
              </a:rPr>
              <a:t>Irman Effendi dan Nyimas Sopiah</a:t>
            </a:r>
          </a:p>
          <a:p>
            <a:pPr algn="r">
              <a:defRPr/>
            </a:pP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1200" b="1" i="1" smtClean="0">
                <a:latin typeface="Arial" pitchFamily="34" charset="0"/>
                <a:cs typeface="Arial" pitchFamily="34" charset="0"/>
              </a:rPr>
              <a:t>Sistem Pendukung Keputusan Menentukan Usaha Waralaba Menggunakan Metode Bayes</a:t>
            </a:r>
            <a:r>
              <a:rPr lang="id-ID" sz="1200" b="1" i="1" smtClean="0">
                <a:latin typeface="Arial" pitchFamily="34" charset="0"/>
                <a:cs typeface="Arial" pitchFamily="34" charset="0"/>
              </a:rPr>
              <a:t> 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en-US" sz="1200" b="1" i="1" smtClean="0">
                <a:latin typeface="Arial" pitchFamily="34" charset="0"/>
                <a:cs typeface="Arial" pitchFamily="34" charset="0"/>
              </a:rPr>
              <a:t>Diana</a:t>
            </a:r>
            <a:endParaRPr lang="en-US" sz="1200" b="1" i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1200" b="1" i="1">
                <a:latin typeface="Arial" charset="0"/>
                <a:cs typeface="Arial" charset="0"/>
              </a:rPr>
              <a:t> </a:t>
            </a:r>
            <a:r>
              <a:rPr lang="en-US" sz="1200" b="1" i="1" smtClean="0">
                <a:latin typeface="Arial" charset="0"/>
                <a:cs typeface="Arial" charset="0"/>
              </a:rPr>
              <a:t>Kinerja Guru Dalam Pembelajaran SMP IT X Berdasarkan Metode Logika Fuzzy</a:t>
            </a:r>
            <a:endParaRPr lang="en-US" sz="1200" smtClean="0"/>
          </a:p>
          <a:p>
            <a:pPr algn="r">
              <a:defRPr/>
            </a:pPr>
            <a:r>
              <a:rPr lang="en-US" sz="1200" b="1" i="1" smtClean="0">
                <a:latin typeface="Arial" pitchFamily="34" charset="0"/>
                <a:cs typeface="Arial" pitchFamily="34" charset="0"/>
              </a:rPr>
              <a:t>Merry Agustina</a:t>
            </a:r>
          </a:p>
          <a:p>
            <a:pPr algn="r">
              <a:defRPr/>
            </a:pPr>
            <a:endParaRPr lang="en-US" sz="1200" b="1" i="1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smtClean="0">
                <a:latin typeface="Arial" pitchFamily="34" charset="0"/>
                <a:cs typeface="Arial" pitchFamily="34" charset="0"/>
              </a:rPr>
              <a:t>Sistem  Informasi Borang Akreditasi Program Studi Berbasis Web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200" b="1" i="1" smtClean="0">
                <a:latin typeface="Arial" pitchFamily="34" charset="0"/>
                <a:cs typeface="Arial" pitchFamily="34" charset="0"/>
              </a:rPr>
              <a:t>Muhammad Nasir dan Susan Dian  Purnamasari</a:t>
            </a:r>
          </a:p>
          <a:p>
            <a:pPr algn="r"/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smtClean="0">
                <a:latin typeface="Arial" pitchFamily="34" charset="0"/>
                <a:cs typeface="Arial" pitchFamily="34" charset="0"/>
              </a:rPr>
              <a:t>Analisis Kepuasan Pelanggan Terhadap Pemanfaatan Facebook Commerce Menggunakan  Metode Importance Performance Analysis (IPA)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en-US" sz="1200" b="1" i="1" smtClean="0">
                <a:latin typeface="Arial" charset="0"/>
                <a:cs typeface="Arial" charset="0"/>
              </a:rPr>
              <a:t>Vivi Sahfitri</a:t>
            </a:r>
            <a:endParaRPr lang="en-US" sz="1200" b="1" i="1" dirty="0">
              <a:latin typeface="Arial" charset="0"/>
              <a:cs typeface="Arial" charset="0"/>
            </a:endParaRPr>
          </a:p>
          <a:p>
            <a:pPr algn="r">
              <a:defRPr/>
            </a:pPr>
            <a:r>
              <a:rPr lang="en-US" sz="1200" b="1" i="1" dirty="0">
                <a:latin typeface="Arial" charset="0"/>
                <a:cs typeface="Arial" charset="0"/>
              </a:rPr>
              <a:t> </a:t>
            </a:r>
          </a:p>
          <a:p>
            <a:pPr>
              <a:defRPr/>
            </a:pPr>
            <a:endParaRPr lang="en-US" sz="1200" b="1" i="1" dirty="0">
              <a:latin typeface="Arial" charset="0"/>
              <a:cs typeface="Arial" charset="0"/>
            </a:endParaRPr>
          </a:p>
          <a:p>
            <a:pPr algn="r">
              <a:defRPr/>
            </a:pPr>
            <a:endParaRPr lang="es-ES" sz="1200" b="1" i="1" dirty="0">
              <a:latin typeface="Arial" charset="0"/>
              <a:cs typeface="Arial" charset="0"/>
            </a:endParaRPr>
          </a:p>
          <a:p>
            <a:pPr algn="r">
              <a:defRPr/>
            </a:pPr>
            <a:endParaRPr lang="es-ES" sz="1200" b="1" i="1" dirty="0">
              <a:latin typeface="Arial" charset="0"/>
              <a:cs typeface="Arial" charset="0"/>
            </a:endParaRPr>
          </a:p>
          <a:p>
            <a:pPr algn="r">
              <a:defRPr/>
            </a:pPr>
            <a:r>
              <a:rPr lang="es-ES" sz="1200" b="1" i="1" dirty="0">
                <a:latin typeface="Arial" charset="0"/>
                <a:cs typeface="Arial" charset="0"/>
              </a:rPr>
              <a:t> </a:t>
            </a:r>
            <a:endParaRPr lang="en-US" sz="1200" b="1" i="1" dirty="0">
              <a:latin typeface="Arial" charset="0"/>
              <a:cs typeface="Arial" charset="0"/>
            </a:endParaRP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857250" y="177800"/>
            <a:ext cx="5786438" cy="36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sz="1600" b="1" dirty="0" smtClean="0"/>
              <a:t>Vol.19 No.1, April   2017                                    </a:t>
            </a:r>
            <a:r>
              <a:rPr lang="en-US" sz="1600" b="1" dirty="0" smtClean="0"/>
              <a:t>ISSN </a:t>
            </a:r>
            <a:r>
              <a:rPr lang="en-US" sz="1600" b="1" dirty="0"/>
              <a:t>: 1411-1624</a:t>
            </a:r>
            <a:endParaRPr lang="id-ID" sz="1600" b="1" dirty="0"/>
          </a:p>
        </p:txBody>
      </p:sp>
      <p:sp>
        <p:nvSpPr>
          <p:cNvPr id="2054" name="Line 32"/>
          <p:cNvSpPr>
            <a:spLocks noChangeShapeType="1"/>
          </p:cNvSpPr>
          <p:nvPr/>
        </p:nvSpPr>
        <p:spPr bwMode="auto">
          <a:xfrm>
            <a:off x="1016000" y="522288"/>
            <a:ext cx="5418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Text Box 157"/>
          <p:cNvSpPr txBox="1">
            <a:spLocks noChangeArrowheads="1"/>
          </p:cNvSpPr>
          <p:nvPr/>
        </p:nvSpPr>
        <p:spPr bwMode="auto">
          <a:xfrm>
            <a:off x="1316038" y="7953396"/>
            <a:ext cx="49609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2182" tIns="0" rIns="122182" bIns="0">
            <a:spAutoFit/>
          </a:bodyPr>
          <a:lstStyle/>
          <a:p>
            <a:pPr algn="ctr" defTabSz="1222375">
              <a:spcBef>
                <a:spcPct val="50000"/>
              </a:spcBef>
            </a:pPr>
            <a:endParaRPr lang="en-US" sz="1300" b="1" dirty="0" smtClean="0">
              <a:latin typeface="Verdana" pitchFamily="34" charset="0"/>
            </a:endParaRPr>
          </a:p>
          <a:p>
            <a:pPr algn="ctr" defTabSz="1222375">
              <a:spcBef>
                <a:spcPct val="50000"/>
              </a:spcBef>
            </a:pPr>
            <a:endParaRPr lang="en-US" sz="1300" b="1" dirty="0" smtClean="0">
              <a:latin typeface="Verdana" pitchFamily="34" charset="0"/>
            </a:endParaRPr>
          </a:p>
          <a:p>
            <a:pPr algn="ctr" defTabSz="1222375">
              <a:spcBef>
                <a:spcPct val="50000"/>
              </a:spcBef>
            </a:pPr>
            <a:r>
              <a:rPr lang="en-US" sz="1300" b="1" dirty="0" err="1" smtClean="0">
                <a:latin typeface="Verdana" pitchFamily="34" charset="0"/>
              </a:rPr>
              <a:t>Diterbitkan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Oleh</a:t>
            </a:r>
            <a:r>
              <a:rPr lang="en-US" sz="1300" b="1" dirty="0">
                <a:latin typeface="Verdana" pitchFamily="34" charset="0"/>
              </a:rPr>
              <a:t>:                                                 </a:t>
            </a:r>
            <a:r>
              <a:rPr lang="en-US" sz="1300" b="1" dirty="0" err="1">
                <a:latin typeface="Verdana" pitchFamily="34" charset="0"/>
              </a:rPr>
              <a:t>Fakultas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Ilmu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Komputer</a:t>
            </a:r>
            <a:r>
              <a:rPr lang="en-US" sz="1300" b="1" dirty="0">
                <a:latin typeface="Verdana" pitchFamily="34" charset="0"/>
              </a:rPr>
              <a:t>                            </a:t>
            </a:r>
            <a:r>
              <a:rPr lang="en-US" sz="1300" b="1" dirty="0" err="1">
                <a:latin typeface="Verdana" pitchFamily="34" charset="0"/>
              </a:rPr>
              <a:t>Universitas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Bina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Darma</a:t>
            </a:r>
            <a:r>
              <a:rPr lang="en-US" sz="1300" b="1" dirty="0">
                <a:latin typeface="Verdana" pitchFamily="34" charset="0"/>
              </a:rPr>
              <a:t>, Palembang</a:t>
            </a:r>
          </a:p>
        </p:txBody>
      </p:sp>
      <p:sp>
        <p:nvSpPr>
          <p:cNvPr id="2056" name="Rectangle 189"/>
          <p:cNvSpPr>
            <a:spLocks noChangeArrowheads="1"/>
          </p:cNvSpPr>
          <p:nvPr/>
        </p:nvSpPr>
        <p:spPr bwMode="auto">
          <a:xfrm>
            <a:off x="765175" y="9229725"/>
            <a:ext cx="5786438" cy="33813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  <p:graphicFrame>
        <p:nvGraphicFramePr>
          <p:cNvPr id="2077" name="Group 29"/>
          <p:cNvGraphicFramePr>
            <a:graphicFrameLocks noGrp="1"/>
          </p:cNvGraphicFramePr>
          <p:nvPr/>
        </p:nvGraphicFramePr>
        <p:xfrm>
          <a:off x="685800" y="9253538"/>
          <a:ext cx="6029348" cy="309562"/>
        </p:xfrm>
        <a:graphic>
          <a:graphicData uri="http://schemas.openxmlformats.org/drawingml/2006/table">
            <a:tbl>
              <a:tblPr/>
              <a:tblGrid>
                <a:gridCol w="934125"/>
                <a:gridCol w="713960"/>
                <a:gridCol w="556700"/>
                <a:gridCol w="1181357"/>
                <a:gridCol w="1285884"/>
                <a:gridCol w="1357322"/>
              </a:tblGrid>
              <a:tr h="309562">
                <a:tc>
                  <a:txBody>
                    <a:bodyPr/>
                    <a:lstStyle/>
                    <a:p>
                      <a:pPr marL="0" marR="0" lvl="0" indent="0" algn="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MATRIK</a:t>
                      </a:r>
                    </a:p>
                  </a:txBody>
                  <a:tcPr marL="122182" marR="122182" marT="61091" marB="61091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Vol.19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No.1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Hal.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1-86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April 2017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ISSN:1411-1624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9" name="Rectangle 216"/>
          <p:cNvSpPr>
            <a:spLocks noChangeArrowheads="1"/>
          </p:cNvSpPr>
          <p:nvPr/>
        </p:nvSpPr>
        <p:spPr bwMode="auto">
          <a:xfrm>
            <a:off x="398463" y="2862263"/>
            <a:ext cx="368300" cy="6710362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7" name="Group 15"/>
          <p:cNvGraphicFramePr>
            <a:graphicFrameLocks noGrp="1"/>
          </p:cNvGraphicFramePr>
          <p:nvPr>
            <p:ph idx="1"/>
          </p:nvPr>
        </p:nvGraphicFramePr>
        <p:xfrm>
          <a:off x="527050" y="8216900"/>
          <a:ext cx="5829300" cy="1280422"/>
        </p:xfrm>
        <a:graphic>
          <a:graphicData uri="http://schemas.openxmlformats.org/drawingml/2006/table">
            <a:tbl>
              <a:tblPr/>
              <a:tblGrid>
                <a:gridCol w="1943100"/>
                <a:gridCol w="2454275"/>
                <a:gridCol w="1431925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Jurnal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Ilmiah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MATRIK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Ilmu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Komputer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Universitas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Bina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Darma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Jl.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Jenderal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Ahmad </a:t>
                      </a: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Yani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No.3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Palembang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84" name="Picture 13" descr="01 ISSN 1411-1624 [Jurnal Ilmiah MATRIK].jpg"/>
          <p:cNvPicPr>
            <a:picLocks noChangeAspect="1"/>
          </p:cNvPicPr>
          <p:nvPr/>
        </p:nvPicPr>
        <p:blipFill>
          <a:blip r:embed="rId3" cstate="print"/>
          <a:srcRect l="10585" t="23215" r="19031" b="23215"/>
          <a:stretch>
            <a:fillRect/>
          </a:stretch>
        </p:blipFill>
        <p:spPr bwMode="auto">
          <a:xfrm>
            <a:off x="5000625" y="8524875"/>
            <a:ext cx="1265238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2198</TotalTime>
  <Words>68</Words>
  <Application>Microsoft PowerPoint</Application>
  <PresentationFormat>A4 Paper (210x297 mm)</PresentationFormat>
  <Paragraphs>46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JURNAL ILMIAH MATRIK (Ilmu Komputer)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 NC108P</dc:creator>
  <cp:lastModifiedBy>Acer</cp:lastModifiedBy>
  <cp:revision>143</cp:revision>
  <dcterms:created xsi:type="dcterms:W3CDTF">1601-01-01T00:00:00Z</dcterms:created>
  <dcterms:modified xsi:type="dcterms:W3CDTF">2017-06-07T03:44:28Z</dcterms:modified>
</cp:coreProperties>
</file>