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31" r:id="rId3"/>
    <p:sldId id="293" r:id="rId4"/>
    <p:sldId id="257" r:id="rId5"/>
    <p:sldId id="303" r:id="rId6"/>
    <p:sldId id="304" r:id="rId7"/>
    <p:sldId id="305" r:id="rId8"/>
    <p:sldId id="306" r:id="rId9"/>
    <p:sldId id="307" r:id="rId10"/>
    <p:sldId id="308" r:id="rId11"/>
    <p:sldId id="258" r:id="rId12"/>
    <p:sldId id="259" r:id="rId13"/>
    <p:sldId id="260" r:id="rId14"/>
    <p:sldId id="261" r:id="rId15"/>
    <p:sldId id="264" r:id="rId16"/>
    <p:sldId id="263" r:id="rId17"/>
    <p:sldId id="265" r:id="rId18"/>
    <p:sldId id="309" r:id="rId19"/>
    <p:sldId id="332" r:id="rId20"/>
    <p:sldId id="316" r:id="rId21"/>
    <p:sldId id="312" r:id="rId22"/>
    <p:sldId id="314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294" r:id="rId33"/>
    <p:sldId id="295" r:id="rId34"/>
    <p:sldId id="296" r:id="rId35"/>
    <p:sldId id="297" r:id="rId36"/>
    <p:sldId id="302" r:id="rId37"/>
    <p:sldId id="317" r:id="rId38"/>
    <p:sldId id="318" r:id="rId39"/>
    <p:sldId id="319" r:id="rId40"/>
    <p:sldId id="299" r:id="rId41"/>
    <p:sldId id="300" r:id="rId42"/>
    <p:sldId id="321" r:id="rId43"/>
    <p:sldId id="322" r:id="rId44"/>
    <p:sldId id="323" r:id="rId45"/>
    <p:sldId id="324" r:id="rId46"/>
    <p:sldId id="274" r:id="rId47"/>
    <p:sldId id="320" r:id="rId48"/>
    <p:sldId id="276" r:id="rId49"/>
    <p:sldId id="325" r:id="rId50"/>
    <p:sldId id="328" r:id="rId51"/>
    <p:sldId id="329" r:id="rId52"/>
    <p:sldId id="326" r:id="rId53"/>
    <p:sldId id="327" r:id="rId54"/>
    <p:sldId id="284" r:id="rId55"/>
    <p:sldId id="330" r:id="rId56"/>
    <p:sldId id="285" r:id="rId57"/>
    <p:sldId id="286" r:id="rId58"/>
    <p:sldId id="287" r:id="rId59"/>
    <p:sldId id="288" r:id="rId60"/>
    <p:sldId id="289" r:id="rId61"/>
    <p:sldId id="290" r:id="rId62"/>
    <p:sldId id="291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png"/><Relationship Id="rId4" Type="http://schemas.openxmlformats.org/officeDocument/2006/relationships/image" Target="../media/image95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8E637B3-408E-43C5-875C-0E9FDC79613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4F2F796-4732-454F-8C54-673AE1170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083F63E4-2A24-4EAD-B5EF-9E6C6453C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F4B9B87-C917-4F7D-AFF7-42DB469F4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FEE356C-E2B0-44AB-8372-AE1AA47FF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B3752FD-12CF-452C-B7F4-20DC816E8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124FDF88-81BC-4757-B549-5941E9E29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E3F23FE-9179-4926-8AF8-61D419636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CEEBD61-0BD5-4B7A-83AE-FC8540D43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418D376-5211-44E9-951D-A8868CF755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9342CE1-EF0F-4743-8FF5-AD93743D7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8DE59F8-C1EA-409B-BF27-D5977AE3F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C15F043-E7FF-4C2C-9789-EA1CD020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1B0F6B-3549-4DE1-A22D-D0CF03E5131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1366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9FA2600-100F-4E3C-9F08-B6980CC15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DE70359-A670-42E6-937C-1FB4CD686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57FB3B-7C02-493A-83DB-013FCCC03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C1818-9D8D-46A1-AFA0-C2F6320E79D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086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F9CA6F-AF07-4DE7-8C37-27A9F59D5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8581604-7047-41D3-B067-D381868DD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4AD377D-C63E-4BC7-B234-8BD2773F7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7EA9A-0808-4106-A52E-21E6D594C06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0054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801A759-77E8-4361-A0AE-5048EC58D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7BD0822-9CDB-4198-A896-81CEFA5AC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DC8EFC3-33BB-4305-844A-99F6C6D70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BCAF-F3F9-4910-B28D-F9D5F2A268C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0826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98B37D-41EC-40CA-82E7-70F436ED3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C721FE9-79BE-4515-B66D-C04877826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3618B29-198E-4BD8-A87C-D3403BACD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1574-86A9-4E71-B1F0-3D5217AE2AE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9213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C21C46-2327-421E-A7D1-157C522A9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D987E0-44E3-4DBA-917B-2BD8EC892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42FEC46-4B02-48E2-97B8-5F8B0489A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CC57-9EC7-4C2E-BFE0-1309047A48B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2270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D00F8AE-5A80-4E03-9DF6-E1C39BFA4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0A94ABF-5CA2-469F-97DC-3137FE991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255ED8A-99C9-4F2E-B6CC-C2583D30C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5FCB-E862-4104-953A-12EA28B656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8276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8186CC-F437-470B-AA86-0ECBEFA4A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A226628-C9D4-408B-B220-F602301F3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E4D4472-E06E-4F41-8A77-8E8902103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D38D-DB0A-4F55-BACE-3222BBCB97E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505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52797EE-1EE2-444E-B68E-0E798F30A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66F852-5C12-4E74-9F25-46B496903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5B1FECD-4886-46E5-87B7-E101F6C09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72440-74A7-4C2C-9760-2439AE6881D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799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37CAD5B-84F2-4D5A-8197-E369BD4D8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2DBC2A6-A71E-4EA6-8482-0FBECA2A2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E67AB0-58A8-479B-897F-7F24AB498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3AFE5-453D-492A-A7B5-68EA0F3FFE1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6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0F7070A-18E7-45C6-9FEA-76803681B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B6CE808-81B5-4720-B02E-38B3E50A4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3124233-1D53-4F03-ACCB-C17BDE6AC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65AAD-E13E-4DA5-88D5-AE0EFC09DCB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345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20ABEE0-8091-429D-A0E1-1C53ACE4A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524323E-28D8-4814-A42F-9BBBE4418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576C4E8-AD34-451E-8478-CDB6D027D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2748F-98B6-46D9-A5B8-1104F37EFCE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5328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B744542-CBF1-4650-8A5E-970BE3B59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1D50D76-118A-4D7C-968E-A7237CE33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DD11EE-0C58-46C5-B667-B5BFA1515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FB51-BA34-4622-A101-600611F5AB1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9612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15A05F-A57C-40CF-8DC3-FB38D407707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EEA571-F7EF-41E6-BF52-36A45E3667F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03C6337-2680-432A-862B-2C83D4788F5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FD634E7-4D07-446E-AE9A-7A38F72C3A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C64FCCC-BF72-4764-9CD7-6C88165AC06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424D45E-8DC0-4658-A785-D14071CD40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71B3B000-5A9D-4F51-A259-0B3CD87C58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8D8D88E4-5A24-4CEF-B709-BB9C9E104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82ACA03D-2EC2-4183-A140-BE51482DA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7C8563F-8186-4E0C-B3C9-8ED8F8AE4B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2ECDE518-44CF-49D4-B441-BB3C0403F5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C6916886-DFAD-4648-B4E4-77DB87EA6E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49CD48-A132-44E0-BD16-28649CC8692C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91.jpe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E9FD0C5-1519-4766-BD9D-FC2460E14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209800"/>
            <a:ext cx="6324600" cy="928688"/>
          </a:xfrm>
        </p:spPr>
        <p:txBody>
          <a:bodyPr/>
          <a:lstStyle/>
          <a:p>
            <a:pPr eaLnBrk="1" hangingPunct="1"/>
            <a:r>
              <a:rPr lang="en-US" altLang="id-ID" sz="4800"/>
              <a:t>INTEGRASI NUMERIK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ig2102">
            <a:extLst>
              <a:ext uri="{FF2B5EF4-FFF2-40B4-BE49-F238E27FC236}">
                <a16:creationId xmlns:a16="http://schemas.microsoft.com/office/drawing/2014/main" id="{2C89E4A3-E0F2-4D11-9439-53AAC06A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3429"/>
          <a:stretch>
            <a:fillRect/>
          </a:stretch>
        </p:blipFill>
        <p:spPr bwMode="auto">
          <a:xfrm>
            <a:off x="1581150" y="944563"/>
            <a:ext cx="62738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B607A979-004D-4436-98F0-56682CAF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0161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id-ID" sz="3200"/>
              <a:t>Polinomial dapat didasarkan pada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>
            <a:extLst>
              <a:ext uri="{FF2B5EF4-FFF2-40B4-BE49-F238E27FC236}">
                <a16:creationId xmlns:a16="http://schemas.microsoft.com/office/drawing/2014/main" id="{33F73A0F-F058-45BA-B08F-639797EEB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INTEGRASI NUMERIK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8E8A5E6-BBE0-4265-82FE-B3FC204178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id-ID" sz="2800"/>
              <a:t>Luas daerah yang diarsir L dapat dihitung dengan :</a:t>
            </a:r>
          </a:p>
          <a:p>
            <a:pPr eaLnBrk="1" hangingPunct="1"/>
            <a:r>
              <a:rPr lang="en-US" altLang="id-ID" sz="2800"/>
              <a:t>L = </a:t>
            </a: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73D668CE-8EC1-4E08-A2BF-DDDDE735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122" name="Object 7">
            <a:extLst>
              <a:ext uri="{FF2B5EF4-FFF2-40B4-BE49-F238E27FC236}">
                <a16:creationId xmlns:a16="http://schemas.microsoft.com/office/drawing/2014/main" id="{B2BCC846-57FA-47D4-837A-C8779F733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581400"/>
          <a:ext cx="1143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558558" imgH="482391" progId="Equation.3">
                  <p:embed/>
                </p:oleObj>
              </mc:Choice>
              <mc:Fallback>
                <p:oleObj name="Equation" r:id="rId3" imgW="558558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11430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10">
            <a:extLst>
              <a:ext uri="{FF2B5EF4-FFF2-40B4-BE49-F238E27FC236}">
                <a16:creationId xmlns:a16="http://schemas.microsoft.com/office/drawing/2014/main" id="{99C571FB-FF46-43AC-9ECF-B569C17F748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962400"/>
            <a:ext cx="4495800" cy="216058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F9BB9C2-9B34-4C75-8171-E870B335C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Integral Reimann</a:t>
            </a:r>
            <a:r>
              <a:rPr lang="en-US" altLang="id-ID"/>
              <a:t> </a:t>
            </a:r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5FE91D7D-321D-488A-BEFF-16CF8C82D5C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7391400" cy="47942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96403EF2-2197-4229-BBC4-69809A496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Integral Reimann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40A324D-0775-4B5C-85A6-F454DCE80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Luasan yang dibatasi y = f(x) dan sumbu x </a:t>
            </a:r>
          </a:p>
          <a:p>
            <a:pPr eaLnBrk="1" hangingPunct="1"/>
            <a:r>
              <a:rPr lang="en-US" altLang="id-ID"/>
              <a:t>Luasan dibagi menjadi N bagian pada range x = [a,b]</a:t>
            </a:r>
          </a:p>
          <a:p>
            <a:pPr eaLnBrk="1" hangingPunct="1"/>
            <a:r>
              <a:rPr lang="en-US" altLang="id-ID"/>
              <a:t>Kemudian dihitung Li : luas setiap persegi panjang dimana Li=f(xi).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653E9FE-F50A-4845-8887-F2C4787B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1A1DA7E7-175B-4C91-84F2-3C7539DE6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724400"/>
          <a:ext cx="533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241300" imgH="228600" progId="Equation.3">
                  <p:embed/>
                </p:oleObj>
              </mc:Choice>
              <mc:Fallback>
                <p:oleObj name="Equation" r:id="rId3" imgW="241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724400"/>
                        <a:ext cx="5334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685EA8C6-520B-40F2-8F2A-12A166493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Integral Reimann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39217CF9-19F7-40BD-BDED-F1922BEAA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sz="2800"/>
              <a:t>Luas keseluruhan adalah jumlah Li dan dituliskan :</a:t>
            </a:r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r>
              <a:rPr lang="en-US" altLang="id-ID" sz="2800"/>
              <a:t>Dimana </a:t>
            </a:r>
          </a:p>
          <a:p>
            <a:pPr eaLnBrk="1" hangingPunct="1"/>
            <a:r>
              <a:rPr lang="en-US" altLang="id-ID" sz="2800"/>
              <a:t>Didapat</a:t>
            </a:r>
          </a:p>
        </p:txBody>
      </p:sp>
      <p:sp>
        <p:nvSpPr>
          <p:cNvPr id="7175" name="Rectangle 5">
            <a:extLst>
              <a:ext uri="{FF2B5EF4-FFF2-40B4-BE49-F238E27FC236}">
                <a16:creationId xmlns:a16="http://schemas.microsoft.com/office/drawing/2014/main" id="{0A1F36E3-E20D-4368-8885-F2E76A9E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E62D538A-B180-4F6A-84E9-06F4599BB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971800"/>
          <a:ext cx="6858000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3175000" imgH="901700" progId="Equation.3">
                  <p:embed/>
                </p:oleObj>
              </mc:Choice>
              <mc:Fallback>
                <p:oleObj name="Equation" r:id="rId3" imgW="3175000" imgH="901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6858000" cy="19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7">
            <a:extLst>
              <a:ext uri="{FF2B5EF4-FFF2-40B4-BE49-F238E27FC236}">
                <a16:creationId xmlns:a16="http://schemas.microsoft.com/office/drawing/2014/main" id="{5720B409-C34C-410F-AAA6-B958617D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8736ACB9-F37B-4FFB-99F4-B68E06C1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7171" name="Object 8">
            <a:extLst>
              <a:ext uri="{FF2B5EF4-FFF2-40B4-BE49-F238E27FC236}">
                <a16:creationId xmlns:a16="http://schemas.microsoft.com/office/drawing/2014/main" id="{ADFE65C1-9E31-4E8B-AF1A-7837316BC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562600"/>
          <a:ext cx="3124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1282700" imgH="482600" progId="Equation.3">
                  <p:embed/>
                </p:oleObj>
              </mc:Choice>
              <mc:Fallback>
                <p:oleObj name="Equation" r:id="rId5" imgW="12827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62600"/>
                        <a:ext cx="3124200" cy="1190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1">
            <a:extLst>
              <a:ext uri="{FF2B5EF4-FFF2-40B4-BE49-F238E27FC236}">
                <a16:creationId xmlns:a16="http://schemas.microsoft.com/office/drawing/2014/main" id="{5C5FAD08-DC73-46A1-B19A-A5AC9209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7172" name="Object 10">
            <a:extLst>
              <a:ext uri="{FF2B5EF4-FFF2-40B4-BE49-F238E27FC236}">
                <a16:creationId xmlns:a16="http://schemas.microsoft.com/office/drawing/2014/main" id="{DB935AC5-A3C3-4882-BBF9-068F061C4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029200"/>
          <a:ext cx="45720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1943100" imgH="228600" progId="Equation.3">
                  <p:embed/>
                </p:oleObj>
              </mc:Choice>
              <mc:Fallback>
                <p:oleObj name="Equation" r:id="rId7" imgW="1943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45720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89B77C08-FB7A-4573-A4A4-5600836CA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A2CF806-6074-426E-9FC8-6FF2F2E2F7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51712" cy="4114800"/>
          </a:xfrm>
        </p:spPr>
        <p:txBody>
          <a:bodyPr/>
          <a:lstStyle/>
          <a:p>
            <a:pPr eaLnBrk="1" hangingPunct="1"/>
            <a:r>
              <a:rPr lang="es-ES" altLang="id-ID" sz="2800"/>
              <a:t>Hitung luas yang dibatasi y = x</a:t>
            </a:r>
            <a:r>
              <a:rPr lang="es-ES" altLang="id-ID" sz="2800" baseline="30000"/>
              <a:t>2</a:t>
            </a:r>
            <a:r>
              <a:rPr lang="es-ES" altLang="id-ID" sz="2800"/>
              <a:t> dan sumbu x untuk range x = [0,1]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F9442324-5E71-4ABF-B4A8-2F9C8CC0EA8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971800"/>
            <a:ext cx="6858000" cy="3690938"/>
          </a:xfrm>
          <a:noFill/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B1D3C785-7E4F-4505-8503-6CA112FF1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8194" name="Object 5">
            <a:extLst>
              <a:ext uri="{FF2B5EF4-FFF2-40B4-BE49-F238E27FC236}">
                <a16:creationId xmlns:a16="http://schemas.microsoft.com/office/drawing/2014/main" id="{6602D29C-F426-4031-9A4D-D2A2E86E88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685800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419040" imgH="482400" progId="Equation.3">
                  <p:embed/>
                </p:oleObj>
              </mc:Choice>
              <mc:Fallback>
                <p:oleObj name="Equation" r:id="rId4" imgW="4190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685800"/>
                        <a:ext cx="11096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:a16="http://schemas.microsoft.com/office/drawing/2014/main" id="{5EE7BA46-3B1D-4DB4-981D-1F82F00ED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62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/>
              <a:t>L =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1">
            <a:extLst>
              <a:ext uri="{FF2B5EF4-FFF2-40B4-BE49-F238E27FC236}">
                <a16:creationId xmlns:a16="http://schemas.microsoft.com/office/drawing/2014/main" id="{AF169B3C-DB47-4F03-A056-5592B4B2A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C145A0AF-691B-4F71-B198-2CF8845CA0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517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2000"/>
              <a:t>Dengan mengambil h=0.1 maka diperoleh tabel :  </a:t>
            </a:r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r>
              <a:rPr lang="en-US" altLang="id-ID" sz="2000"/>
              <a:t>Secara  kalkulus :</a:t>
            </a:r>
          </a:p>
          <a:p>
            <a:pPr eaLnBrk="1" hangingPunct="1">
              <a:lnSpc>
                <a:spcPct val="80000"/>
              </a:lnSpc>
            </a:pPr>
            <a:endParaRPr lang="en-US" altLang="id-ID" sz="2000"/>
          </a:p>
          <a:p>
            <a:pPr eaLnBrk="1" hangingPunct="1">
              <a:lnSpc>
                <a:spcPct val="80000"/>
              </a:lnSpc>
            </a:pPr>
            <a:r>
              <a:rPr lang="en-US" altLang="id-ID" sz="2000"/>
              <a:t>Terdapat kesalahan e = 0,385-0,333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2000"/>
              <a:t>                                   = 0,052</a:t>
            </a:r>
          </a:p>
        </p:txBody>
      </p:sp>
      <p:sp>
        <p:nvSpPr>
          <p:cNvPr id="9223" name="Rectangle 5">
            <a:extLst>
              <a:ext uri="{FF2B5EF4-FFF2-40B4-BE49-F238E27FC236}">
                <a16:creationId xmlns:a16="http://schemas.microsoft.com/office/drawing/2014/main" id="{8C7F6A32-E392-40C3-AF46-EA6782E5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9224" name="Rectangle 7">
            <a:extLst>
              <a:ext uri="{FF2B5EF4-FFF2-40B4-BE49-F238E27FC236}">
                <a16:creationId xmlns:a16="http://schemas.microsoft.com/office/drawing/2014/main" id="{F3FF2D9E-1DE0-415E-BF0F-BCF9C3E1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9218" name="Object 6">
            <a:extLst>
              <a:ext uri="{FF2B5EF4-FFF2-40B4-BE49-F238E27FC236}">
                <a16:creationId xmlns:a16="http://schemas.microsoft.com/office/drawing/2014/main" id="{C40A492C-F259-4450-8C1E-F83503461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200400"/>
          <a:ext cx="861060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4559300" imgH="889000" progId="Equation.3">
                  <p:embed/>
                </p:oleObj>
              </mc:Choice>
              <mc:Fallback>
                <p:oleObj name="Equation" r:id="rId3" imgW="4559300" imgH="889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8610600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>
            <a:extLst>
              <a:ext uri="{FF2B5EF4-FFF2-40B4-BE49-F238E27FC236}">
                <a16:creationId xmlns:a16="http://schemas.microsoft.com/office/drawing/2014/main" id="{2BA2BF3D-F9EB-4142-9F1F-4FCF92F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9219" name="Object 8">
            <a:extLst>
              <a:ext uri="{FF2B5EF4-FFF2-40B4-BE49-F238E27FC236}">
                <a16:creationId xmlns:a16="http://schemas.microsoft.com/office/drawing/2014/main" id="{4E08B3BD-5F55-4DCA-879F-6BE83C3801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4648200"/>
          <a:ext cx="3581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5" imgW="1943100" imgH="482600" progId="Equation.3">
                  <p:embed/>
                </p:oleObj>
              </mc:Choice>
              <mc:Fallback>
                <p:oleObj name="Equation" r:id="rId5" imgW="19431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48200"/>
                        <a:ext cx="3581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">
            <a:extLst>
              <a:ext uri="{FF2B5EF4-FFF2-40B4-BE49-F238E27FC236}">
                <a16:creationId xmlns:a16="http://schemas.microsoft.com/office/drawing/2014/main" id="{7DC3135C-3CC3-46BF-A2B3-82BF59F0266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2667000"/>
          <a:ext cx="914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Bitmap Image" r:id="rId7" imgW="5601482" imgH="314286" progId="Paint.Picture">
                  <p:embed/>
                </p:oleObj>
              </mc:Choice>
              <mc:Fallback>
                <p:oleObj name="Bitmap Image" r:id="rId7" imgW="5601482" imgH="31428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914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20EEE735-C479-4F6A-8310-3A4197773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Algoritma Metode Integral Reimann:</a:t>
            </a:r>
            <a:endParaRPr lang="en-US" altLang="id-ID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BAF6485-944D-47EB-A80A-D5B1C4E9C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Definisikan fungsi f(x)</a:t>
            </a:r>
            <a:endParaRPr lang="es-ES" altLang="id-ID"/>
          </a:p>
          <a:p>
            <a:pPr eaLnBrk="1" hangingPunct="1"/>
            <a:r>
              <a:rPr lang="es-ES" altLang="id-ID"/>
              <a:t>Tentukan batas bawah dan batas ata integrasi</a:t>
            </a:r>
            <a:endParaRPr lang="en-US" altLang="id-ID"/>
          </a:p>
          <a:p>
            <a:pPr eaLnBrk="1" hangingPunct="1"/>
            <a:r>
              <a:rPr lang="en-US" altLang="id-ID"/>
              <a:t>Tentukan jumlah pembagi area N</a:t>
            </a:r>
          </a:p>
          <a:p>
            <a:pPr eaLnBrk="1" hangingPunct="1"/>
            <a:r>
              <a:rPr lang="en-US" altLang="id-ID"/>
              <a:t>Hitung h=(b-a)/N</a:t>
            </a:r>
          </a:p>
          <a:p>
            <a:pPr eaLnBrk="1" hangingPunct="1"/>
            <a:r>
              <a:rPr lang="en-US" altLang="id-ID"/>
              <a:t>Hitung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9D6FD25-4521-41EB-B7F7-17EFEA636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FDA23771-B982-43BE-96E8-DAD908720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953000"/>
          <a:ext cx="28194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914400" imgH="431800" progId="Equation.3">
                  <p:embed/>
                </p:oleObj>
              </mc:Choice>
              <mc:Fallback>
                <p:oleObj name="Equation" r:id="rId3" imgW="914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2819400" cy="132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 descr="Dark upward diagonal">
            <a:extLst>
              <a:ext uri="{FF2B5EF4-FFF2-40B4-BE49-F238E27FC236}">
                <a16:creationId xmlns:a16="http://schemas.microsoft.com/office/drawing/2014/main" id="{896225DE-D82C-408B-A84F-A832CFA05862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2743200"/>
          </a:xfrm>
          <a:custGeom>
            <a:avLst/>
            <a:gdLst>
              <a:gd name="T0" fmla="*/ 0 w 3696"/>
              <a:gd name="T1" fmla="*/ 2147483647 h 1728"/>
              <a:gd name="T2" fmla="*/ 0 w 3696"/>
              <a:gd name="T3" fmla="*/ 2147483647 h 1728"/>
              <a:gd name="T4" fmla="*/ 2147483647 w 3696"/>
              <a:gd name="T5" fmla="*/ 0 h 1728"/>
              <a:gd name="T6" fmla="*/ 2147483647 w 3696"/>
              <a:gd name="T7" fmla="*/ 2147483647 h 1728"/>
              <a:gd name="T8" fmla="*/ 0 w 3696"/>
              <a:gd name="T9" fmla="*/ 2147483647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6"/>
              <a:gd name="T16" fmla="*/ 0 h 1728"/>
              <a:gd name="T17" fmla="*/ 3696 w 3696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6" h="1728">
                <a:moveTo>
                  <a:pt x="0" y="1728"/>
                </a:moveTo>
                <a:lnTo>
                  <a:pt x="0" y="1200"/>
                </a:lnTo>
                <a:lnTo>
                  <a:pt x="3696" y="0"/>
                </a:lnTo>
                <a:lnTo>
                  <a:pt x="3696" y="1728"/>
                </a:lnTo>
                <a:lnTo>
                  <a:pt x="0" y="1728"/>
                </a:lnTo>
                <a:close/>
              </a:path>
            </a:pathLst>
          </a:custGeom>
          <a:pattFill prst="dkUpDiag">
            <a:fgClr>
              <a:srgbClr val="3366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BFC3C1C-1534-42D4-BEE3-8607F191E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306388"/>
            <a:ext cx="7764462" cy="769937"/>
          </a:xfrm>
        </p:spPr>
        <p:txBody>
          <a:bodyPr/>
          <a:lstStyle/>
          <a:p>
            <a:pPr eaLnBrk="1" hangingPunct="1"/>
            <a:r>
              <a:rPr lang="en-US" altLang="id-ID" sz="3600" b="1">
                <a:solidFill>
                  <a:schemeClr val="hlink"/>
                </a:solidFill>
              </a:rPr>
              <a:t>Metode Integrasi Trapezoida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5C0485CF-004B-429B-9077-609648010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7288" y="1084263"/>
            <a:ext cx="7758112" cy="615950"/>
          </a:xfrm>
        </p:spPr>
        <p:txBody>
          <a:bodyPr/>
          <a:lstStyle/>
          <a:p>
            <a:pPr eaLnBrk="1" hangingPunct="1"/>
            <a:r>
              <a:rPr lang="en-US" altLang="id-ID" b="1">
                <a:solidFill>
                  <a:srgbClr val="000099"/>
                </a:solidFill>
              </a:rPr>
              <a:t>Aproksimasi garis lurus (linier)</a:t>
            </a:r>
            <a:endParaRPr lang="en-US" altLang="id-ID"/>
          </a:p>
        </p:txBody>
      </p:sp>
      <p:graphicFrame>
        <p:nvGraphicFramePr>
          <p:cNvPr id="11266" name="Object 5">
            <a:extLst>
              <a:ext uri="{FF2B5EF4-FFF2-40B4-BE49-F238E27FC236}">
                <a16:creationId xmlns:a16="http://schemas.microsoft.com/office/drawing/2014/main" id="{0BA2D3ED-906A-45C5-87F6-39A96BDEE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5950" y="1706563"/>
          <a:ext cx="6127750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2819160" imgH="838080" progId="Equation.3">
                  <p:embed/>
                </p:oleObj>
              </mc:Choice>
              <mc:Fallback>
                <p:oleObj name="Equation" r:id="rId3" imgW="28191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06563"/>
                        <a:ext cx="6127750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Line 6">
            <a:extLst>
              <a:ext uri="{FF2B5EF4-FFF2-40B4-BE49-F238E27FC236}">
                <a16:creationId xmlns:a16="http://schemas.microsoft.com/office/drawing/2014/main" id="{00EAAD0B-4EE9-473C-8527-B8D873AFB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3FDCD960-DA56-44C2-B61B-77240BB8C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190875"/>
            <a:ext cx="0" cy="298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8F69E201-0FF4-42BC-BB4A-8ADC6F871449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4D10B51D-B6D9-4C55-AC95-E58896CF8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F8951F24-207E-4AC7-8663-2EC3F8BBB4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75" name="Oval 11">
            <a:extLst>
              <a:ext uri="{FF2B5EF4-FFF2-40B4-BE49-F238E27FC236}">
                <a16:creationId xmlns:a16="http://schemas.microsoft.com/office/drawing/2014/main" id="{E2CB7BAA-EB15-48B0-981D-78C14D74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F3292EE-E836-46C6-9942-8AAEDD55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0C3ED47B-8161-4C9A-A59D-533303E0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F388C15D-EF2C-4CE4-BE7E-7EA95F0F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4A335362-50A1-4DA1-892F-115EA57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36274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366F55CD-397F-4A2D-8263-78AAA665A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429000"/>
            <a:ext cx="5867400" cy="19050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81" name="Oval 17">
            <a:extLst>
              <a:ext uri="{FF2B5EF4-FFF2-40B4-BE49-F238E27FC236}">
                <a16:creationId xmlns:a16="http://schemas.microsoft.com/office/drawing/2014/main" id="{AE320724-5319-4EF3-B22E-9E871B38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F1F66F88-580E-4251-94FA-7143EE55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3366FF"/>
                </a:solidFill>
                <a:latin typeface="Times New Roman" panose="02020603050405020304" pitchFamily="18" charset="0"/>
              </a:rPr>
              <a:t>L(x)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9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1026">
            <a:extLst>
              <a:ext uri="{FF2B5EF4-FFF2-40B4-BE49-F238E27FC236}">
                <a16:creationId xmlns:a16="http://schemas.microsoft.com/office/drawing/2014/main" id="{58AD5721-C54F-4F0C-B306-D7CBD2322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406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Contoh: Aturan Trapesium</a:t>
            </a:r>
          </a:p>
        </p:txBody>
      </p:sp>
      <p:sp>
        <p:nvSpPr>
          <p:cNvPr id="12294" name="Rectangle 1027">
            <a:extLst>
              <a:ext uri="{FF2B5EF4-FFF2-40B4-BE49-F238E27FC236}">
                <a16:creationId xmlns:a16="http://schemas.microsoft.com/office/drawing/2014/main" id="{FAF2BA25-FAC2-4851-9D99-FAED843E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b="1">
                <a:solidFill>
                  <a:srgbClr val="000099"/>
                </a:solidFill>
              </a:rPr>
              <a:t>Hitung integral dari</a:t>
            </a:r>
            <a:endParaRPr lang="en-US" altLang="id-ID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d-ID" b="1">
                <a:solidFill>
                  <a:srgbClr val="FF0000"/>
                </a:solidFill>
              </a:rPr>
              <a:t>Solusi eksak</a:t>
            </a:r>
          </a:p>
          <a:p>
            <a:pPr eaLnBrk="1" hangingPunct="1">
              <a:lnSpc>
                <a:spcPct val="90000"/>
              </a:lnSpc>
            </a:pPr>
            <a:endParaRPr lang="en-US" altLang="id-ID"/>
          </a:p>
          <a:p>
            <a:pPr eaLnBrk="1" hangingPunct="1">
              <a:lnSpc>
                <a:spcPct val="90000"/>
              </a:lnSpc>
            </a:pPr>
            <a:endParaRPr lang="en-US" altLang="id-ID"/>
          </a:p>
          <a:p>
            <a:pPr eaLnBrk="1" hangingPunct="1">
              <a:lnSpc>
                <a:spcPct val="90000"/>
              </a:lnSpc>
            </a:pPr>
            <a:endParaRPr lang="en-US" altLang="id-ID"/>
          </a:p>
          <a:p>
            <a:pPr eaLnBrk="1" hangingPunct="1">
              <a:lnSpc>
                <a:spcPct val="90000"/>
              </a:lnSpc>
            </a:pPr>
            <a:endParaRPr lang="en-US" altLang="id-ID"/>
          </a:p>
          <a:p>
            <a:pPr eaLnBrk="1" hangingPunct="1">
              <a:lnSpc>
                <a:spcPct val="120000"/>
              </a:lnSpc>
            </a:pPr>
            <a:r>
              <a:rPr lang="en-US" altLang="id-ID" b="1">
                <a:solidFill>
                  <a:srgbClr val="FF0000"/>
                </a:solidFill>
              </a:rPr>
              <a:t>Aturan trapesium</a:t>
            </a:r>
            <a:endParaRPr lang="en-US" altLang="id-ID"/>
          </a:p>
        </p:txBody>
      </p:sp>
      <p:graphicFrame>
        <p:nvGraphicFramePr>
          <p:cNvPr id="12290" name="Object 1024">
            <a:extLst>
              <a:ext uri="{FF2B5EF4-FFF2-40B4-BE49-F238E27FC236}">
                <a16:creationId xmlns:a16="http://schemas.microsoft.com/office/drawing/2014/main" id="{55AA9A19-7899-4C8B-A4D0-A312D3C10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2650" y="2133600"/>
          <a:ext cx="55308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2527200" imgH="965160" progId="Equation.3">
                  <p:embed/>
                </p:oleObj>
              </mc:Choice>
              <mc:Fallback>
                <p:oleObj name="Equation" r:id="rId3" imgW="2527200" imgH="965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133600"/>
                        <a:ext cx="553085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25">
            <a:extLst>
              <a:ext uri="{FF2B5EF4-FFF2-40B4-BE49-F238E27FC236}">
                <a16:creationId xmlns:a16="http://schemas.microsoft.com/office/drawing/2014/main" id="{02F323BD-B0BD-4B20-ADD5-506AB2816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914400"/>
          <a:ext cx="1447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647640" imgH="330120" progId="Equation.3">
                  <p:embed/>
                </p:oleObj>
              </mc:Choice>
              <mc:Fallback>
                <p:oleObj name="Equation" r:id="rId5" imgW="647640" imgH="33012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14400"/>
                        <a:ext cx="14478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26">
            <a:extLst>
              <a:ext uri="{FF2B5EF4-FFF2-40B4-BE49-F238E27FC236}">
                <a16:creationId xmlns:a16="http://schemas.microsoft.com/office/drawing/2014/main" id="{CDC8607E-1FA3-4F64-A101-F90F3B20BB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019675"/>
          <a:ext cx="74009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7" imgW="3835080" imgH="812520" progId="Equation.3">
                  <p:embed/>
                </p:oleObj>
              </mc:Choice>
              <mc:Fallback>
                <p:oleObj name="Equation" r:id="rId7" imgW="3835080" imgH="81252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19675"/>
                        <a:ext cx="74009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CE91E16C-6808-43BB-A197-1D4D17E57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Pengantar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B6BE946-CBC7-402E-A211-1FFE2B70B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09750"/>
            <a:ext cx="8032750" cy="4543425"/>
          </a:xfrm>
        </p:spPr>
        <p:txBody>
          <a:bodyPr/>
          <a:lstStyle/>
          <a:p>
            <a:pPr eaLnBrk="1" hangingPunct="1"/>
            <a:r>
              <a:rPr lang="en-US" altLang="id-ID"/>
              <a:t>Pengintegralan numerik merupakan alat atau cara yang digunakan oleh ilmuwan untuk memperoleh jawaban hampiran (aproksimasi) dari pengintegralan yang tidak dapat diselesaikan secara analitik.</a:t>
            </a:r>
          </a:p>
          <a:p>
            <a:pPr eaLnBrk="1" hangingPunct="1"/>
            <a:r>
              <a:rPr lang="en-US" altLang="id-ID"/>
              <a:t>Misalnya dalam termodinamik, model Debye untuk menghitung kapasitas panas dari benda padat.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 descr="Dark downward diagonal">
            <a:extLst>
              <a:ext uri="{FF2B5EF4-FFF2-40B4-BE49-F238E27FC236}">
                <a16:creationId xmlns:a16="http://schemas.microsoft.com/office/drawing/2014/main" id="{C8C2F633-58F6-478A-95D8-A3E7DDF56520}"/>
              </a:ext>
            </a:extLst>
          </p:cNvPr>
          <p:cNvSpPr>
            <a:spLocks/>
          </p:cNvSpPr>
          <p:nvPr/>
        </p:nvSpPr>
        <p:spPr bwMode="auto">
          <a:xfrm>
            <a:off x="2286000" y="3810000"/>
            <a:ext cx="1524000" cy="2362200"/>
          </a:xfrm>
          <a:custGeom>
            <a:avLst/>
            <a:gdLst>
              <a:gd name="T0" fmla="*/ 0 w 960"/>
              <a:gd name="T1" fmla="*/ 2147483647 h 1488"/>
              <a:gd name="T2" fmla="*/ 0 w 960"/>
              <a:gd name="T3" fmla="*/ 2147483647 h 1488"/>
              <a:gd name="T4" fmla="*/ 2147483647 w 960"/>
              <a:gd name="T5" fmla="*/ 0 h 1488"/>
              <a:gd name="T6" fmla="*/ 2147483647 w 960"/>
              <a:gd name="T7" fmla="*/ 2147483647 h 1488"/>
              <a:gd name="T8" fmla="*/ 0 w 960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488"/>
              <a:gd name="T17" fmla="*/ 960 w 960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488">
                <a:moveTo>
                  <a:pt x="0" y="1488"/>
                </a:moveTo>
                <a:lnTo>
                  <a:pt x="0" y="960"/>
                </a:lnTo>
                <a:lnTo>
                  <a:pt x="960" y="0"/>
                </a:lnTo>
                <a:lnTo>
                  <a:pt x="960" y="1488"/>
                </a:lnTo>
                <a:lnTo>
                  <a:pt x="0" y="1488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83971" name="Freeform 3" descr="Dark upward diagonal">
            <a:extLst>
              <a:ext uri="{FF2B5EF4-FFF2-40B4-BE49-F238E27FC236}">
                <a16:creationId xmlns:a16="http://schemas.microsoft.com/office/drawing/2014/main" id="{1BDBB2C8-26E6-4EA2-B2E1-8F7547968AD6}"/>
              </a:ext>
            </a:extLst>
          </p:cNvPr>
          <p:cNvSpPr>
            <a:spLocks/>
          </p:cNvSpPr>
          <p:nvPr/>
        </p:nvSpPr>
        <p:spPr bwMode="auto">
          <a:xfrm>
            <a:off x="3810000" y="3810000"/>
            <a:ext cx="1600200" cy="2362200"/>
          </a:xfrm>
          <a:custGeom>
            <a:avLst/>
            <a:gdLst>
              <a:gd name="T0" fmla="*/ 0 w 1008"/>
              <a:gd name="T1" fmla="*/ 2147483647 h 1488"/>
              <a:gd name="T2" fmla="*/ 0 w 1008"/>
              <a:gd name="T3" fmla="*/ 0 h 1488"/>
              <a:gd name="T4" fmla="*/ 2147483647 w 1008"/>
              <a:gd name="T5" fmla="*/ 2147483647 h 1488"/>
              <a:gd name="T6" fmla="*/ 2147483647 w 1008"/>
              <a:gd name="T7" fmla="*/ 2147483647 h 1488"/>
              <a:gd name="T8" fmla="*/ 0 w 1008"/>
              <a:gd name="T9" fmla="*/ 2147483647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488"/>
              <a:gd name="T17" fmla="*/ 1008 w 1008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488">
                <a:moveTo>
                  <a:pt x="0" y="1488"/>
                </a:moveTo>
                <a:lnTo>
                  <a:pt x="0" y="0"/>
                </a:lnTo>
                <a:lnTo>
                  <a:pt x="1008" y="48"/>
                </a:lnTo>
                <a:lnTo>
                  <a:pt x="1008" y="1488"/>
                </a:lnTo>
                <a:lnTo>
                  <a:pt x="0" y="1488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83972" name="Freeform 4" descr="Dark downward diagonal">
            <a:extLst>
              <a:ext uri="{FF2B5EF4-FFF2-40B4-BE49-F238E27FC236}">
                <a16:creationId xmlns:a16="http://schemas.microsoft.com/office/drawing/2014/main" id="{A2E88715-3192-47DF-92A5-4AF418B80883}"/>
              </a:ext>
            </a:extLst>
          </p:cNvPr>
          <p:cNvSpPr>
            <a:spLocks/>
          </p:cNvSpPr>
          <p:nvPr/>
        </p:nvSpPr>
        <p:spPr bwMode="auto">
          <a:xfrm>
            <a:off x="5410200" y="3886200"/>
            <a:ext cx="1447800" cy="2286000"/>
          </a:xfrm>
          <a:custGeom>
            <a:avLst/>
            <a:gdLst>
              <a:gd name="T0" fmla="*/ 0 w 912"/>
              <a:gd name="T1" fmla="*/ 2147483647 h 1440"/>
              <a:gd name="T2" fmla="*/ 0 w 912"/>
              <a:gd name="T3" fmla="*/ 0 h 1440"/>
              <a:gd name="T4" fmla="*/ 2147483647 w 912"/>
              <a:gd name="T5" fmla="*/ 2147483647 h 1440"/>
              <a:gd name="T6" fmla="*/ 2147483647 w 912"/>
              <a:gd name="T7" fmla="*/ 2147483647 h 1440"/>
              <a:gd name="T8" fmla="*/ 0 w 912"/>
              <a:gd name="T9" fmla="*/ 2147483647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440"/>
              <a:gd name="T17" fmla="*/ 912 w 912"/>
              <a:gd name="T18" fmla="*/ 1440 h 1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440">
                <a:moveTo>
                  <a:pt x="0" y="1440"/>
                </a:moveTo>
                <a:lnTo>
                  <a:pt x="0" y="0"/>
                </a:lnTo>
                <a:lnTo>
                  <a:pt x="912" y="192"/>
                </a:lnTo>
                <a:lnTo>
                  <a:pt x="912" y="1440"/>
                </a:lnTo>
                <a:lnTo>
                  <a:pt x="0" y="1440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83973" name="Freeform 5" descr="Dark upward diagonal">
            <a:extLst>
              <a:ext uri="{FF2B5EF4-FFF2-40B4-BE49-F238E27FC236}">
                <a16:creationId xmlns:a16="http://schemas.microsoft.com/office/drawing/2014/main" id="{79828632-EF88-4879-A05D-81E1A39CDF73}"/>
              </a:ext>
            </a:extLst>
          </p:cNvPr>
          <p:cNvSpPr>
            <a:spLocks/>
          </p:cNvSpPr>
          <p:nvPr/>
        </p:nvSpPr>
        <p:spPr bwMode="auto">
          <a:xfrm>
            <a:off x="6858000" y="3429000"/>
            <a:ext cx="1371600" cy="2743200"/>
          </a:xfrm>
          <a:custGeom>
            <a:avLst/>
            <a:gdLst>
              <a:gd name="T0" fmla="*/ 0 w 864"/>
              <a:gd name="T1" fmla="*/ 2147483647 h 1728"/>
              <a:gd name="T2" fmla="*/ 0 w 864"/>
              <a:gd name="T3" fmla="*/ 2147483647 h 1728"/>
              <a:gd name="T4" fmla="*/ 2147483647 w 864"/>
              <a:gd name="T5" fmla="*/ 0 h 1728"/>
              <a:gd name="T6" fmla="*/ 2147483647 w 864"/>
              <a:gd name="T7" fmla="*/ 2147483647 h 1728"/>
              <a:gd name="T8" fmla="*/ 0 w 864"/>
              <a:gd name="T9" fmla="*/ 2147483647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728"/>
              <a:gd name="T17" fmla="*/ 864 w 864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728">
                <a:moveTo>
                  <a:pt x="0" y="1728"/>
                </a:moveTo>
                <a:lnTo>
                  <a:pt x="0" y="480"/>
                </a:lnTo>
                <a:lnTo>
                  <a:pt x="864" y="0"/>
                </a:lnTo>
                <a:lnTo>
                  <a:pt x="864" y="1728"/>
                </a:lnTo>
                <a:lnTo>
                  <a:pt x="0" y="1728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1EC6C3DA-9FB8-49BC-BA2D-11B11F2DC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59650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Komposisi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Trapesium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314" name="Object 7">
            <a:extLst>
              <a:ext uri="{FF2B5EF4-FFF2-40B4-BE49-F238E27FC236}">
                <a16:creationId xmlns:a16="http://schemas.microsoft.com/office/drawing/2014/main" id="{A2333C5D-5DCF-49E0-856C-AAE16AB006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1222375"/>
          <a:ext cx="717391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3" imgW="4216320" imgH="1180800" progId="Equation.3">
                  <p:embed/>
                </p:oleObj>
              </mc:Choice>
              <mc:Fallback>
                <p:oleObj name="Equation" r:id="rId3" imgW="4216320" imgH="1180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222375"/>
                        <a:ext cx="7173913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8">
            <a:extLst>
              <a:ext uri="{FF2B5EF4-FFF2-40B4-BE49-F238E27FC236}">
                <a16:creationId xmlns:a16="http://schemas.microsoft.com/office/drawing/2014/main" id="{0EA49469-E77C-4439-8A2B-44BD1C7E3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2" name="Line 9">
            <a:extLst>
              <a:ext uri="{FF2B5EF4-FFF2-40B4-BE49-F238E27FC236}">
                <a16:creationId xmlns:a16="http://schemas.microsoft.com/office/drawing/2014/main" id="{09C2042C-1703-497E-8763-50AA93E86E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733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3" name="Freeform 10">
            <a:extLst>
              <a:ext uri="{FF2B5EF4-FFF2-40B4-BE49-F238E27FC236}">
                <a16:creationId xmlns:a16="http://schemas.microsoft.com/office/drawing/2014/main" id="{39C61AA8-A051-467D-80BB-5CE2C0474840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EBD73595-3580-4298-AE60-98F1F20B8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64714630-A8ED-4F33-AEDB-BCB61872BB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26" name="Text Box 13">
            <a:extLst>
              <a:ext uri="{FF2B5EF4-FFF2-40B4-BE49-F238E27FC236}">
                <a16:creationId xmlns:a16="http://schemas.microsoft.com/office/drawing/2014/main" id="{1CCCFD77-4D21-4F54-AD46-B7F36946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0F5CE50C-7F0D-421E-8AEF-873CFA76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28" name="Text Box 15">
            <a:extLst>
              <a:ext uri="{FF2B5EF4-FFF2-40B4-BE49-F238E27FC236}">
                <a16:creationId xmlns:a16="http://schemas.microsoft.com/office/drawing/2014/main" id="{26815008-6A05-491D-B9B9-05670D7A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7C941BB0-2E75-47A9-8A52-6605A99C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82C5C335-4B9C-4CF2-9B16-203C99C8F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31" name="Text Box 18">
            <a:extLst>
              <a:ext uri="{FF2B5EF4-FFF2-40B4-BE49-F238E27FC236}">
                <a16:creationId xmlns:a16="http://schemas.microsoft.com/office/drawing/2014/main" id="{6552EFE0-638E-4517-B68A-82750E1C6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2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32" name="Text Box 19">
            <a:extLst>
              <a:ext uri="{FF2B5EF4-FFF2-40B4-BE49-F238E27FC236}">
                <a16:creationId xmlns:a16="http://schemas.microsoft.com/office/drawing/2014/main" id="{6850612F-494A-4143-B704-8FB55201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33" name="Text Box 20">
            <a:extLst>
              <a:ext uri="{FF2B5EF4-FFF2-40B4-BE49-F238E27FC236}">
                <a16:creationId xmlns:a16="http://schemas.microsoft.com/office/drawing/2014/main" id="{FD09EEE4-4E40-49E9-AE9D-3DC0F2589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13334" name="Line 21">
            <a:extLst>
              <a:ext uri="{FF2B5EF4-FFF2-40B4-BE49-F238E27FC236}">
                <a16:creationId xmlns:a16="http://schemas.microsoft.com/office/drawing/2014/main" id="{F1159716-A5FE-4431-9061-D39CF471F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267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35" name="Text Box 22">
            <a:extLst>
              <a:ext uri="{FF2B5EF4-FFF2-40B4-BE49-F238E27FC236}">
                <a16:creationId xmlns:a16="http://schemas.microsoft.com/office/drawing/2014/main" id="{CCD1D353-1E18-4E18-8AA1-68DAC1ED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3</a:t>
            </a:r>
            <a:endParaRPr lang="en-US" altLang="id-ID" sz="2400" b="1" i="1">
              <a:latin typeface="Times New Roman" panose="02020603050405020304" pitchFamily="18" charset="0"/>
            </a:endParaRPr>
          </a:p>
        </p:txBody>
      </p:sp>
      <p:sp>
        <p:nvSpPr>
          <p:cNvPr id="13336" name="Text Box 23">
            <a:extLst>
              <a:ext uri="{FF2B5EF4-FFF2-40B4-BE49-F238E27FC236}">
                <a16:creationId xmlns:a16="http://schemas.microsoft.com/office/drawing/2014/main" id="{1699D5AA-F6C8-4509-AE48-EFF7E9D9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3337" name="Line 24">
            <a:extLst>
              <a:ext uri="{FF2B5EF4-FFF2-40B4-BE49-F238E27FC236}">
                <a16:creationId xmlns:a16="http://schemas.microsoft.com/office/drawing/2014/main" id="{553922E3-C6FC-4398-B8E6-5991875E45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810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38" name="Text Box 25">
            <a:extLst>
              <a:ext uri="{FF2B5EF4-FFF2-40B4-BE49-F238E27FC236}">
                <a16:creationId xmlns:a16="http://schemas.microsoft.com/office/drawing/2014/main" id="{E8ECC274-D84F-482E-A7D3-392165E8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3339" name="Text Box 26">
            <a:extLst>
              <a:ext uri="{FF2B5EF4-FFF2-40B4-BE49-F238E27FC236}">
                <a16:creationId xmlns:a16="http://schemas.microsoft.com/office/drawing/2014/main" id="{BF880A68-8D3A-493B-94E9-22EA7FDC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4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graphicFrame>
        <p:nvGraphicFramePr>
          <p:cNvPr id="13315" name="Object 27">
            <a:extLst>
              <a:ext uri="{FF2B5EF4-FFF2-40B4-BE49-F238E27FC236}">
                <a16:creationId xmlns:a16="http://schemas.microsoft.com/office/drawing/2014/main" id="{9605922D-A073-487A-86F1-A7A452534E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5181600"/>
          <a:ext cx="1295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1295400" cy="8191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6" name="Line 28">
            <a:extLst>
              <a:ext uri="{FF2B5EF4-FFF2-40B4-BE49-F238E27FC236}">
                <a16:creationId xmlns:a16="http://schemas.microsoft.com/office/drawing/2014/main" id="{8FBA14D3-A727-47AA-8716-463475EC9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810000"/>
            <a:ext cx="1524000" cy="15240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3997" name="Line 29">
            <a:extLst>
              <a:ext uri="{FF2B5EF4-FFF2-40B4-BE49-F238E27FC236}">
                <a16:creationId xmlns:a16="http://schemas.microsoft.com/office/drawing/2014/main" id="{31040F34-52A7-4791-B609-050098E07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0"/>
            <a:ext cx="1600200" cy="76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3998" name="Line 30">
            <a:extLst>
              <a:ext uri="{FF2B5EF4-FFF2-40B4-BE49-F238E27FC236}">
                <a16:creationId xmlns:a16="http://schemas.microsoft.com/office/drawing/2014/main" id="{2FF90A32-5DBE-4ED3-A3DC-4CE29A49B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1447800" cy="3048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3999" name="Line 31">
            <a:extLst>
              <a:ext uri="{FF2B5EF4-FFF2-40B4-BE49-F238E27FC236}">
                <a16:creationId xmlns:a16="http://schemas.microsoft.com/office/drawing/2014/main" id="{24A05B86-5519-4870-8CE3-451D6E2324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429000"/>
            <a:ext cx="1371600" cy="7620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44" name="Oval 32">
            <a:extLst>
              <a:ext uri="{FF2B5EF4-FFF2-40B4-BE49-F238E27FC236}">
                <a16:creationId xmlns:a16="http://schemas.microsoft.com/office/drawing/2014/main" id="{1DD6FE30-D387-4FCF-8698-D51EE69E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6A76E0B5-26AA-48A9-85DD-59B377A2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3FBA2D4C-32AB-4DD8-8FB5-725CC675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3347" name="Oval 35">
            <a:extLst>
              <a:ext uri="{FF2B5EF4-FFF2-40B4-BE49-F238E27FC236}">
                <a16:creationId xmlns:a16="http://schemas.microsoft.com/office/drawing/2014/main" id="{9A0D2258-9378-4FD3-B59E-F1584531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13348" name="Oval 36">
            <a:extLst>
              <a:ext uri="{FF2B5EF4-FFF2-40B4-BE49-F238E27FC236}">
                <a16:creationId xmlns:a16="http://schemas.microsoft.com/office/drawing/2014/main" id="{966FD466-443C-4DDF-9C72-20980019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 animBg="1"/>
      <p:bldP spid="83972" grpId="0" animBg="1"/>
      <p:bldP spid="839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9FD20DA4-001C-4B88-82AB-44375C85F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Trapezoida</a:t>
            </a:r>
          </a:p>
        </p:txBody>
      </p:sp>
      <p:sp>
        <p:nvSpPr>
          <p:cNvPr id="14343" name="Rectangle 40">
            <a:extLst>
              <a:ext uri="{FF2B5EF4-FFF2-40B4-BE49-F238E27FC236}">
                <a16:creationId xmlns:a16="http://schemas.microsoft.com/office/drawing/2014/main" id="{EE86FE0F-719F-4A51-B03A-9877CCC8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14338" name="Object 41">
            <a:extLst>
              <a:ext uri="{FF2B5EF4-FFF2-40B4-BE49-F238E27FC236}">
                <a16:creationId xmlns:a16="http://schemas.microsoft.com/office/drawing/2014/main" id="{89B26979-EDB4-40C5-84D9-17AA92BF6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905000"/>
          <a:ext cx="30480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1676400" imgH="1028700" progId="Equation.3">
                  <p:embed/>
                </p:oleObj>
              </mc:Choice>
              <mc:Fallback>
                <p:oleObj name="Equation" r:id="rId3" imgW="1676400" imgH="1028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3048000" cy="187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3">
            <a:extLst>
              <a:ext uri="{FF2B5EF4-FFF2-40B4-BE49-F238E27FC236}">
                <a16:creationId xmlns:a16="http://schemas.microsoft.com/office/drawing/2014/main" id="{DF5DB006-0CEA-4A01-B44C-8C335AE32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743200"/>
          <a:ext cx="1447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5" imgW="609336" imgH="444307" progId="Equation.3">
                  <p:embed/>
                </p:oleObj>
              </mc:Choice>
              <mc:Fallback>
                <p:oleObj name="Equation" r:id="rId5" imgW="609336" imgH="444307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43200"/>
                        <a:ext cx="14478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44">
            <a:extLst>
              <a:ext uri="{FF2B5EF4-FFF2-40B4-BE49-F238E27FC236}">
                <a16:creationId xmlns:a16="http://schemas.microsoft.com/office/drawing/2014/main" id="{9765320F-BBC4-4631-93EB-D0D9F265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14340" name="Object 45">
            <a:extLst>
              <a:ext uri="{FF2B5EF4-FFF2-40B4-BE49-F238E27FC236}">
                <a16:creationId xmlns:a16="http://schemas.microsoft.com/office/drawing/2014/main" id="{D8C2B7DE-3C66-4101-BC9D-7EC2973C1F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14800"/>
          <a:ext cx="7467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7" imgW="3568700" imgH="431800" progId="Equation.3">
                  <p:embed/>
                </p:oleObj>
              </mc:Choice>
              <mc:Fallback>
                <p:oleObj name="Equation" r:id="rId7" imgW="3568700" imgH="431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7467600" cy="895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6">
            <a:extLst>
              <a:ext uri="{FF2B5EF4-FFF2-40B4-BE49-F238E27FC236}">
                <a16:creationId xmlns:a16="http://schemas.microsoft.com/office/drawing/2014/main" id="{143FB68C-6410-4DBB-869D-BB341F4B02D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05000" y="5334000"/>
          <a:ext cx="3581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9" imgW="1549400" imgH="457200" progId="Equation.3">
                  <p:embed/>
                </p:oleObj>
              </mc:Choice>
              <mc:Fallback>
                <p:oleObj name="Equation" r:id="rId9" imgW="1549400" imgH="457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35814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D0F9BAB-2379-4593-9B46-FD90951C4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id-ID" b="1"/>
              <a:t>Algoritma Metode Integrasi Trapezoida</a:t>
            </a:r>
            <a:endParaRPr lang="en-US" altLang="id-ID" b="1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AD75AF8-AC70-4801-912F-F43F50C29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Definisikan y=f(x)</a:t>
            </a:r>
            <a:endParaRPr lang="es-ES" altLang="id-ID"/>
          </a:p>
          <a:p>
            <a:pPr eaLnBrk="1" hangingPunct="1"/>
            <a:r>
              <a:rPr lang="es-ES" altLang="id-ID"/>
              <a:t>Tentukan batas bawah (a) dan batas atas integrasi (b)</a:t>
            </a:r>
            <a:endParaRPr lang="en-US" altLang="id-ID"/>
          </a:p>
          <a:p>
            <a:pPr eaLnBrk="1" hangingPunct="1"/>
            <a:r>
              <a:rPr lang="en-US" altLang="id-ID"/>
              <a:t>Tentukan jumlah pembagi n</a:t>
            </a:r>
          </a:p>
          <a:p>
            <a:pPr eaLnBrk="1" hangingPunct="1"/>
            <a:r>
              <a:rPr lang="en-US" altLang="id-ID"/>
              <a:t>Hitung h=(b-a)/n</a:t>
            </a:r>
          </a:p>
          <a:p>
            <a:pPr eaLnBrk="1" hangingPunct="1"/>
            <a:r>
              <a:rPr lang="en-US" altLang="id-ID"/>
              <a:t>Hitung 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D5508D33-5EC8-4F3A-A652-27EA0200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15362" name="Object 5">
            <a:extLst>
              <a:ext uri="{FF2B5EF4-FFF2-40B4-BE49-F238E27FC236}">
                <a16:creationId xmlns:a16="http://schemas.microsoft.com/office/drawing/2014/main" id="{41CCF09B-C2F6-4D51-BDD0-9DB5255F8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953000"/>
          <a:ext cx="46482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1549400" imgH="457200" progId="Equation.3">
                  <p:embed/>
                </p:oleObj>
              </mc:Choice>
              <mc:Fallback>
                <p:oleObj name="Equation" r:id="rId3" imgW="1549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46482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8">
            <a:extLst>
              <a:ext uri="{FF2B5EF4-FFF2-40B4-BE49-F238E27FC236}">
                <a16:creationId xmlns:a16="http://schemas.microsoft.com/office/drawing/2014/main" id="{AA8DAE09-2DE4-4833-89ED-C18D2F07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5789613"/>
            <a:ext cx="3589338" cy="9350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id-ID" sz="1800" b="1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altLang="id-ID" sz="1800" b="1">
                <a:latin typeface="Courier New" panose="02070309020205020404" pitchFamily="49" charset="0"/>
              </a:rPr>
              <a:t> f = example1(x)</a:t>
            </a:r>
          </a:p>
          <a:p>
            <a:r>
              <a:rPr lang="en-US" altLang="id-ID" sz="1800" b="1">
                <a:solidFill>
                  <a:srgbClr val="228B22"/>
                </a:solidFill>
                <a:latin typeface="Courier New" panose="02070309020205020404" pitchFamily="49" charset="0"/>
              </a:rPr>
              <a:t>% a = 0, b = pi</a:t>
            </a:r>
            <a:endParaRPr lang="en-US" altLang="id-ID" sz="1800" b="1">
              <a:latin typeface="Courier New" panose="02070309020205020404" pitchFamily="49" charset="0"/>
            </a:endParaRPr>
          </a:p>
          <a:p>
            <a:r>
              <a:rPr lang="en-US" altLang="id-ID" sz="1800" b="1">
                <a:latin typeface="Courier New" panose="02070309020205020404" pitchFamily="49" charset="0"/>
              </a:rPr>
              <a:t>f=x.^2.*sin(2*x);</a:t>
            </a:r>
          </a:p>
        </p:txBody>
      </p:sp>
      <p:graphicFrame>
        <p:nvGraphicFramePr>
          <p:cNvPr id="16386" name="Object 1029">
            <a:extLst>
              <a:ext uri="{FF2B5EF4-FFF2-40B4-BE49-F238E27FC236}">
                <a16:creationId xmlns:a16="http://schemas.microsoft.com/office/drawing/2014/main" id="{4A17A171-125A-476F-8C0A-F8892C1CA2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861050"/>
          <a:ext cx="2667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1041120" imgH="330120" progId="Equation.3">
                  <p:embed/>
                </p:oleObj>
              </mc:Choice>
              <mc:Fallback>
                <p:oleObj name="Equation" r:id="rId3" imgW="1041120" imgH="33012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861050"/>
                        <a:ext cx="2667000" cy="844550"/>
                      </a:xfrm>
                      <a:prstGeom prst="rect">
                        <a:avLst/>
                      </a:prstGeom>
                      <a:solidFill>
                        <a:srgbClr val="D5FFFF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1033" descr="trap">
            <a:extLst>
              <a:ext uri="{FF2B5EF4-FFF2-40B4-BE49-F238E27FC236}">
                <a16:creationId xmlns:a16="http://schemas.microsoft.com/office/drawing/2014/main" id="{392487D0-811C-4EDF-8B93-194E0907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" r="25098" b="46089"/>
          <a:stretch>
            <a:fillRect/>
          </a:stretch>
        </p:blipFill>
        <p:spPr bwMode="auto">
          <a:xfrm>
            <a:off x="1470025" y="920750"/>
            <a:ext cx="6064250" cy="4730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50" name="Rectangle 1034">
            <a:extLst>
              <a:ext uri="{FF2B5EF4-FFF2-40B4-BE49-F238E27FC236}">
                <a16:creationId xmlns:a16="http://schemas.microsoft.com/office/drawing/2014/main" id="{D8CA6FC8-A853-4ECA-943B-AA669613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Aturan Komposisi Trapesium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D01571F-58E2-4F13-83A0-02559FEB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3733800" cy="5000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id-ID" sz="1600" b="1">
                <a:latin typeface="Courier New" panose="02070309020205020404" pitchFamily="49" charset="0"/>
              </a:rPr>
              <a:t>» a=0; b=pi; dx=(b-a)/100;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x=a:dx:b; y=example1(x);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,a,b,1)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-3.7970e-015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,a,b,2)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-1.4239e-015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,a,b,4)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-3.8758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,a,b,8)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-4.6785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,a,b,16)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-4.8712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,a,b,32)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-4.9189</a:t>
            </a:r>
          </a:p>
        </p:txBody>
      </p:sp>
      <p:sp>
        <p:nvSpPr>
          <p:cNvPr id="74755" name="Rectangle 6">
            <a:extLst>
              <a:ext uri="{FF2B5EF4-FFF2-40B4-BE49-F238E27FC236}">
                <a16:creationId xmlns:a16="http://schemas.microsoft.com/office/drawing/2014/main" id="{28E17B0A-A670-437D-91A7-391A0048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3810000" cy="5000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,a,b,64)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-4.9308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,a,b,128)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-4.9338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,a,b,256)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-4.9346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,a,b,512)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-4.9347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I=trap(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,a,b,1024)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-4.9348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Q=quad8(</a:t>
            </a:r>
            <a:r>
              <a:rPr lang="en-US" altLang="id-ID" sz="1600" b="1">
                <a:solidFill>
                  <a:srgbClr val="FF0000"/>
                </a:solidFill>
                <a:latin typeface="Courier New" panose="02070309020205020404" pitchFamily="49" charset="0"/>
              </a:rPr>
              <a:t>'example1'</a:t>
            </a:r>
            <a:r>
              <a:rPr lang="en-US" altLang="id-ID" sz="1600" b="1">
                <a:latin typeface="Courier New" panose="02070309020205020404" pitchFamily="49" charset="0"/>
              </a:rPr>
              <a:t>,a,b)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Q =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   -4.9348</a:t>
            </a:r>
          </a:p>
          <a:p>
            <a:endParaRPr lang="en-US" altLang="id-ID" sz="1600" b="1">
              <a:latin typeface="Courier New" panose="02070309020205020404" pitchFamily="49" charset="0"/>
            </a:endParaRPr>
          </a:p>
          <a:p>
            <a:endParaRPr lang="en-US" altLang="id-ID" sz="1600" b="1">
              <a:latin typeface="Courier New" panose="02070309020205020404" pitchFamily="49" charset="0"/>
            </a:endParaRPr>
          </a:p>
        </p:txBody>
      </p:sp>
      <p:sp>
        <p:nvSpPr>
          <p:cNvPr id="74756" name="Text Box 7">
            <a:extLst>
              <a:ext uri="{FF2B5EF4-FFF2-40B4-BE49-F238E27FC236}">
                <a16:creationId xmlns:a16="http://schemas.microsoft.com/office/drawing/2014/main" id="{F339C431-542F-466A-94EC-ADD55812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10200"/>
            <a:ext cx="175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MATLAB function</a:t>
            </a:r>
          </a:p>
        </p:txBody>
      </p:sp>
      <p:sp>
        <p:nvSpPr>
          <p:cNvPr id="74757" name="Line 8">
            <a:extLst>
              <a:ext uri="{FF2B5EF4-FFF2-40B4-BE49-F238E27FC236}">
                <a16:creationId xmlns:a16="http://schemas.microsoft.com/office/drawing/2014/main" id="{68BA08E2-CD40-462A-BD06-9865D7E96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5638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7930" name="Rectangle 10">
            <a:extLst>
              <a:ext uri="{FF2B5EF4-FFF2-40B4-BE49-F238E27FC236}">
                <a16:creationId xmlns:a16="http://schemas.microsoft.com/office/drawing/2014/main" id="{26405DFA-E1F7-4AD8-9320-89E3515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Aturan Komposisi Trapesium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integ1">
            <a:extLst>
              <a:ext uri="{FF2B5EF4-FFF2-40B4-BE49-F238E27FC236}">
                <a16:creationId xmlns:a16="http://schemas.microsoft.com/office/drawing/2014/main" id="{6160A897-670A-4DE0-AD7B-849F5E560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460375" y="152400"/>
            <a:ext cx="8223250" cy="65151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8">
            <a:extLst>
              <a:ext uri="{FF2B5EF4-FFF2-40B4-BE49-F238E27FC236}">
                <a16:creationId xmlns:a16="http://schemas.microsoft.com/office/drawing/2014/main" id="{17C11212-C049-4875-B5BE-6A732E42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 = 2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= -1.4239 e-15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Exact = -4. 9348</a:t>
            </a:r>
          </a:p>
        </p:txBody>
      </p:sp>
      <p:graphicFrame>
        <p:nvGraphicFramePr>
          <p:cNvPr id="17410" name="Object 9">
            <a:extLst>
              <a:ext uri="{FF2B5EF4-FFF2-40B4-BE49-F238E27FC236}">
                <a16:creationId xmlns:a16="http://schemas.microsoft.com/office/drawing/2014/main" id="{E73B0733-5A76-457F-997B-FFF08DD014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413" y="2940050"/>
          <a:ext cx="23225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940050"/>
                        <a:ext cx="23225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BF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28" descr="integ2">
            <a:extLst>
              <a:ext uri="{FF2B5EF4-FFF2-40B4-BE49-F238E27FC236}">
                <a16:creationId xmlns:a16="http://schemas.microsoft.com/office/drawing/2014/main" id="{517E083E-A3A5-4B21-8A9B-855A1ED0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654050" y="165100"/>
            <a:ext cx="8007350" cy="63436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1027">
            <a:extLst>
              <a:ext uri="{FF2B5EF4-FFF2-40B4-BE49-F238E27FC236}">
                <a16:creationId xmlns:a16="http://schemas.microsoft.com/office/drawing/2014/main" id="{E0A57937-4463-481D-89D7-DAAE8895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 = 4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= -3.8758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Eksak = -4. 9348</a:t>
            </a:r>
          </a:p>
        </p:txBody>
      </p:sp>
      <p:graphicFrame>
        <p:nvGraphicFramePr>
          <p:cNvPr id="18434" name="Object 1029">
            <a:extLst>
              <a:ext uri="{FF2B5EF4-FFF2-40B4-BE49-F238E27FC236}">
                <a16:creationId xmlns:a16="http://schemas.microsoft.com/office/drawing/2014/main" id="{6C3F2225-1A32-4016-B522-1F769999CD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413" y="2940050"/>
          <a:ext cx="23225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940050"/>
                        <a:ext cx="23225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BF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integ3">
            <a:extLst>
              <a:ext uri="{FF2B5EF4-FFF2-40B4-BE49-F238E27FC236}">
                <a16:creationId xmlns:a16="http://schemas.microsoft.com/office/drawing/2014/main" id="{6E98833A-B863-43FB-A857-E3D13BD1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460375" y="190500"/>
            <a:ext cx="8223250" cy="65151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3">
            <a:extLst>
              <a:ext uri="{FF2B5EF4-FFF2-40B4-BE49-F238E27FC236}">
                <a16:creationId xmlns:a16="http://schemas.microsoft.com/office/drawing/2014/main" id="{7069C48E-4D0C-4C83-935E-F1CF5DE8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 = 8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= -4.6785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Eksak = -4. 9348</a:t>
            </a:r>
          </a:p>
        </p:txBody>
      </p:sp>
      <p:graphicFrame>
        <p:nvGraphicFramePr>
          <p:cNvPr id="19458" name="Object 5">
            <a:extLst>
              <a:ext uri="{FF2B5EF4-FFF2-40B4-BE49-F238E27FC236}">
                <a16:creationId xmlns:a16="http://schemas.microsoft.com/office/drawing/2014/main" id="{26F97126-04DC-4C6C-9B1E-9731DE58D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413" y="2940050"/>
          <a:ext cx="23225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940050"/>
                        <a:ext cx="23225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BF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integ4">
            <a:extLst>
              <a:ext uri="{FF2B5EF4-FFF2-40B4-BE49-F238E27FC236}">
                <a16:creationId xmlns:a16="http://schemas.microsoft.com/office/drawing/2014/main" id="{C117C9FD-7685-453F-959D-2F3B6C3E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534988" y="228600"/>
            <a:ext cx="8150225" cy="64579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3">
            <a:extLst>
              <a:ext uri="{FF2B5EF4-FFF2-40B4-BE49-F238E27FC236}">
                <a16:creationId xmlns:a16="http://schemas.microsoft.com/office/drawing/2014/main" id="{683A8780-E71F-4124-9A57-7E67CBDB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 = 16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= -4.8712</a:t>
            </a:r>
          </a:p>
          <a:p>
            <a:pPr algn="ctr">
              <a:spcBef>
                <a:spcPct val="50000"/>
              </a:spcBef>
            </a:pP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Eksak = -4. 9348</a:t>
            </a:r>
          </a:p>
        </p:txBody>
      </p:sp>
      <p:graphicFrame>
        <p:nvGraphicFramePr>
          <p:cNvPr id="20482" name="Object 5">
            <a:extLst>
              <a:ext uri="{FF2B5EF4-FFF2-40B4-BE49-F238E27FC236}">
                <a16:creationId xmlns:a16="http://schemas.microsoft.com/office/drawing/2014/main" id="{3A88BD16-F6FC-408B-B902-2B696B160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3413" y="2940050"/>
          <a:ext cx="23225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940050"/>
                        <a:ext cx="232251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BF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>
            <a:extLst>
              <a:ext uri="{FF2B5EF4-FFF2-40B4-BE49-F238E27FC236}">
                <a16:creationId xmlns:a16="http://schemas.microsoft.com/office/drawing/2014/main" id="{FC27CD2C-10E5-4ABA-96CE-D172ADA78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5313" y="11001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id-ID" b="1">
                <a:solidFill>
                  <a:srgbClr val="000099"/>
                </a:solidFill>
              </a:rPr>
              <a:t>Hitung integral dari</a:t>
            </a:r>
            <a:endParaRPr lang="en-US" altLang="id-ID">
              <a:solidFill>
                <a:srgbClr val="FF0000"/>
              </a:solidFill>
            </a:endParaRPr>
          </a:p>
        </p:txBody>
      </p:sp>
      <p:graphicFrame>
        <p:nvGraphicFramePr>
          <p:cNvPr id="21506" name="Object 5">
            <a:extLst>
              <a:ext uri="{FF2B5EF4-FFF2-40B4-BE49-F238E27FC236}">
                <a16:creationId xmlns:a16="http://schemas.microsoft.com/office/drawing/2014/main" id="{F58001FC-3192-4F70-8AE3-95CD853ED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8088" y="1039813"/>
          <a:ext cx="19859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888840" imgH="330120" progId="Equation.3">
                  <p:embed/>
                </p:oleObj>
              </mc:Choice>
              <mc:Fallback>
                <p:oleObj name="Equation" r:id="rId3" imgW="88884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1039813"/>
                        <a:ext cx="198596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>
            <a:extLst>
              <a:ext uri="{FF2B5EF4-FFF2-40B4-BE49-F238E27FC236}">
                <a16:creationId xmlns:a16="http://schemas.microsoft.com/office/drawing/2014/main" id="{F216E349-EE69-4550-B0BF-0EA23803B8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413" y="2017713"/>
          <a:ext cx="7648575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5016240" imgH="2946240" progId="Equation.3">
                  <p:embed/>
                </p:oleObj>
              </mc:Choice>
              <mc:Fallback>
                <p:oleObj name="Equation" r:id="rId5" imgW="5016240" imgH="2946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017713"/>
                        <a:ext cx="7648575" cy="4491037"/>
                      </a:xfrm>
                      <a:prstGeom prst="rect">
                        <a:avLst/>
                      </a:prstGeom>
                      <a:solidFill>
                        <a:srgbClr val="C3FFFF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6" name="Rectangle 8">
            <a:extLst>
              <a:ext uri="{FF2B5EF4-FFF2-40B4-BE49-F238E27FC236}">
                <a16:creationId xmlns:a16="http://schemas.microsoft.com/office/drawing/2014/main" id="{216A395E-7D59-4DB4-922F-BA2E38F6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461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Komposisi Trapesium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C9E20317-8C30-435A-926E-6CB8AAF72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INTEGRASI NUMERIK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52A4BDDE-4867-43AA-9792-3EBB965404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04112" cy="4114800"/>
          </a:xfrm>
        </p:spPr>
        <p:txBody>
          <a:bodyPr/>
          <a:lstStyle/>
          <a:p>
            <a:pPr eaLnBrk="1" hangingPunct="1"/>
            <a:r>
              <a:rPr lang="en-US" altLang="id-ID" sz="2000"/>
              <a:t>Fungsi yang dapat dihitung integralnya :</a:t>
            </a:r>
          </a:p>
          <a:p>
            <a:pPr lvl="1" eaLnBrk="1" hangingPunct="1"/>
            <a:endParaRPr lang="en-US" altLang="id-ID" sz="1800"/>
          </a:p>
          <a:p>
            <a:pPr lvl="1" eaLnBrk="1" hangingPunct="1"/>
            <a:endParaRPr lang="en-US" altLang="id-ID" sz="18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Fungsi yang rumit misal :</a:t>
            </a:r>
          </a:p>
          <a:p>
            <a:pPr eaLnBrk="1" hangingPunct="1"/>
            <a:endParaRPr lang="en-US" altLang="id-ID" sz="200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EF36809-4955-4491-AB24-414750F1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E734A794-042A-4B8A-BB19-8A09E6AE5D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5181600"/>
          <a:ext cx="3276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485900" imgH="520700" progId="Equation.3">
                  <p:embed/>
                </p:oleObj>
              </mc:Choice>
              <mc:Fallback>
                <p:oleObj name="Equation" r:id="rId3" imgW="14859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32766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>
            <a:extLst>
              <a:ext uri="{FF2B5EF4-FFF2-40B4-BE49-F238E27FC236}">
                <a16:creationId xmlns:a16="http://schemas.microsoft.com/office/drawing/2014/main" id="{1BD27EAC-5E66-4414-A6D8-0776D5F5A9D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724400" y="2438400"/>
          <a:ext cx="4114800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260600" imgH="2184400" progId="Equation.3">
                  <p:embed/>
                </p:oleObj>
              </mc:Choice>
              <mc:Fallback>
                <p:oleObj name="Equation" r:id="rId5" imgW="2260600" imgH="218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4114800" cy="397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996F27B9-E460-4657-BA30-3AEFB30AC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7791450" cy="5630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id-ID" sz="1600" b="1">
                <a:latin typeface="Courier New" panose="02070309020205020404" pitchFamily="49" charset="0"/>
              </a:rPr>
              <a:t>» x=0:0.04:4; y=example2(x);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x1=0:4:4; y1=example2(x1);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x2=0:2:4; y2=example2(x2);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x3=0:1:4; y3=example2(x3);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x4=0:0.5:4; y4=example2(x4);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H=plot(x,y,x1,y1,'g-*',x2,y2,'r-s',x3,y3,'c-o',x4,y4,'m-d');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set(H,'LineWidth',3,'MarkerSize',12);</a:t>
            </a:r>
          </a:p>
          <a:p>
            <a:r>
              <a:rPr lang="en-US" altLang="id-ID" sz="1600" b="1">
                <a:latin typeface="Courier New" panose="02070309020205020404" pitchFamily="49" charset="0"/>
              </a:rPr>
              <a:t>» xlabel('x'); ylabel('y'); title('f(x) = x exp(2x)');</a:t>
            </a:r>
          </a:p>
          <a:p>
            <a:endParaRPr lang="en-US" altLang="id-ID" sz="1600" b="1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» I=trap('example2',0,4,1)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  2.3848e+004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» I=trap('example2',0,4,2)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  1.2142e+004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» I=trap('example2',0,4,4)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  7.2888e+003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» I=trap('example2',0,4,8)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  5.7648e+003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» I=trap('example2',0,4,16)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I =</a:t>
            </a:r>
          </a:p>
          <a:p>
            <a:pPr>
              <a:lnSpc>
                <a:spcPct val="90000"/>
              </a:lnSpc>
            </a:pPr>
            <a:r>
              <a:rPr lang="en-US" altLang="id-ID" sz="1600" b="1">
                <a:latin typeface="Courier New" panose="02070309020205020404" pitchFamily="49" charset="0"/>
              </a:rPr>
              <a:t>  5.3559e+003</a:t>
            </a:r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47C3F23E-E012-48BA-B695-3B0187DD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Aturan Komposisi Trapesium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trap1">
            <a:extLst>
              <a:ext uri="{FF2B5EF4-FFF2-40B4-BE49-F238E27FC236}">
                <a16:creationId xmlns:a16="http://schemas.microsoft.com/office/drawing/2014/main" id="{E3E3F62C-8A4D-48BC-9DA7-84CEED58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1085850" y="1025525"/>
            <a:ext cx="7170738" cy="56800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0" name="Object 9">
            <a:extLst>
              <a:ext uri="{FF2B5EF4-FFF2-40B4-BE49-F238E27FC236}">
                <a16:creationId xmlns:a16="http://schemas.microsoft.com/office/drawing/2014/main" id="{C8763A7D-F090-41BA-99AC-B1F78F82A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2513" y="1774825"/>
          <a:ext cx="19859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4" imgW="888840" imgH="330120" progId="Equation.3">
                  <p:embed/>
                </p:oleObj>
              </mc:Choice>
              <mc:Fallback>
                <p:oleObj name="Equation" r:id="rId4" imgW="8888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1774825"/>
                        <a:ext cx="198596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6" name="Rectangle 10">
            <a:extLst>
              <a:ext uri="{FF2B5EF4-FFF2-40B4-BE49-F238E27FC236}">
                <a16:creationId xmlns:a16="http://schemas.microsoft.com/office/drawing/2014/main" id="{2259C7AF-DD1A-4C36-B1C5-E7FFD7E2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Aturan Komposisi Trapesium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 descr="Dark downward diagonal">
            <a:extLst>
              <a:ext uri="{FF2B5EF4-FFF2-40B4-BE49-F238E27FC236}">
                <a16:creationId xmlns:a16="http://schemas.microsoft.com/office/drawing/2014/main" id="{7CCD3CA8-C5BB-40C4-BD89-E5B91804F19A}"/>
              </a:ext>
            </a:extLst>
          </p:cNvPr>
          <p:cNvSpPr>
            <a:spLocks/>
          </p:cNvSpPr>
          <p:nvPr/>
        </p:nvSpPr>
        <p:spPr bwMode="auto">
          <a:xfrm>
            <a:off x="2286000" y="3276600"/>
            <a:ext cx="5943600" cy="2895600"/>
          </a:xfrm>
          <a:custGeom>
            <a:avLst/>
            <a:gdLst>
              <a:gd name="T0" fmla="*/ 0 w 3744"/>
              <a:gd name="T1" fmla="*/ 2147483647 h 1824"/>
              <a:gd name="T2" fmla="*/ 0 w 3744"/>
              <a:gd name="T3" fmla="*/ 2147483647 h 1824"/>
              <a:gd name="T4" fmla="*/ 2147483647 w 3744"/>
              <a:gd name="T5" fmla="*/ 2147483647 h 1824"/>
              <a:gd name="T6" fmla="*/ 2147483647 w 3744"/>
              <a:gd name="T7" fmla="*/ 2147483647 h 1824"/>
              <a:gd name="T8" fmla="*/ 2147483647 w 3744"/>
              <a:gd name="T9" fmla="*/ 2147483647 h 1824"/>
              <a:gd name="T10" fmla="*/ 2147483647 w 3744"/>
              <a:gd name="T11" fmla="*/ 2147483647 h 1824"/>
              <a:gd name="T12" fmla="*/ 2147483647 w 3744"/>
              <a:gd name="T13" fmla="*/ 2147483647 h 1824"/>
              <a:gd name="T14" fmla="*/ 2147483647 w 3744"/>
              <a:gd name="T15" fmla="*/ 0 h 1824"/>
              <a:gd name="T16" fmla="*/ 2147483647 w 3744"/>
              <a:gd name="T17" fmla="*/ 0 h 1824"/>
              <a:gd name="T18" fmla="*/ 2147483647 w 3744"/>
              <a:gd name="T19" fmla="*/ 2147483647 h 1824"/>
              <a:gd name="T20" fmla="*/ 2147483647 w 3744"/>
              <a:gd name="T21" fmla="*/ 2147483647 h 1824"/>
              <a:gd name="T22" fmla="*/ 0 w 3744"/>
              <a:gd name="T23" fmla="*/ 2147483647 h 18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44"/>
              <a:gd name="T37" fmla="*/ 0 h 1824"/>
              <a:gd name="T38" fmla="*/ 3744 w 3744"/>
              <a:gd name="T39" fmla="*/ 1824 h 18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44" h="1824">
                <a:moveTo>
                  <a:pt x="0" y="1824"/>
                </a:moveTo>
                <a:lnTo>
                  <a:pt x="0" y="1296"/>
                </a:lnTo>
                <a:lnTo>
                  <a:pt x="288" y="1104"/>
                </a:lnTo>
                <a:lnTo>
                  <a:pt x="864" y="768"/>
                </a:lnTo>
                <a:lnTo>
                  <a:pt x="1584" y="432"/>
                </a:lnTo>
                <a:lnTo>
                  <a:pt x="2352" y="144"/>
                </a:lnTo>
                <a:lnTo>
                  <a:pt x="2736" y="48"/>
                </a:lnTo>
                <a:lnTo>
                  <a:pt x="3024" y="0"/>
                </a:lnTo>
                <a:lnTo>
                  <a:pt x="3264" y="0"/>
                </a:lnTo>
                <a:lnTo>
                  <a:pt x="3744" y="96"/>
                </a:lnTo>
                <a:lnTo>
                  <a:pt x="3744" y="1824"/>
                </a:lnTo>
                <a:lnTo>
                  <a:pt x="0" y="1824"/>
                </a:lnTo>
                <a:close/>
              </a:path>
            </a:pathLst>
          </a:custGeom>
          <a:pattFill prst="dkDnDiag">
            <a:fgClr>
              <a:srgbClr val="3366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2699BFE-70D5-4874-878A-F7721DAE6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75" y="214313"/>
            <a:ext cx="7361238" cy="568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Simpson 1/3</a:t>
            </a:r>
            <a:endParaRPr lang="en-US" sz="4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81EE2979-A3E5-48D9-BD1F-508017E1E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4050" y="990600"/>
            <a:ext cx="8185150" cy="4114800"/>
          </a:xfrm>
        </p:spPr>
        <p:txBody>
          <a:bodyPr/>
          <a:lstStyle/>
          <a:p>
            <a:pPr eaLnBrk="1" hangingPunct="1"/>
            <a:r>
              <a:rPr lang="en-US" altLang="id-ID" b="1">
                <a:solidFill>
                  <a:srgbClr val="0000CC"/>
                </a:solidFill>
              </a:rPr>
              <a:t>Aproksimasi dengan fungsi parabola</a:t>
            </a:r>
            <a:endParaRPr lang="en-US" altLang="id-ID">
              <a:solidFill>
                <a:srgbClr val="0000CC"/>
              </a:solidFill>
            </a:endParaRPr>
          </a:p>
        </p:txBody>
      </p:sp>
      <p:graphicFrame>
        <p:nvGraphicFramePr>
          <p:cNvPr id="23554" name="Object 5">
            <a:extLst>
              <a:ext uri="{FF2B5EF4-FFF2-40B4-BE49-F238E27FC236}">
                <a16:creationId xmlns:a16="http://schemas.microsoft.com/office/drawing/2014/main" id="{BCCF54F2-B7FE-4CB1-8E3A-41CD79E6D4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1655763"/>
          <a:ext cx="641191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3" imgW="3479760" imgH="838080" progId="Equation.3">
                  <p:embed/>
                </p:oleObj>
              </mc:Choice>
              <mc:Fallback>
                <p:oleObj name="Equation" r:id="rId3" imgW="34797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655763"/>
                        <a:ext cx="6411913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Line 6">
            <a:extLst>
              <a:ext uri="{FF2B5EF4-FFF2-40B4-BE49-F238E27FC236}">
                <a16:creationId xmlns:a16="http://schemas.microsoft.com/office/drawing/2014/main" id="{135473A6-49F2-4D06-B1C0-8DA4826D2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20A3CA54-6DD3-4493-BFD6-F3EB52562E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114675"/>
            <a:ext cx="0" cy="30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60" name="Freeform 8">
            <a:extLst>
              <a:ext uri="{FF2B5EF4-FFF2-40B4-BE49-F238E27FC236}">
                <a16:creationId xmlns:a16="http://schemas.microsoft.com/office/drawing/2014/main" id="{7D91DC9A-09E1-4E5F-B80B-1D17A5034147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6812A140-DCCB-4FDB-BE11-C73635A2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568C060C-C962-41ED-9C23-8135B03F5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ACA513DB-CD01-473A-A53D-FF44091A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A6FE1349-38C8-4083-9276-B69FC4EEC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B5A3ADDB-6235-4105-9733-72E6BC22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A66F6C3B-E932-408D-A147-D0A628A5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DF93E47D-6F4A-42CE-A357-4BB94DC6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A2112C0F-8108-4879-8C33-3EA17BC58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810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9409" name="Freeform 17">
            <a:extLst>
              <a:ext uri="{FF2B5EF4-FFF2-40B4-BE49-F238E27FC236}">
                <a16:creationId xmlns:a16="http://schemas.microsoft.com/office/drawing/2014/main" id="{FE000CB7-5C59-4300-BDB2-49B5462F40C2}"/>
              </a:ext>
            </a:extLst>
          </p:cNvPr>
          <p:cNvSpPr>
            <a:spLocks/>
          </p:cNvSpPr>
          <p:nvPr/>
        </p:nvSpPr>
        <p:spPr bwMode="auto">
          <a:xfrm>
            <a:off x="2362200" y="3263900"/>
            <a:ext cx="5943600" cy="1993900"/>
          </a:xfrm>
          <a:custGeom>
            <a:avLst/>
            <a:gdLst>
              <a:gd name="T0" fmla="*/ 0 w 3744"/>
              <a:gd name="T1" fmla="*/ 2147483647 h 1256"/>
              <a:gd name="T2" fmla="*/ 2147483647 w 3744"/>
              <a:gd name="T3" fmla="*/ 2147483647 h 1256"/>
              <a:gd name="T4" fmla="*/ 2147483647 w 3744"/>
              <a:gd name="T5" fmla="*/ 2147483647 h 1256"/>
              <a:gd name="T6" fmla="*/ 2147483647 w 3744"/>
              <a:gd name="T7" fmla="*/ 2147483647 h 1256"/>
              <a:gd name="T8" fmla="*/ 2147483647 w 3744"/>
              <a:gd name="T9" fmla="*/ 2147483647 h 1256"/>
              <a:gd name="T10" fmla="*/ 2147483647 w 3744"/>
              <a:gd name="T11" fmla="*/ 2147483647 h 1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44"/>
              <a:gd name="T19" fmla="*/ 0 h 1256"/>
              <a:gd name="T20" fmla="*/ 3744 w 3744"/>
              <a:gd name="T21" fmla="*/ 1256 h 1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44" h="1256">
                <a:moveTo>
                  <a:pt x="0" y="1256"/>
                </a:moveTo>
                <a:cubicBezTo>
                  <a:pt x="260" y="1092"/>
                  <a:pt x="520" y="928"/>
                  <a:pt x="816" y="776"/>
                </a:cubicBezTo>
                <a:cubicBezTo>
                  <a:pt x="1112" y="624"/>
                  <a:pt x="1472" y="464"/>
                  <a:pt x="1776" y="344"/>
                </a:cubicBezTo>
                <a:cubicBezTo>
                  <a:pt x="2080" y="224"/>
                  <a:pt x="2408" y="112"/>
                  <a:pt x="2640" y="56"/>
                </a:cubicBezTo>
                <a:cubicBezTo>
                  <a:pt x="2872" y="0"/>
                  <a:pt x="2984" y="0"/>
                  <a:pt x="3168" y="8"/>
                </a:cubicBezTo>
                <a:cubicBezTo>
                  <a:pt x="3352" y="16"/>
                  <a:pt x="3548" y="60"/>
                  <a:pt x="3744" y="104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AA8E926E-E810-4FF3-8F42-BC7E454F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2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3571" name="Oval 19">
            <a:extLst>
              <a:ext uri="{FF2B5EF4-FFF2-40B4-BE49-F238E27FC236}">
                <a16:creationId xmlns:a16="http://schemas.microsoft.com/office/drawing/2014/main" id="{AC4E2AB1-368E-4997-9BD5-5FE6475F9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93F5291B-8B7C-4E9B-8BF3-1E0B853C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3" name="Text Box 21">
            <a:extLst>
              <a:ext uri="{FF2B5EF4-FFF2-40B4-BE49-F238E27FC236}">
                <a16:creationId xmlns:a16="http://schemas.microsoft.com/office/drawing/2014/main" id="{FD7EF8F8-AC7E-4784-84EE-E22C59C3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4" name="Text Box 22">
            <a:extLst>
              <a:ext uri="{FF2B5EF4-FFF2-40B4-BE49-F238E27FC236}">
                <a16:creationId xmlns:a16="http://schemas.microsoft.com/office/drawing/2014/main" id="{8E2F2216-A60D-47A3-810A-E632A1EB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1400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0066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id-ID" sz="2400" b="1">
                <a:solidFill>
                  <a:srgbClr val="0066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0066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0066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575" name="Oval 23">
            <a:extLst>
              <a:ext uri="{FF2B5EF4-FFF2-40B4-BE49-F238E27FC236}">
                <a16:creationId xmlns:a16="http://schemas.microsoft.com/office/drawing/2014/main" id="{FBE5F885-3C59-4762-85D9-A4A2C3A7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409" grpId="0" animBg="1"/>
      <p:bldP spid="5941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14FEB82B-A269-43F1-B314-B3E53DED6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1077913"/>
          <a:ext cx="7034213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Microsoft Equation 3.0" r:id="rId3" imgW="3809880" imgH="2438280" progId="Equation.3">
                  <p:embed/>
                </p:oleObj>
              </mc:Choice>
              <mc:Fallback>
                <p:oleObj name="Microsoft Equation 3.0" r:id="rId3" imgW="3809880" imgH="243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077913"/>
                        <a:ext cx="7034213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21B21393-BF72-4781-BB34-D62A11F4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0350" y="5791200"/>
          <a:ext cx="65643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5" imgW="3555720" imgH="393480" progId="Equation.3">
                  <p:embed/>
                </p:oleObj>
              </mc:Choice>
              <mc:Fallback>
                <p:oleObj name="Equation" r:id="rId5" imgW="3555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5791200"/>
                        <a:ext cx="6564313" cy="7239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>
            <a:extLst>
              <a:ext uri="{FF2B5EF4-FFF2-40B4-BE49-F238E27FC236}">
                <a16:creationId xmlns:a16="http://schemas.microsoft.com/office/drawing/2014/main" id="{B930BB26-11F7-475C-9E1F-937B7F8E5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75" y="214313"/>
            <a:ext cx="7361238" cy="5683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Simpson 1/3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AC2CB7C5-A514-4C7D-BAFC-C78ACD81A7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88" y="1192213"/>
          <a:ext cx="66849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3" imgW="3555720" imgH="393480" progId="Equation.3">
                  <p:embed/>
                </p:oleObj>
              </mc:Choice>
              <mc:Fallback>
                <p:oleObj name="Equation" r:id="rId3" imgW="35557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1192213"/>
                        <a:ext cx="6684962" cy="73501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EFD3C74C-334D-46A8-949C-7002EB65D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650" y="2014538"/>
          <a:ext cx="61817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5" imgW="3340080" imgH="1854000" progId="Equation.3">
                  <p:embed/>
                </p:oleObj>
              </mc:Choice>
              <mc:Fallback>
                <p:oleObj name="Equation" r:id="rId5" imgW="3340080" imgH="18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014538"/>
                        <a:ext cx="61817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7263B342-2B52-4800-84DE-AB72D0BC6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25" y="5749925"/>
          <a:ext cx="62865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7" imgW="2577960" imgH="393480" progId="Equation.3">
                  <p:embed/>
                </p:oleObj>
              </mc:Choice>
              <mc:Fallback>
                <p:oleObj name="Equation" r:id="rId7" imgW="2577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5749925"/>
                        <a:ext cx="6286500" cy="955675"/>
                      </a:xfrm>
                      <a:prstGeom prst="rect">
                        <a:avLst/>
                      </a:prstGeom>
                      <a:solidFill>
                        <a:srgbClr val="FFDFF7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5">
            <a:extLst>
              <a:ext uri="{FF2B5EF4-FFF2-40B4-BE49-F238E27FC236}">
                <a16:creationId xmlns:a16="http://schemas.microsoft.com/office/drawing/2014/main" id="{40E991EE-5D1A-49E5-AA1E-796C187C1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2375" y="214313"/>
            <a:ext cx="7361238" cy="5683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Simpson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 descr="Dark downward diagonal">
            <a:extLst>
              <a:ext uri="{FF2B5EF4-FFF2-40B4-BE49-F238E27FC236}">
                <a16:creationId xmlns:a16="http://schemas.microsoft.com/office/drawing/2014/main" id="{25C988DC-5B56-4796-9A9B-FA4D56B70044}"/>
              </a:ext>
            </a:extLst>
          </p:cNvPr>
          <p:cNvSpPr>
            <a:spLocks/>
          </p:cNvSpPr>
          <p:nvPr/>
        </p:nvSpPr>
        <p:spPr bwMode="auto">
          <a:xfrm>
            <a:off x="6854825" y="3448050"/>
            <a:ext cx="1374775" cy="2722563"/>
          </a:xfrm>
          <a:custGeom>
            <a:avLst/>
            <a:gdLst>
              <a:gd name="T0" fmla="*/ 0 w 866"/>
              <a:gd name="T1" fmla="*/ 2147483647 h 1715"/>
              <a:gd name="T2" fmla="*/ 0 w 866"/>
              <a:gd name="T3" fmla="*/ 2147483647 h 1715"/>
              <a:gd name="T4" fmla="*/ 2147483647 w 866"/>
              <a:gd name="T5" fmla="*/ 2147483647 h 1715"/>
              <a:gd name="T6" fmla="*/ 2147483647 w 866"/>
              <a:gd name="T7" fmla="*/ 2147483647 h 1715"/>
              <a:gd name="T8" fmla="*/ 2147483647 w 866"/>
              <a:gd name="T9" fmla="*/ 2147483647 h 1715"/>
              <a:gd name="T10" fmla="*/ 2147483647 w 866"/>
              <a:gd name="T11" fmla="*/ 2147483647 h 1715"/>
              <a:gd name="T12" fmla="*/ 2147483647 w 866"/>
              <a:gd name="T13" fmla="*/ 0 h 1715"/>
              <a:gd name="T14" fmla="*/ 2147483647 w 866"/>
              <a:gd name="T15" fmla="*/ 2147483647 h 1715"/>
              <a:gd name="T16" fmla="*/ 0 w 866"/>
              <a:gd name="T17" fmla="*/ 2147483647 h 17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6"/>
              <a:gd name="T28" fmla="*/ 0 h 1715"/>
              <a:gd name="T29" fmla="*/ 866 w 866"/>
              <a:gd name="T30" fmla="*/ 1715 h 17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6" h="1715">
                <a:moveTo>
                  <a:pt x="0" y="1715"/>
                </a:moveTo>
                <a:lnTo>
                  <a:pt x="0" y="486"/>
                </a:lnTo>
                <a:lnTo>
                  <a:pt x="213" y="490"/>
                </a:lnTo>
                <a:lnTo>
                  <a:pt x="358" y="445"/>
                </a:lnTo>
                <a:lnTo>
                  <a:pt x="521" y="327"/>
                </a:lnTo>
                <a:lnTo>
                  <a:pt x="694" y="164"/>
                </a:lnTo>
                <a:lnTo>
                  <a:pt x="866" y="0"/>
                </a:lnTo>
                <a:lnTo>
                  <a:pt x="861" y="1715"/>
                </a:lnTo>
                <a:lnTo>
                  <a:pt x="0" y="1715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2467" name="Freeform 3">
            <a:extLst>
              <a:ext uri="{FF2B5EF4-FFF2-40B4-BE49-F238E27FC236}">
                <a16:creationId xmlns:a16="http://schemas.microsoft.com/office/drawing/2014/main" id="{4947DAAC-A258-434F-B4ED-33CAC2231BBE}"/>
              </a:ext>
            </a:extLst>
          </p:cNvPr>
          <p:cNvSpPr>
            <a:spLocks/>
          </p:cNvSpPr>
          <p:nvPr/>
        </p:nvSpPr>
        <p:spPr bwMode="auto">
          <a:xfrm>
            <a:off x="6840538" y="3455988"/>
            <a:ext cx="1397000" cy="784225"/>
          </a:xfrm>
          <a:custGeom>
            <a:avLst/>
            <a:gdLst>
              <a:gd name="T0" fmla="*/ 0 w 880"/>
              <a:gd name="T1" fmla="*/ 2147483647 h 494"/>
              <a:gd name="T2" fmla="*/ 2147483647 w 880"/>
              <a:gd name="T3" fmla="*/ 2147483647 h 494"/>
              <a:gd name="T4" fmla="*/ 2147483647 w 880"/>
              <a:gd name="T5" fmla="*/ 2147483647 h 494"/>
              <a:gd name="T6" fmla="*/ 2147483647 w 880"/>
              <a:gd name="T7" fmla="*/ 0 h 494"/>
              <a:gd name="T8" fmla="*/ 0 60000 65536"/>
              <a:gd name="T9" fmla="*/ 0 60000 65536"/>
              <a:gd name="T10" fmla="*/ 0 60000 65536"/>
              <a:gd name="T11" fmla="*/ 0 60000 65536"/>
              <a:gd name="T12" fmla="*/ 0 w 880"/>
              <a:gd name="T13" fmla="*/ 0 h 494"/>
              <a:gd name="T14" fmla="*/ 880 w 880"/>
              <a:gd name="T15" fmla="*/ 494 h 4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0" h="494">
                <a:moveTo>
                  <a:pt x="0" y="485"/>
                </a:moveTo>
                <a:cubicBezTo>
                  <a:pt x="96" y="489"/>
                  <a:pt x="192" y="494"/>
                  <a:pt x="267" y="476"/>
                </a:cubicBezTo>
                <a:cubicBezTo>
                  <a:pt x="342" y="458"/>
                  <a:pt x="351" y="455"/>
                  <a:pt x="453" y="376"/>
                </a:cubicBezTo>
                <a:cubicBezTo>
                  <a:pt x="555" y="297"/>
                  <a:pt x="717" y="148"/>
                  <a:pt x="880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2468" name="Freeform 4" descr="Dark downward diagonal">
            <a:extLst>
              <a:ext uri="{FF2B5EF4-FFF2-40B4-BE49-F238E27FC236}">
                <a16:creationId xmlns:a16="http://schemas.microsoft.com/office/drawing/2014/main" id="{7F1443AA-5C93-4CB9-8CD9-303A2E5B9670}"/>
              </a:ext>
            </a:extLst>
          </p:cNvPr>
          <p:cNvSpPr>
            <a:spLocks/>
          </p:cNvSpPr>
          <p:nvPr/>
        </p:nvSpPr>
        <p:spPr bwMode="auto">
          <a:xfrm>
            <a:off x="2274888" y="3802063"/>
            <a:ext cx="1527175" cy="2360612"/>
          </a:xfrm>
          <a:custGeom>
            <a:avLst/>
            <a:gdLst>
              <a:gd name="T0" fmla="*/ 0 w 962"/>
              <a:gd name="T1" fmla="*/ 2147483647 h 1487"/>
              <a:gd name="T2" fmla="*/ 2147483647 w 962"/>
              <a:gd name="T3" fmla="*/ 2147483647 h 1487"/>
              <a:gd name="T4" fmla="*/ 2147483647 w 962"/>
              <a:gd name="T5" fmla="*/ 2147483647 h 1487"/>
              <a:gd name="T6" fmla="*/ 2147483647 w 962"/>
              <a:gd name="T7" fmla="*/ 2147483647 h 1487"/>
              <a:gd name="T8" fmla="*/ 2147483647 w 962"/>
              <a:gd name="T9" fmla="*/ 2147483647 h 1487"/>
              <a:gd name="T10" fmla="*/ 2147483647 w 962"/>
              <a:gd name="T11" fmla="*/ 2147483647 h 1487"/>
              <a:gd name="T12" fmla="*/ 2147483647 w 962"/>
              <a:gd name="T13" fmla="*/ 0 h 1487"/>
              <a:gd name="T14" fmla="*/ 2147483647 w 962"/>
              <a:gd name="T15" fmla="*/ 2147483647 h 1487"/>
              <a:gd name="T16" fmla="*/ 0 w 962"/>
              <a:gd name="T17" fmla="*/ 2147483647 h 14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2"/>
              <a:gd name="T28" fmla="*/ 0 h 1487"/>
              <a:gd name="T29" fmla="*/ 962 w 962"/>
              <a:gd name="T30" fmla="*/ 1487 h 14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2" h="1487">
                <a:moveTo>
                  <a:pt x="0" y="1487"/>
                </a:moveTo>
                <a:lnTo>
                  <a:pt x="5" y="984"/>
                </a:lnTo>
                <a:lnTo>
                  <a:pt x="345" y="417"/>
                </a:lnTo>
                <a:lnTo>
                  <a:pt x="554" y="181"/>
                </a:lnTo>
                <a:lnTo>
                  <a:pt x="767" y="68"/>
                </a:lnTo>
                <a:lnTo>
                  <a:pt x="857" y="22"/>
                </a:lnTo>
                <a:lnTo>
                  <a:pt x="962" y="0"/>
                </a:lnTo>
                <a:lnTo>
                  <a:pt x="962" y="1483"/>
                </a:lnTo>
                <a:lnTo>
                  <a:pt x="0" y="1487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2469" name="Freeform 5" descr="Dark upward diagonal">
            <a:extLst>
              <a:ext uri="{FF2B5EF4-FFF2-40B4-BE49-F238E27FC236}">
                <a16:creationId xmlns:a16="http://schemas.microsoft.com/office/drawing/2014/main" id="{1BC5AA7C-5FEE-40BD-AF22-C8FCAB2E99D5}"/>
              </a:ext>
            </a:extLst>
          </p:cNvPr>
          <p:cNvSpPr>
            <a:spLocks/>
          </p:cNvSpPr>
          <p:nvPr/>
        </p:nvSpPr>
        <p:spPr bwMode="auto">
          <a:xfrm>
            <a:off x="3810000" y="3657600"/>
            <a:ext cx="1600200" cy="2514600"/>
          </a:xfrm>
          <a:custGeom>
            <a:avLst/>
            <a:gdLst>
              <a:gd name="T0" fmla="*/ 0 w 1008"/>
              <a:gd name="T1" fmla="*/ 2147483647 h 1584"/>
              <a:gd name="T2" fmla="*/ 0 w 1008"/>
              <a:gd name="T3" fmla="*/ 2147483647 h 1584"/>
              <a:gd name="T4" fmla="*/ 2147483647 w 1008"/>
              <a:gd name="T5" fmla="*/ 0 h 1584"/>
              <a:gd name="T6" fmla="*/ 2147483647 w 1008"/>
              <a:gd name="T7" fmla="*/ 0 h 1584"/>
              <a:gd name="T8" fmla="*/ 2147483647 w 1008"/>
              <a:gd name="T9" fmla="*/ 2147483647 h 1584"/>
              <a:gd name="T10" fmla="*/ 2147483647 w 1008"/>
              <a:gd name="T11" fmla="*/ 2147483647 h 1584"/>
              <a:gd name="T12" fmla="*/ 2147483647 w 1008"/>
              <a:gd name="T13" fmla="*/ 2147483647 h 1584"/>
              <a:gd name="T14" fmla="*/ 0 w 1008"/>
              <a:gd name="T15" fmla="*/ 2147483647 h 1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08"/>
              <a:gd name="T25" fmla="*/ 0 h 1584"/>
              <a:gd name="T26" fmla="*/ 1008 w 1008"/>
              <a:gd name="T27" fmla="*/ 1584 h 1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8" h="1584">
                <a:moveTo>
                  <a:pt x="0" y="1584"/>
                </a:moveTo>
                <a:lnTo>
                  <a:pt x="0" y="96"/>
                </a:lnTo>
                <a:lnTo>
                  <a:pt x="288" y="0"/>
                </a:lnTo>
                <a:lnTo>
                  <a:pt x="480" y="0"/>
                </a:lnTo>
                <a:lnTo>
                  <a:pt x="768" y="48"/>
                </a:lnTo>
                <a:lnTo>
                  <a:pt x="1008" y="144"/>
                </a:lnTo>
                <a:lnTo>
                  <a:pt x="1008" y="1584"/>
                </a:lnTo>
                <a:lnTo>
                  <a:pt x="0" y="1584"/>
                </a:lnTo>
                <a:close/>
              </a:path>
            </a:pathLst>
          </a:custGeom>
          <a:pattFill prst="dkUp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6DFCA73-D874-48C1-9A9E-29EB98A1C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359650" cy="5683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Komposisi Simpson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Line 7">
            <a:extLst>
              <a:ext uri="{FF2B5EF4-FFF2-40B4-BE49-F238E27FC236}">
                <a16:creationId xmlns:a16="http://schemas.microsoft.com/office/drawing/2014/main" id="{68EFAE03-E5F3-4E6C-B4E9-E7F59CB8B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3" name="Line 8">
            <a:extLst>
              <a:ext uri="{FF2B5EF4-FFF2-40B4-BE49-F238E27FC236}">
                <a16:creationId xmlns:a16="http://schemas.microsoft.com/office/drawing/2014/main" id="{3AA0680A-446B-4919-BCD5-409E19886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5146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4" name="Freeform 9">
            <a:extLst>
              <a:ext uri="{FF2B5EF4-FFF2-40B4-BE49-F238E27FC236}">
                <a16:creationId xmlns:a16="http://schemas.microsoft.com/office/drawing/2014/main" id="{EBE043F0-27C8-47D1-8898-F584C36329DF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35" name="Line 10">
            <a:extLst>
              <a:ext uri="{FF2B5EF4-FFF2-40B4-BE49-F238E27FC236}">
                <a16:creationId xmlns:a16="http://schemas.microsoft.com/office/drawing/2014/main" id="{9661A5B0-AD43-4F1D-B7FC-7904FBE69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6" name="Line 11">
            <a:extLst>
              <a:ext uri="{FF2B5EF4-FFF2-40B4-BE49-F238E27FC236}">
                <a16:creationId xmlns:a16="http://schemas.microsoft.com/office/drawing/2014/main" id="{6D139456-4087-4E35-913A-EECF99179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7" name="Text Box 12">
            <a:extLst>
              <a:ext uri="{FF2B5EF4-FFF2-40B4-BE49-F238E27FC236}">
                <a16:creationId xmlns:a16="http://schemas.microsoft.com/office/drawing/2014/main" id="{7DEA8D9F-4457-4539-B0C4-14749CB37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38" name="Text Box 13">
            <a:extLst>
              <a:ext uri="{FF2B5EF4-FFF2-40B4-BE49-F238E27FC236}">
                <a16:creationId xmlns:a16="http://schemas.microsoft.com/office/drawing/2014/main" id="{B5DB79EF-6362-474C-AB06-281736B4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2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39" name="Text Box 14">
            <a:extLst>
              <a:ext uri="{FF2B5EF4-FFF2-40B4-BE49-F238E27FC236}">
                <a16:creationId xmlns:a16="http://schemas.microsoft.com/office/drawing/2014/main" id="{9087B19E-60C0-4847-A7E5-77BE7454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40" name="Text Box 15">
            <a:extLst>
              <a:ext uri="{FF2B5EF4-FFF2-40B4-BE49-F238E27FC236}">
                <a16:creationId xmlns:a16="http://schemas.microsoft.com/office/drawing/2014/main" id="{8665BAB3-A9FD-41D5-BF80-0B04CCB6A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1" name="Line 16">
            <a:extLst>
              <a:ext uri="{FF2B5EF4-FFF2-40B4-BE49-F238E27FC236}">
                <a16:creationId xmlns:a16="http://schemas.microsoft.com/office/drawing/2014/main" id="{10E416D9-1F73-4ED7-B6E9-44D456E80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886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2" name="Text Box 17">
            <a:extLst>
              <a:ext uri="{FF2B5EF4-FFF2-40B4-BE49-F238E27FC236}">
                <a16:creationId xmlns:a16="http://schemas.microsoft.com/office/drawing/2014/main" id="{B88F5686-8A95-4891-A32D-B5E871A3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4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43" name="Text Box 18">
            <a:extLst>
              <a:ext uri="{FF2B5EF4-FFF2-40B4-BE49-F238E27FC236}">
                <a16:creationId xmlns:a16="http://schemas.microsoft.com/office/drawing/2014/main" id="{8566EF36-D7E4-4CE3-BE33-5CFA38EE2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44" name="Text Box 19">
            <a:extLst>
              <a:ext uri="{FF2B5EF4-FFF2-40B4-BE49-F238E27FC236}">
                <a16:creationId xmlns:a16="http://schemas.microsoft.com/office/drawing/2014/main" id="{6E5C950E-62A9-411C-8B2B-B8C1693C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45" name="Line 20">
            <a:extLst>
              <a:ext uri="{FF2B5EF4-FFF2-40B4-BE49-F238E27FC236}">
                <a16:creationId xmlns:a16="http://schemas.microsoft.com/office/drawing/2014/main" id="{D2D6C7ED-C864-42BC-9082-582C4360B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267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6" name="Text Box 21">
            <a:extLst>
              <a:ext uri="{FF2B5EF4-FFF2-40B4-BE49-F238E27FC236}">
                <a16:creationId xmlns:a16="http://schemas.microsoft.com/office/drawing/2014/main" id="{54C4699D-7166-451C-9E6E-5A29C27F5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n-2</a:t>
            </a:r>
            <a:endParaRPr lang="en-US" altLang="id-ID" sz="2400" b="1" i="1">
              <a:latin typeface="Times New Roman" panose="02020603050405020304" pitchFamily="18" charset="0"/>
            </a:endParaRPr>
          </a:p>
        </p:txBody>
      </p:sp>
      <p:sp>
        <p:nvSpPr>
          <p:cNvPr id="26647" name="Text Box 22">
            <a:extLst>
              <a:ext uri="{FF2B5EF4-FFF2-40B4-BE49-F238E27FC236}">
                <a16:creationId xmlns:a16="http://schemas.microsoft.com/office/drawing/2014/main" id="{89EA10EF-E61C-4128-BDCE-6960E4445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6648" name="Line 23">
            <a:extLst>
              <a:ext uri="{FF2B5EF4-FFF2-40B4-BE49-F238E27FC236}">
                <a16:creationId xmlns:a16="http://schemas.microsoft.com/office/drawing/2014/main" id="{77498BC0-4EC5-4D15-9247-0DD8C4A6E5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810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9" name="Text Box 24">
            <a:extLst>
              <a:ext uri="{FF2B5EF4-FFF2-40B4-BE49-F238E27FC236}">
                <a16:creationId xmlns:a16="http://schemas.microsoft.com/office/drawing/2014/main" id="{FECFDFC9-0EB5-42E2-B232-E31DCCA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n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graphicFrame>
        <p:nvGraphicFramePr>
          <p:cNvPr id="26626" name="Object 25">
            <a:extLst>
              <a:ext uri="{FF2B5EF4-FFF2-40B4-BE49-F238E27FC236}">
                <a16:creationId xmlns:a16="http://schemas.microsoft.com/office/drawing/2014/main" id="{AD46AFA2-A197-499B-A1F1-02BE1ABDB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209800"/>
          <a:ext cx="14478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09800"/>
                        <a:ext cx="1447800" cy="9159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Line 26">
            <a:extLst>
              <a:ext uri="{FF2B5EF4-FFF2-40B4-BE49-F238E27FC236}">
                <a16:creationId xmlns:a16="http://schemas.microsoft.com/office/drawing/2014/main" id="{A4C80856-0AA4-4D0B-9B50-41B99BE5E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191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2C26EAE4-2DA3-44FF-BB69-4138CFA4F8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657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A2E9EEBA-3C1B-4EE8-AF46-DAC34B3F04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38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3D9F1FCB-8F5C-4390-B319-B6DC66FEF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006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3600" b="1">
                <a:solidFill>
                  <a:srgbClr val="0099FF"/>
                </a:solidFill>
                <a:latin typeface="Times New Roman" panose="02020603050405020304" pitchFamily="18" charset="0"/>
              </a:rPr>
              <a:t>…...</a:t>
            </a:r>
            <a:endParaRPr lang="en-US" altLang="id-ID" sz="3600" b="1">
              <a:latin typeface="Times New Roman" panose="02020603050405020304" pitchFamily="18" charset="0"/>
            </a:endParaRP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C57FB403-B0F9-4FDC-A141-90897913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5FA38750-BAAE-4F6D-A2E0-41679D68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3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56B34A48-28A5-4C01-A537-D15F99AB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78F35604-43D8-4237-9D5A-72A8923D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n-1</a:t>
            </a:r>
            <a:endParaRPr lang="en-US" altLang="id-ID" sz="2400" b="1" i="1">
              <a:latin typeface="Times New Roman" panose="02020603050405020304" pitchFamily="18" charset="0"/>
            </a:endParaRPr>
          </a:p>
        </p:txBody>
      </p:sp>
      <p:sp>
        <p:nvSpPr>
          <p:cNvPr id="62498" name="Freeform 34">
            <a:extLst>
              <a:ext uri="{FF2B5EF4-FFF2-40B4-BE49-F238E27FC236}">
                <a16:creationId xmlns:a16="http://schemas.microsoft.com/office/drawing/2014/main" id="{0E9C7B92-0352-47A7-8382-3F4554705120}"/>
              </a:ext>
            </a:extLst>
          </p:cNvPr>
          <p:cNvSpPr>
            <a:spLocks/>
          </p:cNvSpPr>
          <p:nvPr/>
        </p:nvSpPr>
        <p:spPr bwMode="auto">
          <a:xfrm>
            <a:off x="2286000" y="3810000"/>
            <a:ext cx="1524000" cy="1524000"/>
          </a:xfrm>
          <a:custGeom>
            <a:avLst/>
            <a:gdLst>
              <a:gd name="T0" fmla="*/ 0 w 960"/>
              <a:gd name="T1" fmla="*/ 2147483647 h 960"/>
              <a:gd name="T2" fmla="*/ 2147483647 w 960"/>
              <a:gd name="T3" fmla="*/ 2147483647 h 960"/>
              <a:gd name="T4" fmla="*/ 2147483647 w 960"/>
              <a:gd name="T5" fmla="*/ 2147483647 h 960"/>
              <a:gd name="T6" fmla="*/ 2147483647 w 960"/>
              <a:gd name="T7" fmla="*/ 2147483647 h 960"/>
              <a:gd name="T8" fmla="*/ 2147483647 w 96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960"/>
              <a:gd name="T17" fmla="*/ 960 w 96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960">
                <a:moveTo>
                  <a:pt x="0" y="960"/>
                </a:moveTo>
                <a:cubicBezTo>
                  <a:pt x="80" y="828"/>
                  <a:pt x="160" y="696"/>
                  <a:pt x="240" y="576"/>
                </a:cubicBezTo>
                <a:cubicBezTo>
                  <a:pt x="320" y="456"/>
                  <a:pt x="392" y="328"/>
                  <a:pt x="480" y="240"/>
                </a:cubicBezTo>
                <a:cubicBezTo>
                  <a:pt x="568" y="152"/>
                  <a:pt x="688" y="88"/>
                  <a:pt x="768" y="48"/>
                </a:cubicBezTo>
                <a:cubicBezTo>
                  <a:pt x="848" y="8"/>
                  <a:pt x="904" y="4"/>
                  <a:pt x="960" y="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2499" name="Freeform 35">
            <a:extLst>
              <a:ext uri="{FF2B5EF4-FFF2-40B4-BE49-F238E27FC236}">
                <a16:creationId xmlns:a16="http://schemas.microsoft.com/office/drawing/2014/main" id="{D0163ADC-1A46-4F28-9CA8-9499D7C4F47E}"/>
              </a:ext>
            </a:extLst>
          </p:cNvPr>
          <p:cNvSpPr>
            <a:spLocks/>
          </p:cNvSpPr>
          <p:nvPr/>
        </p:nvSpPr>
        <p:spPr bwMode="auto">
          <a:xfrm>
            <a:off x="3810000" y="3632200"/>
            <a:ext cx="1600200" cy="254000"/>
          </a:xfrm>
          <a:custGeom>
            <a:avLst/>
            <a:gdLst>
              <a:gd name="T0" fmla="*/ 0 w 1008"/>
              <a:gd name="T1" fmla="*/ 2147483647 h 160"/>
              <a:gd name="T2" fmla="*/ 2147483647 w 1008"/>
              <a:gd name="T3" fmla="*/ 2147483647 h 160"/>
              <a:gd name="T4" fmla="*/ 2147483647 w 1008"/>
              <a:gd name="T5" fmla="*/ 2147483647 h 160"/>
              <a:gd name="T6" fmla="*/ 2147483647 w 1008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60"/>
              <a:gd name="T14" fmla="*/ 1008 w 1008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60">
                <a:moveTo>
                  <a:pt x="0" y="112"/>
                </a:moveTo>
                <a:cubicBezTo>
                  <a:pt x="8" y="96"/>
                  <a:pt x="16" y="80"/>
                  <a:pt x="96" y="64"/>
                </a:cubicBezTo>
                <a:cubicBezTo>
                  <a:pt x="176" y="48"/>
                  <a:pt x="328" y="0"/>
                  <a:pt x="480" y="16"/>
                </a:cubicBezTo>
                <a:cubicBezTo>
                  <a:pt x="632" y="32"/>
                  <a:pt x="920" y="136"/>
                  <a:pt x="1008" y="160"/>
                </a:cubicBezTo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0" name="Oval 36">
            <a:extLst>
              <a:ext uri="{FF2B5EF4-FFF2-40B4-BE49-F238E27FC236}">
                <a16:creationId xmlns:a16="http://schemas.microsoft.com/office/drawing/2014/main" id="{B5FB4C05-63B2-46E2-9439-23A353F6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14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1" name="Oval 37">
            <a:extLst>
              <a:ext uri="{FF2B5EF4-FFF2-40B4-BE49-F238E27FC236}">
                <a16:creationId xmlns:a16="http://schemas.microsoft.com/office/drawing/2014/main" id="{861EF762-8701-472A-A258-E117DC1E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2" name="Oval 38">
            <a:extLst>
              <a:ext uri="{FF2B5EF4-FFF2-40B4-BE49-F238E27FC236}">
                <a16:creationId xmlns:a16="http://schemas.microsoft.com/office/drawing/2014/main" id="{5B378F4C-67C8-4985-BA49-6C8E38A7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3" name="Oval 39">
            <a:extLst>
              <a:ext uri="{FF2B5EF4-FFF2-40B4-BE49-F238E27FC236}">
                <a16:creationId xmlns:a16="http://schemas.microsoft.com/office/drawing/2014/main" id="{72B74E7F-92D8-4A33-9B5D-8114D819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4" name="Oval 40">
            <a:extLst>
              <a:ext uri="{FF2B5EF4-FFF2-40B4-BE49-F238E27FC236}">
                <a16:creationId xmlns:a16="http://schemas.microsoft.com/office/drawing/2014/main" id="{1E5D182B-25E9-4070-B672-DF2F5A13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5" name="Oval 41">
            <a:extLst>
              <a:ext uri="{FF2B5EF4-FFF2-40B4-BE49-F238E27FC236}">
                <a16:creationId xmlns:a16="http://schemas.microsoft.com/office/drawing/2014/main" id="{E60011FA-CA50-480B-8556-88F1B4B4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6" name="Oval 42">
            <a:extLst>
              <a:ext uri="{FF2B5EF4-FFF2-40B4-BE49-F238E27FC236}">
                <a16:creationId xmlns:a16="http://schemas.microsoft.com/office/drawing/2014/main" id="{0A3F9487-F5C4-497B-AE78-8E2308C3B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2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6667" name="Oval 43">
            <a:extLst>
              <a:ext uri="{FF2B5EF4-FFF2-40B4-BE49-F238E27FC236}">
                <a16:creationId xmlns:a16="http://schemas.microsoft.com/office/drawing/2014/main" id="{2D85F317-B151-41BC-936E-7CB6ECDD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68" grpId="0" animBg="1"/>
      <p:bldP spid="62469" grpId="0" animBg="1"/>
      <p:bldP spid="62493" grpId="0" build="p" autoUpdateAnimBg="0"/>
      <p:bldP spid="62498" grpId="0" animBg="1"/>
      <p:bldP spid="624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55C0D9BB-B2F1-4AB3-81B0-04C6721A8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Simpson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2D6140F7-2A5E-407D-9A0F-3617F0CDC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800"/>
              <a:t>Dengan menggunakan aturan simpson, luas dari daerah yang dibatasi fungsi y=f(x) dan sumbu X dapat dihitung sebagai berikut:</a:t>
            </a:r>
          </a:p>
          <a:p>
            <a:pPr eaLnBrk="1" hangingPunct="1">
              <a:lnSpc>
                <a:spcPct val="90000"/>
              </a:lnSpc>
            </a:pPr>
            <a:endParaRPr lang="en-US" altLang="id-ID" sz="2800"/>
          </a:p>
          <a:p>
            <a:pPr eaLnBrk="1" hangingPunct="1">
              <a:lnSpc>
                <a:spcPct val="90000"/>
              </a:lnSpc>
            </a:pPr>
            <a:endParaRPr lang="en-US" altLang="id-ID" sz="2800"/>
          </a:p>
          <a:p>
            <a:pPr eaLnBrk="1" hangingPunct="1">
              <a:lnSpc>
                <a:spcPct val="90000"/>
              </a:lnSpc>
            </a:pPr>
            <a:endParaRPr lang="en-US" altLang="id-ID" sz="2800"/>
          </a:p>
          <a:p>
            <a:pPr eaLnBrk="1" hangingPunct="1">
              <a:lnSpc>
                <a:spcPct val="90000"/>
              </a:lnSpc>
            </a:pPr>
            <a:endParaRPr lang="en-US" altLang="id-ID" sz="2800"/>
          </a:p>
          <a:p>
            <a:pPr eaLnBrk="1" hangingPunct="1">
              <a:lnSpc>
                <a:spcPct val="90000"/>
              </a:lnSpc>
            </a:pPr>
            <a:r>
              <a:rPr lang="en-US" altLang="id-ID" sz="2800"/>
              <a:t>atau dapat dituliskan dengan: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06BAB5DF-845D-410B-848B-EFDF08C9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27650" name="Object 5">
            <a:extLst>
              <a:ext uri="{FF2B5EF4-FFF2-40B4-BE49-F238E27FC236}">
                <a16:creationId xmlns:a16="http://schemas.microsoft.com/office/drawing/2014/main" id="{F95EA296-35D8-44F3-93D1-40FD9B066F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67200"/>
          <a:ext cx="914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3" imgW="6032500" imgH="393700" progId="Equation.3">
                  <p:embed/>
                </p:oleObj>
              </mc:Choice>
              <mc:Fallback>
                <p:oleObj name="Equation" r:id="rId3" imgW="60325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200"/>
                        <a:ext cx="914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6">
            <a:extLst>
              <a:ext uri="{FF2B5EF4-FFF2-40B4-BE49-F238E27FC236}">
                <a16:creationId xmlns:a16="http://schemas.microsoft.com/office/drawing/2014/main" id="{784C6F74-0D68-4DB4-BDA0-A652427B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27651" name="Object 7">
            <a:extLst>
              <a:ext uri="{FF2B5EF4-FFF2-40B4-BE49-F238E27FC236}">
                <a16:creationId xmlns:a16="http://schemas.microsoft.com/office/drawing/2014/main" id="{217C76A3-F8CD-4E82-AA22-FE990B21E6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5715000"/>
          <a:ext cx="3733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5" imgW="2235200" imgH="508000" progId="Equation.3">
                  <p:embed/>
                </p:oleObj>
              </mc:Choice>
              <mc:Fallback>
                <p:oleObj name="Equation" r:id="rId5" imgW="22352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15000"/>
                        <a:ext cx="3733800" cy="8429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8">
            <a:extLst>
              <a:ext uri="{FF2B5EF4-FFF2-40B4-BE49-F238E27FC236}">
                <a16:creationId xmlns:a16="http://schemas.microsoft.com/office/drawing/2014/main" id="{9C6D8490-2F17-41EE-A37A-A6C08A458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358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N = 0 – n</a:t>
            </a:r>
          </a:p>
          <a:p>
            <a:pPr>
              <a:spcBef>
                <a:spcPct val="50000"/>
              </a:spcBef>
            </a:pPr>
            <a:r>
              <a:rPr lang="en-US" altLang="id-ID" sz="1800"/>
              <a:t>L = L1 + L3 + L5 + . . . + Ln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4B2C50D-2A59-4A84-B331-7746F9FA2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id-ID"/>
              <a:t>Cara II </a:t>
            </a:r>
            <a:br>
              <a:rPr lang="en-US" altLang="id-ID"/>
            </a:br>
            <a:r>
              <a:rPr lang="en-US" altLang="id-ID" sz="2400"/>
              <a:t>(Buku Rinaldi Munir)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5834926-ABDF-4BE5-951D-D6C706DE0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id-ID" sz="2800"/>
              <a:t>Polinom interpolasi Newton-Gregory derajat 2 yang melalui ketiga titik tsb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1B461BB9-4E30-4B43-B353-0BE4DA1A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3A48F440-3933-4962-B721-FC6B928A3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28674" name="Object 6">
            <a:extLst>
              <a:ext uri="{FF2B5EF4-FFF2-40B4-BE49-F238E27FC236}">
                <a16:creationId xmlns:a16="http://schemas.microsoft.com/office/drawing/2014/main" id="{C9AAA99A-4720-4840-8D95-4936E635D4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352800"/>
          <a:ext cx="8229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3" imgW="4356100" imgH="393700" progId="Equation.3">
                  <p:embed/>
                </p:oleObj>
              </mc:Choice>
              <mc:Fallback>
                <p:oleObj name="Equation" r:id="rId3" imgW="4356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D7822A27-810C-4C7E-82FD-8513D429F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800"/>
              <a:t>Cara II </a:t>
            </a:r>
            <a:br>
              <a:rPr lang="en-US" altLang="id-ID" sz="4800"/>
            </a:br>
            <a:r>
              <a:rPr lang="en-US" altLang="id-ID" sz="2800"/>
              <a:t>(Buku Rinaldi Munir)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3BF9F68-E2B2-4424-8473-BA899FC49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74088" cy="4227513"/>
          </a:xfrm>
        </p:spPr>
        <p:txBody>
          <a:bodyPr/>
          <a:lstStyle/>
          <a:p>
            <a:pPr eaLnBrk="1" hangingPunct="1"/>
            <a:r>
              <a:rPr lang="en-US" altLang="id-ID" sz="2400"/>
              <a:t>Integrasikan p2(x) pd selang [0,2h]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6DBCB2A-65EE-4BF6-BCD4-2A132BA1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CCD37BB0-67B5-4C80-BF53-217D75ED6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438400"/>
          <a:ext cx="41481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2616200" imgH="2794000" progId="Equation.3">
                  <p:embed/>
                </p:oleObj>
              </mc:Choice>
              <mc:Fallback>
                <p:oleObj name="Equation" r:id="rId3" imgW="2616200" imgH="279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4148138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>
            <a:extLst>
              <a:ext uri="{FF2B5EF4-FFF2-40B4-BE49-F238E27FC236}">
                <a16:creationId xmlns:a16="http://schemas.microsoft.com/office/drawing/2014/main" id="{4FA381BF-029D-4467-BCAE-C44D89E0B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5400"/>
              <a:t>Cara II </a:t>
            </a:r>
            <a:br>
              <a:rPr lang="en-US" altLang="id-ID" sz="5400"/>
            </a:br>
            <a:r>
              <a:rPr lang="en-US" altLang="id-ID" sz="3200"/>
              <a:t>(Buku Rinaldi Munir)</a:t>
            </a:r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A0582204-836C-4AA2-9ACD-9800FDB10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sz="2400"/>
              <a:t>Mengingat </a:t>
            </a:r>
          </a:p>
          <a:p>
            <a:pPr eaLnBrk="1" hangingPunct="1"/>
            <a:endParaRPr lang="en-US" altLang="id-ID" sz="2400"/>
          </a:p>
          <a:p>
            <a:pPr eaLnBrk="1" hangingPunct="1"/>
            <a:endParaRPr lang="en-US" altLang="id-ID" sz="2400"/>
          </a:p>
          <a:p>
            <a:pPr eaLnBrk="1" hangingPunct="1"/>
            <a:r>
              <a:rPr lang="en-US" altLang="id-ID" sz="2400"/>
              <a:t>Maka selanjutnya</a:t>
            </a:r>
          </a:p>
          <a:p>
            <a:pPr eaLnBrk="1" hangingPunct="1"/>
            <a:endParaRPr lang="en-US" altLang="id-ID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d-ID" sz="2400"/>
          </a:p>
        </p:txBody>
      </p:sp>
      <p:sp>
        <p:nvSpPr>
          <p:cNvPr id="30727" name="Rectangle 5">
            <a:extLst>
              <a:ext uri="{FF2B5EF4-FFF2-40B4-BE49-F238E27FC236}">
                <a16:creationId xmlns:a16="http://schemas.microsoft.com/office/drawing/2014/main" id="{45034D7A-5B4A-4AA4-BCE8-B077CE79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4F48F56F-3B70-4A50-9712-247995069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057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3" imgW="838200" imgH="228600" progId="Equation.3">
                  <p:embed/>
                </p:oleObj>
              </mc:Choice>
              <mc:Fallback>
                <p:oleObj name="Equation" r:id="rId3" imgW="838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7">
            <a:extLst>
              <a:ext uri="{FF2B5EF4-FFF2-40B4-BE49-F238E27FC236}">
                <a16:creationId xmlns:a16="http://schemas.microsoft.com/office/drawing/2014/main" id="{814FBB0F-2306-4E41-AC3B-BA223FF9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8E740041-FE37-49E8-950D-FBFBAE91B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0723" name="Object 8">
            <a:extLst>
              <a:ext uri="{FF2B5EF4-FFF2-40B4-BE49-F238E27FC236}">
                <a16:creationId xmlns:a16="http://schemas.microsoft.com/office/drawing/2014/main" id="{4E55693D-1284-41C8-B5FA-3B088E0EB4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1513" y="3657600"/>
          <a:ext cx="52609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5" imgW="2679480" imgH="1625400" progId="Equation.3">
                  <p:embed/>
                </p:oleObj>
              </mc:Choice>
              <mc:Fallback>
                <p:oleObj name="Equation" r:id="rId5" imgW="2679480" imgH="1625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3657600"/>
                        <a:ext cx="52609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1">
            <a:extLst>
              <a:ext uri="{FF2B5EF4-FFF2-40B4-BE49-F238E27FC236}">
                <a16:creationId xmlns:a16="http://schemas.microsoft.com/office/drawing/2014/main" id="{82BEA0F0-13C9-4BC4-8EC3-32855F90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0724" name="Object 10">
            <a:extLst>
              <a:ext uri="{FF2B5EF4-FFF2-40B4-BE49-F238E27FC236}">
                <a16:creationId xmlns:a16="http://schemas.microsoft.com/office/drawing/2014/main" id="{0005A333-C5D8-4F97-9030-87B50833F5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667000"/>
          <a:ext cx="8382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7" imgW="3378200" imgH="241300" progId="Equation.3">
                  <p:embed/>
                </p:oleObj>
              </mc:Choice>
              <mc:Fallback>
                <p:oleObj name="Equation" r:id="rId7" imgW="33782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83820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0CA0563-7090-48BD-A296-71440BFB1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INTEGRASI NUMERIK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7EEBB08-657C-4F01-8720-255A875128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3849687"/>
          </a:xfrm>
        </p:spPr>
        <p:txBody>
          <a:bodyPr/>
          <a:lstStyle/>
          <a:p>
            <a:pPr eaLnBrk="1" hangingPunct="1"/>
            <a:r>
              <a:rPr lang="en-US" altLang="id-ID" sz="2800"/>
              <a:t>Perhitungan integral adalah perhitungan dasar yang digunakan dalam kalkulus, dalam banyak keperluan. </a:t>
            </a:r>
          </a:p>
          <a:p>
            <a:pPr eaLnBrk="1" hangingPunct="1"/>
            <a:r>
              <a:rPr lang="en-US" altLang="id-ID" sz="2800"/>
              <a:t>digunakan untuk menghitung luas daerah yang dibatasi oleh fungsi y = f(x) dan sumbu x. </a:t>
            </a:r>
          </a:p>
          <a:p>
            <a:pPr eaLnBrk="1" hangingPunct="1"/>
            <a:r>
              <a:rPr lang="en-US" altLang="id-ID" sz="2800"/>
              <a:t>Penerapan integral : menghitung luas dan volume-volume benda putar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 descr="Dark downward diagonal">
            <a:extLst>
              <a:ext uri="{FF2B5EF4-FFF2-40B4-BE49-F238E27FC236}">
                <a16:creationId xmlns:a16="http://schemas.microsoft.com/office/drawing/2014/main" id="{92315051-9F39-448A-A790-B9BC3BCC9A80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2743200"/>
          </a:xfrm>
          <a:custGeom>
            <a:avLst/>
            <a:gdLst>
              <a:gd name="T0" fmla="*/ 0 w 3744"/>
              <a:gd name="T1" fmla="*/ 2147483647 h 1728"/>
              <a:gd name="T2" fmla="*/ 2147483647 w 3744"/>
              <a:gd name="T3" fmla="*/ 2147483647 h 1728"/>
              <a:gd name="T4" fmla="*/ 2147483647 w 3744"/>
              <a:gd name="T5" fmla="*/ 2147483647 h 1728"/>
              <a:gd name="T6" fmla="*/ 2147483647 w 3744"/>
              <a:gd name="T7" fmla="*/ 2147483647 h 1728"/>
              <a:gd name="T8" fmla="*/ 2147483647 w 3744"/>
              <a:gd name="T9" fmla="*/ 2147483647 h 1728"/>
              <a:gd name="T10" fmla="*/ 2147483647 w 3744"/>
              <a:gd name="T11" fmla="*/ 2147483647 h 1728"/>
              <a:gd name="T12" fmla="*/ 2147483647 w 3744"/>
              <a:gd name="T13" fmla="*/ 2147483647 h 1728"/>
              <a:gd name="T14" fmla="*/ 2147483647 w 3744"/>
              <a:gd name="T15" fmla="*/ 2147483647 h 1728"/>
              <a:gd name="T16" fmla="*/ 2147483647 w 3744"/>
              <a:gd name="T17" fmla="*/ 2147483647 h 1728"/>
              <a:gd name="T18" fmla="*/ 2147483647 w 3744"/>
              <a:gd name="T19" fmla="*/ 2147483647 h 1728"/>
              <a:gd name="T20" fmla="*/ 2147483647 w 3744"/>
              <a:gd name="T21" fmla="*/ 2147483647 h 1728"/>
              <a:gd name="T22" fmla="*/ 2147483647 w 3744"/>
              <a:gd name="T23" fmla="*/ 2147483647 h 1728"/>
              <a:gd name="T24" fmla="*/ 2147483647 w 3744"/>
              <a:gd name="T25" fmla="*/ 2147483647 h 1728"/>
              <a:gd name="T26" fmla="*/ 2147483647 w 3744"/>
              <a:gd name="T27" fmla="*/ 2147483647 h 1728"/>
              <a:gd name="T28" fmla="*/ 2147483647 w 3744"/>
              <a:gd name="T29" fmla="*/ 0 h 1728"/>
              <a:gd name="T30" fmla="*/ 2147483647 w 3744"/>
              <a:gd name="T31" fmla="*/ 2147483647 h 1728"/>
              <a:gd name="T32" fmla="*/ 0 w 3744"/>
              <a:gd name="T33" fmla="*/ 2147483647 h 1728"/>
              <a:gd name="T34" fmla="*/ 0 w 3744"/>
              <a:gd name="T35" fmla="*/ 2147483647 h 17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44"/>
              <a:gd name="T55" fmla="*/ 0 h 1728"/>
              <a:gd name="T56" fmla="*/ 3744 w 3744"/>
              <a:gd name="T57" fmla="*/ 1728 h 17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44" h="1728">
                <a:moveTo>
                  <a:pt x="0" y="1200"/>
                </a:moveTo>
                <a:lnTo>
                  <a:pt x="192" y="672"/>
                </a:lnTo>
                <a:lnTo>
                  <a:pt x="384" y="432"/>
                </a:lnTo>
                <a:lnTo>
                  <a:pt x="528" y="336"/>
                </a:lnTo>
                <a:lnTo>
                  <a:pt x="720" y="240"/>
                </a:lnTo>
                <a:lnTo>
                  <a:pt x="1008" y="144"/>
                </a:lnTo>
                <a:lnTo>
                  <a:pt x="1248" y="144"/>
                </a:lnTo>
                <a:lnTo>
                  <a:pt x="1440" y="192"/>
                </a:lnTo>
                <a:lnTo>
                  <a:pt x="1824" y="336"/>
                </a:lnTo>
                <a:lnTo>
                  <a:pt x="2016" y="432"/>
                </a:lnTo>
                <a:lnTo>
                  <a:pt x="2400" y="480"/>
                </a:lnTo>
                <a:lnTo>
                  <a:pt x="2640" y="480"/>
                </a:lnTo>
                <a:lnTo>
                  <a:pt x="3024" y="384"/>
                </a:lnTo>
                <a:lnTo>
                  <a:pt x="3360" y="240"/>
                </a:lnTo>
                <a:lnTo>
                  <a:pt x="3744" y="0"/>
                </a:lnTo>
                <a:lnTo>
                  <a:pt x="3744" y="1728"/>
                </a:lnTo>
                <a:lnTo>
                  <a:pt x="0" y="1728"/>
                </a:lnTo>
                <a:lnTo>
                  <a:pt x="0" y="1200"/>
                </a:lnTo>
                <a:close/>
              </a:path>
            </a:pathLst>
          </a:custGeom>
          <a:pattFill prst="dkDnDiag">
            <a:fgClr>
              <a:srgbClr val="0099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4A133D3-C3E1-4BE8-8FCC-D61691AC5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06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Simpson 3/8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7EE038CF-B981-489C-B374-514C09A90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995363"/>
            <a:ext cx="7772400" cy="4114800"/>
          </a:xfrm>
        </p:spPr>
        <p:txBody>
          <a:bodyPr/>
          <a:lstStyle/>
          <a:p>
            <a:pPr marL="609600" indent="-609600"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id-ID" sz="2800" b="1">
                <a:solidFill>
                  <a:srgbClr val="0000CC"/>
                </a:solidFill>
              </a:rPr>
              <a:t>Aproksimasi dengan fungsi kubik</a:t>
            </a:r>
            <a:endParaRPr lang="en-US" altLang="id-ID" sz="2800">
              <a:solidFill>
                <a:srgbClr val="0000CC"/>
              </a:solidFill>
            </a:endParaRPr>
          </a:p>
        </p:txBody>
      </p:sp>
      <p:graphicFrame>
        <p:nvGraphicFramePr>
          <p:cNvPr id="64517" name="Object 5">
            <a:extLst>
              <a:ext uri="{FF2B5EF4-FFF2-40B4-BE49-F238E27FC236}">
                <a16:creationId xmlns:a16="http://schemas.microsoft.com/office/drawing/2014/main" id="{F0EBA43F-7F02-41EE-8B6F-9052E4F38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125" y="1814513"/>
          <a:ext cx="7616825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3" imgW="4152600" imgH="838080" progId="Equation.3">
                  <p:embed/>
                </p:oleObj>
              </mc:Choice>
              <mc:Fallback>
                <p:oleObj name="Equation" r:id="rId3" imgW="41526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1814513"/>
                        <a:ext cx="7616825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Line 6">
            <a:extLst>
              <a:ext uri="{FF2B5EF4-FFF2-40B4-BE49-F238E27FC236}">
                <a16:creationId xmlns:a16="http://schemas.microsoft.com/office/drawing/2014/main" id="{A8D30357-E113-4877-B64D-890FAA52F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ED630EF6-4A81-40E8-BDC8-521D1871DD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273425"/>
            <a:ext cx="0" cy="289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2" name="Freeform 8">
            <a:extLst>
              <a:ext uri="{FF2B5EF4-FFF2-40B4-BE49-F238E27FC236}">
                <a16:creationId xmlns:a16="http://schemas.microsoft.com/office/drawing/2014/main" id="{BBBFD3FC-E0CB-4441-B08F-1ADD346DC02F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BA135F7E-6203-427F-BA00-9B9AC6ABC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45A4CA6D-1240-4E24-8B56-0465173EF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A611ACF2-1D4B-4934-9FA1-F5D2ECE3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009B713B-0C6A-45E5-813A-2A2AA2FF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B2728FE7-6602-4549-897C-1B8A3B8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2617CB2C-FC1F-4675-A90F-D223FF3C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f(x)</a:t>
            </a:r>
            <a:endParaRPr lang="en-US" altLang="id-ID" sz="2400" i="1">
              <a:latin typeface="Times New Roman" panose="02020603050405020304" pitchFamily="18" charset="0"/>
            </a:endParaRP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C4D2261B-B31D-4F02-9A8C-35080D880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8ABE0F82-18F8-4567-B84A-7BCFA704A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2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2B5DB79B-432E-4638-8708-C687D6C3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3E6F8A17-C926-4145-8674-905543A5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02206EB7-085D-4DD4-97ED-C2C4CBD9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0066FF"/>
                </a:solidFill>
                <a:latin typeface="Times New Roman" panose="02020603050405020304" pitchFamily="18" charset="0"/>
              </a:rPr>
              <a:t>L(x)</a:t>
            </a:r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DCF9E9FF-F1F8-4EAC-8645-67EB791B8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191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F989770F-036A-4673-B601-F75E7AE8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3</a:t>
            </a:r>
            <a:endParaRPr lang="en-US" altLang="id-ID" sz="2400" b="1" i="1">
              <a:latin typeface="Times New Roman" panose="02020603050405020304" pitchFamily="18" charset="0"/>
            </a:endParaRP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DD29A8CA-DF76-4870-B15A-98CA4807F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9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0BABB82E-4CD3-4FBC-BC5C-0BBBE6CDADC1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744"/>
              <a:gd name="T1" fmla="*/ 2147483647 h 1200"/>
              <a:gd name="T2" fmla="*/ 2147483647 w 3744"/>
              <a:gd name="T3" fmla="*/ 2147483647 h 1200"/>
              <a:gd name="T4" fmla="*/ 2147483647 w 3744"/>
              <a:gd name="T5" fmla="*/ 2147483647 h 1200"/>
              <a:gd name="T6" fmla="*/ 2147483647 w 3744"/>
              <a:gd name="T7" fmla="*/ 2147483647 h 1200"/>
              <a:gd name="T8" fmla="*/ 2147483647 w 3744"/>
              <a:gd name="T9" fmla="*/ 2147483647 h 1200"/>
              <a:gd name="T10" fmla="*/ 2147483647 w 3744"/>
              <a:gd name="T11" fmla="*/ 2147483647 h 1200"/>
              <a:gd name="T12" fmla="*/ 2147483647 w 3744"/>
              <a:gd name="T13" fmla="*/ 2147483647 h 1200"/>
              <a:gd name="T14" fmla="*/ 2147483647 w 3744"/>
              <a:gd name="T15" fmla="*/ 2147483647 h 1200"/>
              <a:gd name="T16" fmla="*/ 2147483647 w 3744"/>
              <a:gd name="T17" fmla="*/ 0 h 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44"/>
              <a:gd name="T28" fmla="*/ 0 h 1200"/>
              <a:gd name="T29" fmla="*/ 3744 w 3744"/>
              <a:gd name="T30" fmla="*/ 1200 h 1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44" h="1200">
                <a:moveTo>
                  <a:pt x="0" y="1200"/>
                </a:moveTo>
                <a:cubicBezTo>
                  <a:pt x="84" y="944"/>
                  <a:pt x="168" y="688"/>
                  <a:pt x="288" y="528"/>
                </a:cubicBezTo>
                <a:cubicBezTo>
                  <a:pt x="408" y="368"/>
                  <a:pt x="560" y="304"/>
                  <a:pt x="720" y="240"/>
                </a:cubicBezTo>
                <a:cubicBezTo>
                  <a:pt x="880" y="176"/>
                  <a:pt x="1048" y="120"/>
                  <a:pt x="1248" y="144"/>
                </a:cubicBezTo>
                <a:cubicBezTo>
                  <a:pt x="1448" y="168"/>
                  <a:pt x="1744" y="328"/>
                  <a:pt x="1920" y="384"/>
                </a:cubicBezTo>
                <a:cubicBezTo>
                  <a:pt x="2096" y="440"/>
                  <a:pt x="2184" y="464"/>
                  <a:pt x="2304" y="480"/>
                </a:cubicBezTo>
                <a:cubicBezTo>
                  <a:pt x="2424" y="496"/>
                  <a:pt x="2480" y="512"/>
                  <a:pt x="2640" y="480"/>
                </a:cubicBezTo>
                <a:cubicBezTo>
                  <a:pt x="2800" y="448"/>
                  <a:pt x="3080" y="368"/>
                  <a:pt x="3264" y="288"/>
                </a:cubicBezTo>
                <a:cubicBezTo>
                  <a:pt x="3448" y="208"/>
                  <a:pt x="3596" y="104"/>
                  <a:pt x="3744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1768" name="Oval 24">
            <a:extLst>
              <a:ext uri="{FF2B5EF4-FFF2-40B4-BE49-F238E27FC236}">
                <a16:creationId xmlns:a16="http://schemas.microsoft.com/office/drawing/2014/main" id="{029E95E1-A5C0-41E5-B405-4C9827FC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1769" name="Oval 25">
            <a:extLst>
              <a:ext uri="{FF2B5EF4-FFF2-40B4-BE49-F238E27FC236}">
                <a16:creationId xmlns:a16="http://schemas.microsoft.com/office/drawing/2014/main" id="{E1D8D773-1796-451D-91A6-0B089F9D5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814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1770" name="Oval 26">
            <a:extLst>
              <a:ext uri="{FF2B5EF4-FFF2-40B4-BE49-F238E27FC236}">
                <a16:creationId xmlns:a16="http://schemas.microsoft.com/office/drawing/2014/main" id="{AC3A8C6E-FCAD-405D-B15C-C6E3DA652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1771" name="Oval 27">
            <a:extLst>
              <a:ext uri="{FF2B5EF4-FFF2-40B4-BE49-F238E27FC236}">
                <a16:creationId xmlns:a16="http://schemas.microsoft.com/office/drawing/2014/main" id="{ED5494BF-6D6B-458E-94B6-B98E24B9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31" grpId="0" build="p" autoUpdateAnimBg="0"/>
      <p:bldP spid="645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12D3A801-8365-4450-B9E7-8B18C526C0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4763" y="1195388"/>
          <a:ext cx="772318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5016240" imgH="888840" progId="Equation.3">
                  <p:embed/>
                </p:oleObj>
              </mc:Choice>
              <mc:Fallback>
                <p:oleObj name="Equation" r:id="rId3" imgW="5016240" imgH="8888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195388"/>
                        <a:ext cx="7723187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7A6E49FA-346C-4EF5-81E6-9DB70E4B4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2882900"/>
          <a:ext cx="562768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5" imgW="2603160" imgH="812520" progId="Equation.3">
                  <p:embed/>
                </p:oleObj>
              </mc:Choice>
              <mc:Fallback>
                <p:oleObj name="Equation" r:id="rId5" imgW="260316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882900"/>
                        <a:ext cx="5627687" cy="17526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>
            <a:extLst>
              <a:ext uri="{FF2B5EF4-FFF2-40B4-BE49-F238E27FC236}">
                <a16:creationId xmlns:a16="http://schemas.microsoft.com/office/drawing/2014/main" id="{E0AE71FB-EAEA-4995-B9F6-83901E8A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4803775"/>
            <a:ext cx="374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id-ID" sz="2400" b="1">
                <a:latin typeface="Times New Roman" panose="02020603050405020304" pitchFamily="18" charset="0"/>
              </a:rPr>
              <a:t>Error Pemenggalan</a:t>
            </a:r>
          </a:p>
        </p:txBody>
      </p:sp>
      <p:graphicFrame>
        <p:nvGraphicFramePr>
          <p:cNvPr id="32772" name="Object 5">
            <a:extLst>
              <a:ext uri="{FF2B5EF4-FFF2-40B4-BE49-F238E27FC236}">
                <a16:creationId xmlns:a16="http://schemas.microsoft.com/office/drawing/2014/main" id="{D98E9301-B153-483F-BF08-062A4B161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275" y="5432425"/>
          <a:ext cx="66786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7" imgW="3301920" imgH="419040" progId="Equation.3">
                  <p:embed/>
                </p:oleObj>
              </mc:Choice>
              <mc:Fallback>
                <p:oleObj name="Equation" r:id="rId7" imgW="33019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5432425"/>
                        <a:ext cx="6678613" cy="847725"/>
                      </a:xfrm>
                      <a:prstGeom prst="rect">
                        <a:avLst/>
                      </a:prstGeom>
                      <a:solidFill>
                        <a:srgbClr val="C9FFFF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6">
            <a:extLst>
              <a:ext uri="{FF2B5EF4-FFF2-40B4-BE49-F238E27FC236}">
                <a16:creationId xmlns:a16="http://schemas.microsoft.com/office/drawing/2014/main" id="{F61B1762-702C-49F4-9970-A4743B23C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06400"/>
            <a:ext cx="7772400" cy="533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Aturan Simpson 3/8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A1BEAF6-7E56-41D8-A35D-67437E6FE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Gauss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CBFE16E-89FA-4CFB-986B-AB7BDFF62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Metode Newton Code (Trapezoida, Simpson) </a:t>
            </a:r>
            <a:r>
              <a:rPr lang="en-US" altLang="id-ID">
                <a:sym typeface="Wingdings" panose="05000000000000000000" pitchFamily="2" charset="2"/>
              </a:rPr>
              <a:t> berdasarkan titik2 data diskrit. Dengan batasan :</a:t>
            </a:r>
          </a:p>
          <a:p>
            <a:pPr lvl="1" eaLnBrk="1" hangingPunct="1"/>
            <a:r>
              <a:rPr lang="en-US" altLang="id-ID">
                <a:sym typeface="Wingdings" panose="05000000000000000000" pitchFamily="2" charset="2"/>
              </a:rPr>
              <a:t>H sama</a:t>
            </a:r>
          </a:p>
          <a:p>
            <a:pPr lvl="1" eaLnBrk="1" hangingPunct="1"/>
            <a:r>
              <a:rPr lang="en-US" altLang="id-ID">
                <a:sym typeface="Wingdings" panose="05000000000000000000" pitchFamily="2" charset="2"/>
              </a:rPr>
              <a:t>Luas dihitung dari a sampai b</a:t>
            </a:r>
          </a:p>
          <a:p>
            <a:pPr eaLnBrk="1" hangingPunct="1"/>
            <a:r>
              <a:rPr lang="en-US" altLang="id-ID">
                <a:sym typeface="Wingdings" panose="05000000000000000000" pitchFamily="2" charset="2"/>
              </a:rPr>
              <a:t>Mengakibatkan error yang dihasilkan cukup besar.</a:t>
            </a:r>
          </a:p>
          <a:p>
            <a:pPr eaLnBrk="1" hangingPunct="1"/>
            <a:endParaRPr lang="en-US" altLang="id-ID">
              <a:sym typeface="Wingdings" panose="05000000000000000000" pitchFamily="2" charset="2"/>
            </a:endParaRPr>
          </a:p>
          <a:p>
            <a:pPr eaLnBrk="1" hangingPunct="1"/>
            <a:endParaRPr lang="en-US" altLang="id-ID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E5369034-D185-40A1-AE48-FAF9473A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Gauss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9D8CAD34-504A-4245-806A-B4260EDC1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840287"/>
          </a:xfrm>
        </p:spPr>
        <p:txBody>
          <a:bodyPr/>
          <a:lstStyle/>
          <a:p>
            <a:pPr eaLnBrk="1" hangingPunct="1"/>
            <a:r>
              <a:rPr lang="en-US" altLang="id-ID" sz="2000"/>
              <a:t>Misal menghitung Luas dengan metode trapezoida dengan selang  [-1,1]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Persamaan ini dapat ditulis (disebut pers Kuadratur Gauss)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Misal x</a:t>
            </a:r>
            <a:r>
              <a:rPr lang="en-US" altLang="id-ID" sz="2000" baseline="-25000"/>
              <a:t>1</a:t>
            </a:r>
            <a:r>
              <a:rPr lang="en-US" altLang="id-ID" sz="2000"/>
              <a:t>=-1, x</a:t>
            </a:r>
            <a:r>
              <a:rPr lang="en-US" altLang="id-ID" sz="2000" baseline="-25000"/>
              <a:t>2</a:t>
            </a:r>
            <a:r>
              <a:rPr lang="en-US" altLang="id-ID" sz="2000"/>
              <a:t>=1 dan c</a:t>
            </a:r>
            <a:r>
              <a:rPr lang="en-US" altLang="id-ID" sz="2000" baseline="-25000"/>
              <a:t>1</a:t>
            </a:r>
            <a:r>
              <a:rPr lang="en-US" altLang="id-ID" sz="2000"/>
              <a:t>=c</a:t>
            </a:r>
            <a:r>
              <a:rPr lang="en-US" altLang="id-ID" sz="2000" baseline="-25000"/>
              <a:t>2</a:t>
            </a:r>
            <a:r>
              <a:rPr lang="en-US" altLang="id-ID" sz="2000"/>
              <a:t>=1 </a:t>
            </a:r>
            <a:r>
              <a:rPr lang="en-US" altLang="id-ID" sz="2000">
                <a:sym typeface="Wingdings" panose="05000000000000000000" pitchFamily="2" charset="2"/>
              </a:rPr>
              <a:t> menjadi m. trapezoida</a:t>
            </a:r>
          </a:p>
          <a:p>
            <a:pPr eaLnBrk="1" hangingPunct="1"/>
            <a:r>
              <a:rPr lang="en-US" altLang="id-ID" sz="2000"/>
              <a:t>Karena x</a:t>
            </a:r>
            <a:r>
              <a:rPr lang="en-US" altLang="id-ID" sz="2000" baseline="-25000"/>
              <a:t>1</a:t>
            </a:r>
            <a:r>
              <a:rPr lang="en-US" altLang="id-ID" sz="2000"/>
              <a:t>, x</a:t>
            </a:r>
            <a:r>
              <a:rPr lang="en-US" altLang="id-ID" sz="2000" baseline="-25000"/>
              <a:t>2,</a:t>
            </a:r>
            <a:r>
              <a:rPr lang="en-US" altLang="id-ID" sz="2000"/>
              <a:t>,c</a:t>
            </a:r>
            <a:r>
              <a:rPr lang="en-US" altLang="id-ID" sz="2000" baseline="-25000"/>
              <a:t>1 </a:t>
            </a:r>
            <a:r>
              <a:rPr lang="en-US" altLang="id-ID" sz="2000"/>
              <a:t>dan c</a:t>
            </a:r>
            <a:r>
              <a:rPr lang="en-US" altLang="id-ID" sz="2000" baseline="-25000"/>
              <a:t>2 </a:t>
            </a:r>
            <a:r>
              <a:rPr lang="en-US" altLang="id-ID" sz="2000"/>
              <a:t>sembarang maka kita harus memilih nilai tersebut sehingga error integrasinya min</a:t>
            </a: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50084068-D25B-404F-A608-7C0EF277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BC6B3861-608B-490E-8FFD-883AACB87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514600"/>
          <a:ext cx="44958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3" imgW="2882900" imgH="660400" progId="Equation.3">
                  <p:embed/>
                </p:oleObj>
              </mc:Choice>
              <mc:Fallback>
                <p:oleObj name="Equation" r:id="rId3" imgW="28829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4495800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6">
            <a:extLst>
              <a:ext uri="{FF2B5EF4-FFF2-40B4-BE49-F238E27FC236}">
                <a16:creationId xmlns:a16="http://schemas.microsoft.com/office/drawing/2014/main" id="{357B188A-2F69-4DE3-8590-7CE36EC0EB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114800"/>
          <a:ext cx="40386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5" imgW="2032000" imgH="469900" progId="Equation.3">
                  <p:embed/>
                </p:oleObj>
              </mc:Choice>
              <mc:Fallback>
                <p:oleObj name="Equation" r:id="rId5" imgW="20320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40386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7D2613A7-5C68-4473-9936-F5984781A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Gauss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074C2530-079D-4271-90ED-0276A9F501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80312" cy="4114800"/>
          </a:xfrm>
        </p:spPr>
        <p:txBody>
          <a:bodyPr/>
          <a:lstStyle/>
          <a:p>
            <a:pPr eaLnBrk="1" hangingPunct="1"/>
            <a:r>
              <a:rPr lang="en-US" altLang="id-ID" sz="2000"/>
              <a:t>Bagaimana mencari </a:t>
            </a:r>
            <a:r>
              <a:rPr lang="en-US" altLang="id-ID" sz="1600"/>
              <a:t>x</a:t>
            </a:r>
            <a:r>
              <a:rPr lang="en-US" altLang="id-ID" sz="1600" baseline="-25000"/>
              <a:t>1</a:t>
            </a:r>
            <a:r>
              <a:rPr lang="en-US" altLang="id-ID" sz="1600"/>
              <a:t>, x</a:t>
            </a:r>
            <a:r>
              <a:rPr lang="en-US" altLang="id-ID" sz="1600" baseline="-25000"/>
              <a:t>2,</a:t>
            </a:r>
            <a:r>
              <a:rPr lang="en-US" altLang="id-ID" sz="1600"/>
              <a:t>,c</a:t>
            </a:r>
            <a:r>
              <a:rPr lang="en-US" altLang="id-ID" sz="1600" baseline="-25000"/>
              <a:t>1 </a:t>
            </a:r>
            <a:r>
              <a:rPr lang="en-US" altLang="id-ID" sz="1600"/>
              <a:t>dan c</a:t>
            </a:r>
            <a:r>
              <a:rPr lang="en-US" altLang="id-ID" sz="1600" baseline="-25000"/>
              <a:t>2 </a:t>
            </a:r>
            <a:r>
              <a:rPr lang="en-US" altLang="id-ID" sz="2000"/>
              <a:t>Persamaan dibawah ini dianggap memenuhi secara tepat bila empat polinom berikut dijadikan fungsi integral pada interval integrasi [-1, 1]</a:t>
            </a:r>
          </a:p>
          <a:p>
            <a:pPr eaLnBrk="1" hangingPunct="1"/>
            <a:r>
              <a:rPr lang="en-US" altLang="id-ID" sz="2000"/>
              <a:t>f(x) = 1 ; f(x) = x ; f(x) = x</a:t>
            </a:r>
            <a:r>
              <a:rPr lang="en-US" altLang="id-ID" sz="2000" baseline="30000"/>
              <a:t>2</a:t>
            </a:r>
            <a:r>
              <a:rPr lang="en-US" altLang="id-ID" sz="2000"/>
              <a:t> ; f(x) = x</a:t>
            </a:r>
            <a:r>
              <a:rPr lang="en-US" altLang="id-ID" sz="2000" baseline="30000"/>
              <a:t>3</a:t>
            </a:r>
          </a:p>
          <a:p>
            <a:pPr eaLnBrk="1" hangingPunct="1"/>
            <a:endParaRPr lang="en-US" altLang="id-ID" sz="1600"/>
          </a:p>
        </p:txBody>
      </p:sp>
      <p:graphicFrame>
        <p:nvGraphicFramePr>
          <p:cNvPr id="34818" name="Object 4">
            <a:extLst>
              <a:ext uri="{FF2B5EF4-FFF2-40B4-BE49-F238E27FC236}">
                <a16:creationId xmlns:a16="http://schemas.microsoft.com/office/drawing/2014/main" id="{00626365-5EE6-4FF6-9362-61F4FEEC905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495800" y="3429000"/>
          <a:ext cx="3886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3" imgW="2032000" imgH="469900" progId="Equation.3">
                  <p:embed/>
                </p:oleObj>
              </mc:Choice>
              <mc:Fallback>
                <p:oleObj name="Equation" r:id="rId3" imgW="20320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3886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8">
            <a:extLst>
              <a:ext uri="{FF2B5EF4-FFF2-40B4-BE49-F238E27FC236}">
                <a16:creationId xmlns:a16="http://schemas.microsoft.com/office/drawing/2014/main" id="{52F575CC-3C8C-4775-96DA-B82A70844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4819" name="Object 7">
            <a:extLst>
              <a:ext uri="{FF2B5EF4-FFF2-40B4-BE49-F238E27FC236}">
                <a16:creationId xmlns:a16="http://schemas.microsoft.com/office/drawing/2014/main" id="{4C088E37-A270-4BD3-BFD5-3B80DB3D65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505200"/>
          <a:ext cx="28416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5" imgW="1638300" imgH="1930400" progId="Equation.3">
                  <p:embed/>
                </p:oleObj>
              </mc:Choice>
              <mc:Fallback>
                <p:oleObj name="Equation" r:id="rId5" imgW="1638300" imgH="193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5200"/>
                        <a:ext cx="2841625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9">
            <a:extLst>
              <a:ext uri="{FF2B5EF4-FFF2-40B4-BE49-F238E27FC236}">
                <a16:creationId xmlns:a16="http://schemas.microsoft.com/office/drawing/2014/main" id="{44396F65-C2A7-4FAC-81E8-B8E37663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48200"/>
            <a:ext cx="297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2400"/>
              <a:t>Didapat</a:t>
            </a:r>
          </a:p>
          <a:p>
            <a:pPr>
              <a:spcBef>
                <a:spcPct val="50000"/>
              </a:spcBef>
            </a:pPr>
            <a:endParaRPr lang="en-US" altLang="id-ID" sz="2400"/>
          </a:p>
        </p:txBody>
      </p:sp>
      <p:sp>
        <p:nvSpPr>
          <p:cNvPr id="34825" name="Rectangle 11">
            <a:extLst>
              <a:ext uri="{FF2B5EF4-FFF2-40B4-BE49-F238E27FC236}">
                <a16:creationId xmlns:a16="http://schemas.microsoft.com/office/drawing/2014/main" id="{E5C86937-B59A-43D6-8B5A-43490EE6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4820" name="Object 10">
            <a:extLst>
              <a:ext uri="{FF2B5EF4-FFF2-40B4-BE49-F238E27FC236}">
                <a16:creationId xmlns:a16="http://schemas.microsoft.com/office/drawing/2014/main" id="{16F76A51-B17B-46B2-BB06-2A76CEE84C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5257800"/>
          <a:ext cx="16764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7" imgW="1079032" imgH="660113" progId="Equation.3">
                  <p:embed/>
                </p:oleObj>
              </mc:Choice>
              <mc:Fallback>
                <p:oleObj name="Equation" r:id="rId7" imgW="1079032" imgH="6601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257800"/>
                        <a:ext cx="1676400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DBAA19E9-4D0D-493F-A05C-297A029E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Metode Integrasi Gauss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D82E3BC-E7E7-44CC-B883-16A1144EC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Persamaan dibawah ini dinamakan metode Gauss Legendre 2 titik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C349A52-EB85-45C8-B3B7-690AF6BD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28BB8010-A6FB-4A2D-8F67-3BAFDA0B0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429000"/>
          <a:ext cx="3505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1727200" imgH="469900" progId="Equation.3">
                  <p:embed/>
                </p:oleObj>
              </mc:Choice>
              <mc:Fallback>
                <p:oleObj name="Equation" r:id="rId3" imgW="1727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9000"/>
                        <a:ext cx="35052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6C6F8FA1-D3A0-4FC7-ABCE-9FDFD89CA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Transformasi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CDE2D440-A726-45AE-BF44-C11253CF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Range [a,b] </a:t>
            </a:r>
            <a:r>
              <a:rPr lang="en-US" altLang="id-ID">
                <a:sym typeface="Wingdings" panose="05000000000000000000" pitchFamily="2" charset="2"/>
              </a:rPr>
              <a:t> [-1,1] </a:t>
            </a:r>
          </a:p>
          <a:p>
            <a:pPr eaLnBrk="1" hangingPunct="1"/>
            <a:r>
              <a:rPr lang="en-US" altLang="id-ID">
                <a:sym typeface="Wingdings" panose="05000000000000000000" pitchFamily="2" charset="2"/>
              </a:rPr>
              <a:t>X  u   f(x)  g(u)  dx du</a:t>
            </a:r>
            <a:endParaRPr lang="en-US" altLang="id-ID"/>
          </a:p>
          <a:p>
            <a:pPr eaLnBrk="1" hangingPunct="1"/>
            <a:endParaRPr lang="en-US" altLang="id-ID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E755F7E2-FE1A-466C-94EC-167FD255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83574CF-5570-4780-8A54-1DB206A7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6866" name="Object 6">
            <a:extLst>
              <a:ext uri="{FF2B5EF4-FFF2-40B4-BE49-F238E27FC236}">
                <a16:creationId xmlns:a16="http://schemas.microsoft.com/office/drawing/2014/main" id="{0732EDC1-65EE-4F9F-A9BC-00E7434E9E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133600"/>
          <a:ext cx="25146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876300" imgH="482600" progId="Equation.3">
                  <p:embed/>
                </p:oleObj>
              </mc:Choice>
              <mc:Fallback>
                <p:oleObj name="Equation" r:id="rId3" imgW="8763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5146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9">
            <a:extLst>
              <a:ext uri="{FF2B5EF4-FFF2-40B4-BE49-F238E27FC236}">
                <a16:creationId xmlns:a16="http://schemas.microsoft.com/office/drawing/2014/main" id="{2C9E0EAF-922D-4B5A-A5BB-A5DF7A00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6867" name="Object 8">
            <a:extLst>
              <a:ext uri="{FF2B5EF4-FFF2-40B4-BE49-F238E27FC236}">
                <a16:creationId xmlns:a16="http://schemas.microsoft.com/office/drawing/2014/main" id="{151114F8-8E48-49B6-AD77-7D69A2292A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905000"/>
          <a:ext cx="25146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5" imgW="889000" imgH="469900" progId="Equation.3">
                  <p:embed/>
                </p:oleObj>
              </mc:Choice>
              <mc:Fallback>
                <p:oleObj name="Equation" r:id="rId5" imgW="889000" imgH="469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251460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Line 10">
            <a:extLst>
              <a:ext uri="{FF2B5EF4-FFF2-40B4-BE49-F238E27FC236}">
                <a16:creationId xmlns:a16="http://schemas.microsoft.com/office/drawing/2014/main" id="{9FDF8B78-C8B9-4D8B-BB36-EC1BF716C9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8194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6590C90D-2B1D-47C2-9603-864EAB22A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Transformasi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E322705D-FAA7-430F-A611-8FB0AD4D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7890" name="Object 4">
            <a:extLst>
              <a:ext uri="{FF2B5EF4-FFF2-40B4-BE49-F238E27FC236}">
                <a16:creationId xmlns:a16="http://schemas.microsoft.com/office/drawing/2014/main" id="{1A724791-A4CF-4D3E-8B02-B0D712A05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905000"/>
          <a:ext cx="30511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1447800" imgH="2133600" progId="Equation.3">
                  <p:embed/>
                </p:oleObj>
              </mc:Choice>
              <mc:Fallback>
                <p:oleObj name="Equation" r:id="rId3" imgW="1447800" imgH="213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305117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6">
            <a:extLst>
              <a:ext uri="{FF2B5EF4-FFF2-40B4-BE49-F238E27FC236}">
                <a16:creationId xmlns:a16="http://schemas.microsoft.com/office/drawing/2014/main" id="{9FDD0EE1-87BB-43D6-9F81-E7FB82461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895600"/>
            <a:ext cx="3429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9894AF40-D850-4BC5-B5E7-DF826457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71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a</a:t>
            </a:r>
          </a:p>
        </p:txBody>
      </p:sp>
      <p:sp>
        <p:nvSpPr>
          <p:cNvPr id="37895" name="Text Box 10">
            <a:extLst>
              <a:ext uri="{FF2B5EF4-FFF2-40B4-BE49-F238E27FC236}">
                <a16:creationId xmlns:a16="http://schemas.microsoft.com/office/drawing/2014/main" id="{F60490DC-9DC1-4E8B-A8E3-FA7E4AD4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048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b</a:t>
            </a:r>
          </a:p>
        </p:txBody>
      </p:sp>
      <p:sp>
        <p:nvSpPr>
          <p:cNvPr id="37896" name="Text Box 12">
            <a:extLst>
              <a:ext uri="{FF2B5EF4-FFF2-40B4-BE49-F238E27FC236}">
                <a16:creationId xmlns:a16="http://schemas.microsoft.com/office/drawing/2014/main" id="{744FDA79-96B6-4FD4-AF19-2B5E226F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971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x</a:t>
            </a:r>
          </a:p>
        </p:txBody>
      </p:sp>
      <p:sp>
        <p:nvSpPr>
          <p:cNvPr id="37897" name="Line 13">
            <a:extLst>
              <a:ext uri="{FF2B5EF4-FFF2-40B4-BE49-F238E27FC236}">
                <a16:creationId xmlns:a16="http://schemas.microsoft.com/office/drawing/2014/main" id="{885F52AD-496D-4E1D-8333-C0B57F071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343400"/>
            <a:ext cx="3429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7898" name="Text Box 14">
            <a:extLst>
              <a:ext uri="{FF2B5EF4-FFF2-40B4-BE49-F238E27FC236}">
                <a16:creationId xmlns:a16="http://schemas.microsoft.com/office/drawing/2014/main" id="{CF367BC9-B34F-4551-B528-C3C4CEED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-1</a:t>
            </a:r>
          </a:p>
        </p:txBody>
      </p:sp>
      <p:sp>
        <p:nvSpPr>
          <p:cNvPr id="37899" name="Text Box 15">
            <a:extLst>
              <a:ext uri="{FF2B5EF4-FFF2-40B4-BE49-F238E27FC236}">
                <a16:creationId xmlns:a16="http://schemas.microsoft.com/office/drawing/2014/main" id="{CA2EB428-820A-46DB-9B32-EC1E00AC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495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1</a:t>
            </a:r>
          </a:p>
        </p:txBody>
      </p:sp>
      <p:sp>
        <p:nvSpPr>
          <p:cNvPr id="37900" name="Text Box 16">
            <a:extLst>
              <a:ext uri="{FF2B5EF4-FFF2-40B4-BE49-F238E27FC236}">
                <a16:creationId xmlns:a16="http://schemas.microsoft.com/office/drawing/2014/main" id="{3711BDCF-E97E-456E-BC54-8213DC6D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419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1800"/>
              <a:t>u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2FDD11E8-8F77-42E0-A27A-E115327E7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Transformasi</a:t>
            </a: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id="{F1B57349-E75E-4469-A4B7-036814E30F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  <a:p>
            <a:pPr eaLnBrk="1" hangingPunct="1"/>
            <a:endParaRPr lang="en-US" altLang="id-ID" sz="2800"/>
          </a:p>
        </p:txBody>
      </p:sp>
      <p:graphicFrame>
        <p:nvGraphicFramePr>
          <p:cNvPr id="38914" name="Object 12">
            <a:extLst>
              <a:ext uri="{FF2B5EF4-FFF2-40B4-BE49-F238E27FC236}">
                <a16:creationId xmlns:a16="http://schemas.microsoft.com/office/drawing/2014/main" id="{1F6A354A-5A68-44F4-B9FB-35F527F33D19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4419600"/>
          <a:ext cx="685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3" imgW="2831760" imgH="469800" progId="Equation.3">
                  <p:embed/>
                </p:oleObj>
              </mc:Choice>
              <mc:Fallback>
                <p:oleObj name="Equation" r:id="rId3" imgW="2831760" imgH="469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685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6">
            <a:extLst>
              <a:ext uri="{FF2B5EF4-FFF2-40B4-BE49-F238E27FC236}">
                <a16:creationId xmlns:a16="http://schemas.microsoft.com/office/drawing/2014/main" id="{31C5F0C4-A529-43F0-A5EB-EDC618FA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63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8915" name="Object 5">
            <a:extLst>
              <a:ext uri="{FF2B5EF4-FFF2-40B4-BE49-F238E27FC236}">
                <a16:creationId xmlns:a16="http://schemas.microsoft.com/office/drawing/2014/main" id="{58614036-F3D6-46C3-9FE5-A414AFAFF6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905000"/>
          <a:ext cx="21463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5" imgW="863280" imgH="469800" progId="Equation.3">
                  <p:embed/>
                </p:oleObj>
              </mc:Choice>
              <mc:Fallback>
                <p:oleObj name="Equation" r:id="rId5" imgW="8632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2146300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9">
            <a:extLst>
              <a:ext uri="{FF2B5EF4-FFF2-40B4-BE49-F238E27FC236}">
                <a16:creationId xmlns:a16="http://schemas.microsoft.com/office/drawing/2014/main" id="{49A5DA8D-D84A-4A2A-A749-75FFDC53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8921" name="Rectangle 11">
            <a:extLst>
              <a:ext uri="{FF2B5EF4-FFF2-40B4-BE49-F238E27FC236}">
                <a16:creationId xmlns:a16="http://schemas.microsoft.com/office/drawing/2014/main" id="{FDF71FF0-3387-4DEE-9A03-D1C23F13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38916" name="Object 14">
            <a:extLst>
              <a:ext uri="{FF2B5EF4-FFF2-40B4-BE49-F238E27FC236}">
                <a16:creationId xmlns:a16="http://schemas.microsoft.com/office/drawing/2014/main" id="{43B5CA5C-0E15-4204-A5A1-7A41EA9D89CA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3352800"/>
          <a:ext cx="670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7" imgW="2438400" imgH="393700" progId="Equation.3">
                  <p:embed/>
                </p:oleObj>
              </mc:Choice>
              <mc:Fallback>
                <p:oleObj name="Equation" r:id="rId7" imgW="24384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6705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59C7653B-132F-4776-BCB7-0EDE805C6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Analisa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31DAFE6-2D6D-4FCC-B14A-7AB4D77409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275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400"/>
              <a:t>Dibandingkan dengan metode Newton-Cotes (Trapezoida, Simpson 1/3, 3/8) metode Gauss-Legendre 2 titik lebih sederhana dan efisien dalam operasi aritmatika, karena hanya membutuhkan dua buah evaluasi fungsi.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Lebih teliti dibandingkan dengan metode Newton-Cotes.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Namun kaidah ini harus mentransformasi terlebih dahulu menjadi </a:t>
            </a:r>
          </a:p>
        </p:txBody>
      </p:sp>
      <p:graphicFrame>
        <p:nvGraphicFramePr>
          <p:cNvPr id="39938" name="Object 4">
            <a:extLst>
              <a:ext uri="{FF2B5EF4-FFF2-40B4-BE49-F238E27FC236}">
                <a16:creationId xmlns:a16="http://schemas.microsoft.com/office/drawing/2014/main" id="{DC088CC2-C260-47EC-93DE-0671476C2501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038600" y="5105400"/>
          <a:ext cx="11430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583920" imgH="469800" progId="Equation.3">
                  <p:embed/>
                </p:oleObj>
              </mc:Choice>
              <mc:Fallback>
                <p:oleObj name="Equation" r:id="rId3" imgW="5839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11430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D2601B0-0CEC-4DBD-9A50-66BA3C36B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328613"/>
            <a:ext cx="83724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Dasar Pengintegralan Numerik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5963E2D3-B428-469A-B140-16BBA6952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066800"/>
            <a:ext cx="8229600" cy="4114800"/>
          </a:xfrm>
        </p:spPr>
        <p:txBody>
          <a:bodyPr/>
          <a:lstStyle/>
          <a:p>
            <a:pPr marL="609600" indent="-609600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id-ID" sz="2800" b="1">
                <a:solidFill>
                  <a:srgbClr val="000099"/>
                </a:solidFill>
              </a:rPr>
              <a:t>Penjumlahan berbobot dari nilai fungsi 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F6333FDC-C736-44AB-9C9C-C89C601217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5838" y="1598613"/>
          <a:ext cx="58356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2654280" imgH="660240" progId="Equation.3">
                  <p:embed/>
                </p:oleObj>
              </mc:Choice>
              <mc:Fallback>
                <p:oleObj name="Equation" r:id="rId3" imgW="265428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598613"/>
                        <a:ext cx="583565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Line 5">
            <a:extLst>
              <a:ext uri="{FF2B5EF4-FFF2-40B4-BE49-F238E27FC236}">
                <a16:creationId xmlns:a16="http://schemas.microsoft.com/office/drawing/2014/main" id="{3AFB1028-A13F-4BC5-A33A-4D4DC918C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1722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ECF9A844-2416-4847-A36B-6C5F2C3D2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5908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3A0EC23B-7A84-4C00-87AC-059AF8BE6FCD}"/>
              </a:ext>
            </a:extLst>
          </p:cNvPr>
          <p:cNvSpPr>
            <a:spLocks/>
          </p:cNvSpPr>
          <p:nvPr/>
        </p:nvSpPr>
        <p:spPr bwMode="auto">
          <a:xfrm>
            <a:off x="2286000" y="3429000"/>
            <a:ext cx="5943600" cy="1905000"/>
          </a:xfrm>
          <a:custGeom>
            <a:avLst/>
            <a:gdLst>
              <a:gd name="T0" fmla="*/ 0 w 3648"/>
              <a:gd name="T1" fmla="*/ 2147483647 h 1104"/>
              <a:gd name="T2" fmla="*/ 2147483647 w 3648"/>
              <a:gd name="T3" fmla="*/ 2147483647 h 1104"/>
              <a:gd name="T4" fmla="*/ 2147483647 w 3648"/>
              <a:gd name="T5" fmla="*/ 2147483647 h 1104"/>
              <a:gd name="T6" fmla="*/ 2147483647 w 3648"/>
              <a:gd name="T7" fmla="*/ 2147483647 h 1104"/>
              <a:gd name="T8" fmla="*/ 2147483647 w 3648"/>
              <a:gd name="T9" fmla="*/ 2147483647 h 1104"/>
              <a:gd name="T10" fmla="*/ 2147483647 w 3648"/>
              <a:gd name="T11" fmla="*/ 2147483647 h 1104"/>
              <a:gd name="T12" fmla="*/ 2147483647 w 3648"/>
              <a:gd name="T13" fmla="*/ 2147483647 h 1104"/>
              <a:gd name="T14" fmla="*/ 2147483647 w 3648"/>
              <a:gd name="T15" fmla="*/ 2147483647 h 1104"/>
              <a:gd name="T16" fmla="*/ 2147483647 w 3648"/>
              <a:gd name="T17" fmla="*/ 2147483647 h 1104"/>
              <a:gd name="T18" fmla="*/ 2147483647 w 3648"/>
              <a:gd name="T19" fmla="*/ 0 h 1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48"/>
              <a:gd name="T31" fmla="*/ 0 h 1104"/>
              <a:gd name="T32" fmla="*/ 3648 w 3648"/>
              <a:gd name="T33" fmla="*/ 1104 h 1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8" h="1104">
                <a:moveTo>
                  <a:pt x="0" y="1104"/>
                </a:moveTo>
                <a:cubicBezTo>
                  <a:pt x="104" y="908"/>
                  <a:pt x="208" y="712"/>
                  <a:pt x="336" y="576"/>
                </a:cubicBezTo>
                <a:cubicBezTo>
                  <a:pt x="464" y="440"/>
                  <a:pt x="624" y="360"/>
                  <a:pt x="768" y="288"/>
                </a:cubicBezTo>
                <a:cubicBezTo>
                  <a:pt x="912" y="216"/>
                  <a:pt x="1064" y="168"/>
                  <a:pt x="1200" y="144"/>
                </a:cubicBezTo>
                <a:cubicBezTo>
                  <a:pt x="1336" y="120"/>
                  <a:pt x="1448" y="120"/>
                  <a:pt x="1584" y="144"/>
                </a:cubicBezTo>
                <a:cubicBezTo>
                  <a:pt x="1720" y="168"/>
                  <a:pt x="1856" y="232"/>
                  <a:pt x="2016" y="288"/>
                </a:cubicBezTo>
                <a:cubicBezTo>
                  <a:pt x="2176" y="344"/>
                  <a:pt x="2360" y="464"/>
                  <a:pt x="2544" y="480"/>
                </a:cubicBezTo>
                <a:cubicBezTo>
                  <a:pt x="2728" y="496"/>
                  <a:pt x="2968" y="432"/>
                  <a:pt x="3120" y="384"/>
                </a:cubicBezTo>
                <a:cubicBezTo>
                  <a:pt x="3272" y="336"/>
                  <a:pt x="3368" y="256"/>
                  <a:pt x="3456" y="192"/>
                </a:cubicBezTo>
                <a:cubicBezTo>
                  <a:pt x="3544" y="128"/>
                  <a:pt x="3596" y="64"/>
                  <a:pt x="36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C0865635-1D13-4CF1-A750-ABE9607E0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334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F9CC6B3C-CC8D-4ACF-AE21-43BBB16F2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8862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1FE71762-76B5-4121-BCF3-6D10BAB7C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657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A7A5698B-3C50-46E5-8104-AAE2031FC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63A5630D-2A6A-4B73-9713-9A5142DB48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D06000F1-F806-444A-B053-0F367D951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34290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254078D3-A23D-40F7-A552-F8215C31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966FE440-2375-4892-A08D-C9D2355A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B3562CFF-6450-4169-921B-DB7B499C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DDAD7732-A519-4489-BCDA-31D5851B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0386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6" name="Oval 18">
            <a:extLst>
              <a:ext uri="{FF2B5EF4-FFF2-40B4-BE49-F238E27FC236}">
                <a16:creationId xmlns:a16="http://schemas.microsoft.com/office/drawing/2014/main" id="{90095D20-FCD0-42A5-AC5C-664B661C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7" name="Oval 19">
            <a:extLst>
              <a:ext uri="{FF2B5EF4-FFF2-40B4-BE49-F238E27FC236}">
                <a16:creationId xmlns:a16="http://schemas.microsoft.com/office/drawing/2014/main" id="{D602C9B5-4E6D-47EA-81D1-D687F187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0600241A-B942-4E95-BF49-E4A97419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0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3DB58BAE-CF5F-4644-A4C8-632154E2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1</a:t>
            </a:r>
            <a:endParaRPr lang="en-US" altLang="id-ID" sz="2400" b="1" i="1">
              <a:latin typeface="Times New Roman" panose="02020603050405020304" pitchFamily="18" charset="0"/>
            </a:endParaRP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83CA7435-1399-4475-9B10-B5F7B5E1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n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FFE94E85-CAC5-4C2E-8D19-DE8B0970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latin typeface="Times New Roman" panose="02020603050405020304" pitchFamily="18" charset="0"/>
              </a:rPr>
              <a:t>x</a:t>
            </a:r>
            <a:r>
              <a:rPr lang="en-US" altLang="id-ID" sz="2400" b="1" i="1" baseline="-25000">
                <a:latin typeface="Times New Roman" panose="02020603050405020304" pitchFamily="18" charset="0"/>
              </a:rPr>
              <a:t>n-1</a:t>
            </a:r>
            <a:endParaRPr lang="en-US" altLang="id-ID" sz="2400">
              <a:latin typeface="Times New Roman" panose="02020603050405020304" pitchFamily="18" charset="0"/>
            </a:endParaRP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E92FA58C-CA0A-43C6-BE30-093703A2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19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FBA7CE47-7FA3-4D7D-A895-DB0A37BA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25066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id-ID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d-ID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id-ID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>
            <a:extLst>
              <a:ext uri="{FF2B5EF4-FFF2-40B4-BE49-F238E27FC236}">
                <a16:creationId xmlns:a16="http://schemas.microsoft.com/office/drawing/2014/main" id="{91C14F83-E678-4681-B79B-1FC177C94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000"/>
              <a:t>Algoritma Integrasi Kuadratur Gauss dengan Pendekatan 2 titik</a:t>
            </a: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CEE46D14-839B-4368-A649-FEB6FD368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id-ID" sz="2800"/>
              <a:t>Definisikan fungsi f(x)</a:t>
            </a:r>
            <a:endParaRPr lang="es-ES" altLang="id-ID" sz="2800"/>
          </a:p>
          <a:p>
            <a:pPr marL="609600" indent="-609600" eaLnBrk="1" hangingPunct="1">
              <a:lnSpc>
                <a:spcPct val="90000"/>
              </a:lnSpc>
            </a:pPr>
            <a:r>
              <a:rPr lang="es-ES" altLang="id-ID" sz="2800"/>
              <a:t>Tentukan batas bawah (a) dan batas atas integrasi (b)</a:t>
            </a:r>
            <a:endParaRPr lang="en-US" altLang="id-ID" sz="280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id-ID" sz="2800"/>
              <a:t>Hitung nilai konversi variabel 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id-ID" sz="2800"/>
          </a:p>
          <a:p>
            <a:pPr marL="609600" indent="-609600" eaLnBrk="1" hangingPunct="1">
              <a:lnSpc>
                <a:spcPct val="90000"/>
              </a:lnSpc>
            </a:pPr>
            <a:endParaRPr lang="es-ES" altLang="id-ID" sz="2800"/>
          </a:p>
          <a:p>
            <a:pPr marL="609600" indent="-609600" eaLnBrk="1" hangingPunct="1">
              <a:lnSpc>
                <a:spcPct val="90000"/>
              </a:lnSpc>
            </a:pPr>
            <a:r>
              <a:rPr lang="es-ES" altLang="id-ID" sz="2800"/>
              <a:t>Tentukan fungsi g(u) dengan: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altLang="id-ID" sz="2800"/>
          </a:p>
          <a:p>
            <a:pPr marL="609600" indent="-609600" eaLnBrk="1" hangingPunct="1">
              <a:lnSpc>
                <a:spcPct val="90000"/>
              </a:lnSpc>
            </a:pPr>
            <a:endParaRPr lang="es-ES" altLang="id-ID" sz="2800"/>
          </a:p>
          <a:p>
            <a:pPr marL="609600" indent="-609600" eaLnBrk="1" hangingPunct="1">
              <a:lnSpc>
                <a:spcPct val="90000"/>
              </a:lnSpc>
            </a:pPr>
            <a:r>
              <a:rPr lang="es-ES" altLang="id-ID" sz="2800"/>
              <a:t>Hitung</a:t>
            </a:r>
            <a:endParaRPr lang="en-US" altLang="id-ID" sz="2800"/>
          </a:p>
          <a:p>
            <a:pPr marL="609600" indent="-609600" eaLnBrk="1" hangingPunct="1">
              <a:lnSpc>
                <a:spcPct val="90000"/>
              </a:lnSpc>
            </a:pPr>
            <a:endParaRPr lang="en-US" altLang="id-ID" sz="2800"/>
          </a:p>
          <a:p>
            <a:pPr marL="609600" indent="-609600" eaLnBrk="1" hangingPunct="1">
              <a:lnSpc>
                <a:spcPct val="90000"/>
              </a:lnSpc>
            </a:pPr>
            <a:endParaRPr lang="en-US" altLang="id-ID" sz="2800"/>
          </a:p>
        </p:txBody>
      </p:sp>
      <p:sp>
        <p:nvSpPr>
          <p:cNvPr id="40967" name="Rectangle 4">
            <a:extLst>
              <a:ext uri="{FF2B5EF4-FFF2-40B4-BE49-F238E27FC236}">
                <a16:creationId xmlns:a16="http://schemas.microsoft.com/office/drawing/2014/main" id="{9353D804-AAC8-45A3-9B26-25DC45B2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0962" name="Object 5">
            <a:extLst>
              <a:ext uri="{FF2B5EF4-FFF2-40B4-BE49-F238E27FC236}">
                <a16:creationId xmlns:a16="http://schemas.microsoft.com/office/drawing/2014/main" id="{2A15878A-0DA8-4C43-AC35-B6E75B703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038600"/>
          <a:ext cx="27432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3" imgW="1548728" imgH="393529" progId="Equation.3">
                  <p:embed/>
                </p:oleObj>
              </mc:Choice>
              <mc:Fallback>
                <p:oleObj name="Equation" r:id="rId3" imgW="154872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27432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Rectangle 6">
            <a:extLst>
              <a:ext uri="{FF2B5EF4-FFF2-40B4-BE49-F238E27FC236}">
                <a16:creationId xmlns:a16="http://schemas.microsoft.com/office/drawing/2014/main" id="{77734312-9017-4CF7-BE49-4C90D863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0963" name="Object 7">
            <a:extLst>
              <a:ext uri="{FF2B5EF4-FFF2-40B4-BE49-F238E27FC236}">
                <a16:creationId xmlns:a16="http://schemas.microsoft.com/office/drawing/2014/main" id="{BBA135C9-4651-4AA4-94D6-04D554F3B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257800"/>
          <a:ext cx="47244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47244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8">
            <a:extLst>
              <a:ext uri="{FF2B5EF4-FFF2-40B4-BE49-F238E27FC236}">
                <a16:creationId xmlns:a16="http://schemas.microsoft.com/office/drawing/2014/main" id="{4A72EBC5-A619-4B6E-8819-14965490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0964" name="Object 9">
            <a:extLst>
              <a:ext uri="{FF2B5EF4-FFF2-40B4-BE49-F238E27FC236}">
                <a16:creationId xmlns:a16="http://schemas.microsoft.com/office/drawing/2014/main" id="{1BD40976-1FF1-4766-B58A-1EE013971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6069013"/>
          <a:ext cx="25146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7" imgW="1460500" imgH="457200" progId="Equation.3">
                  <p:embed/>
                </p:oleObj>
              </mc:Choice>
              <mc:Fallback>
                <p:oleObj name="Equation" r:id="rId7" imgW="14605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69013"/>
                        <a:ext cx="2514600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>
            <a:extLst>
              <a:ext uri="{FF2B5EF4-FFF2-40B4-BE49-F238E27FC236}">
                <a16:creationId xmlns:a16="http://schemas.microsoft.com/office/drawing/2014/main" id="{4D269E79-79C2-4211-A8B5-C54C6099F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 Soal</a:t>
            </a:r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36CF1C4F-0732-4AE6-AE27-236C2689AC8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143000" y="1676400"/>
          <a:ext cx="7162800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Bitmap Image" r:id="rId3" imgW="4904762" imgH="3343742" progId="Paint.Picture">
                  <p:embed/>
                </p:oleObj>
              </mc:Choice>
              <mc:Fallback>
                <p:oleObj name="Bitmap Image" r:id="rId3" imgW="4904762" imgH="334374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7162800" cy="488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>
            <a:extLst>
              <a:ext uri="{FF2B5EF4-FFF2-40B4-BE49-F238E27FC236}">
                <a16:creationId xmlns:a16="http://schemas.microsoft.com/office/drawing/2014/main" id="{36C06E86-0D52-4821-A3DD-FC3E8957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Metode Gauss Legendre 3 Titik</a:t>
            </a: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F14097BC-A4FE-46A7-9456-0E5CAE691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d-ID" sz="2400"/>
          </a:p>
          <a:p>
            <a:pPr eaLnBrk="1" hangingPunct="1"/>
            <a:r>
              <a:rPr lang="en-US" altLang="id-ID" sz="2400"/>
              <a:t>Parameter </a:t>
            </a:r>
            <a:r>
              <a:rPr lang="en-US" altLang="id-ID" sz="1800"/>
              <a:t>x</a:t>
            </a:r>
            <a:r>
              <a:rPr lang="en-US" altLang="id-ID" sz="1800" baseline="-25000"/>
              <a:t>1</a:t>
            </a:r>
            <a:r>
              <a:rPr lang="en-US" altLang="id-ID" sz="1800"/>
              <a:t>, x</a:t>
            </a:r>
            <a:r>
              <a:rPr lang="en-US" altLang="id-ID" sz="1800" baseline="-25000"/>
              <a:t>2 </a:t>
            </a:r>
            <a:r>
              <a:rPr lang="en-US" altLang="id-ID" sz="1800"/>
              <a:t>, x</a:t>
            </a:r>
            <a:r>
              <a:rPr lang="en-US" altLang="id-ID" sz="1800" baseline="-25000"/>
              <a:t>3 </a:t>
            </a:r>
            <a:r>
              <a:rPr lang="en-US" altLang="id-ID" sz="1800"/>
              <a:t>,c</a:t>
            </a:r>
            <a:r>
              <a:rPr lang="en-US" altLang="id-ID" sz="1800" baseline="-25000"/>
              <a:t>1 </a:t>
            </a:r>
            <a:r>
              <a:rPr lang="en-US" altLang="id-ID" sz="1800"/>
              <a:t>,c</a:t>
            </a:r>
            <a:r>
              <a:rPr lang="en-US" altLang="id-ID" sz="1800" baseline="-25000"/>
              <a:t>2 </a:t>
            </a:r>
            <a:r>
              <a:rPr lang="en-US" altLang="id-ID" sz="1800"/>
              <a:t>dan c</a:t>
            </a:r>
            <a:r>
              <a:rPr lang="en-US" altLang="id-ID" sz="1800" baseline="-25000"/>
              <a:t>3 </a:t>
            </a:r>
            <a:r>
              <a:rPr lang="en-US" altLang="id-ID" sz="2400"/>
              <a:t>dapat dicari dengan membuat penalaran bahwa kuadratur Gauss bernilai tepat untuk 6 buah fungsi berikut :</a:t>
            </a:r>
          </a:p>
          <a:p>
            <a:pPr eaLnBrk="1" hangingPunct="1"/>
            <a:endParaRPr lang="en-US" altLang="id-ID" sz="2400"/>
          </a:p>
          <a:p>
            <a:pPr eaLnBrk="1" hangingPunct="1"/>
            <a:endParaRPr lang="en-US" altLang="id-ID" sz="2400"/>
          </a:p>
          <a:p>
            <a:pPr eaLnBrk="1" hangingPunct="1"/>
            <a:endParaRPr lang="en-US" altLang="id-ID" sz="2400"/>
          </a:p>
          <a:p>
            <a:pPr eaLnBrk="1" hangingPunct="1"/>
            <a:r>
              <a:rPr lang="en-US" altLang="id-ID" sz="2400"/>
              <a:t>Dengan cara yang sama didapat</a:t>
            </a:r>
          </a:p>
          <a:p>
            <a:pPr eaLnBrk="1" hangingPunct="1"/>
            <a:endParaRPr lang="en-US" altLang="id-ID" sz="2400"/>
          </a:p>
        </p:txBody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1E44F745-CD6C-43D4-9D1B-7D64653D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D785A7D8-DB62-4BB3-A77A-C9CC26C94E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752600"/>
          <a:ext cx="4724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2654300" imgH="469900" progId="Equation.3">
                  <p:embed/>
                </p:oleObj>
              </mc:Choice>
              <mc:Fallback>
                <p:oleObj name="Equation" r:id="rId3" imgW="26543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47244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>
            <a:extLst>
              <a:ext uri="{FF2B5EF4-FFF2-40B4-BE49-F238E27FC236}">
                <a16:creationId xmlns:a16="http://schemas.microsoft.com/office/drawing/2014/main" id="{D40F8FAF-7EEF-4D39-870D-25C6FFFCC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3011" name="Object 6">
            <a:extLst>
              <a:ext uri="{FF2B5EF4-FFF2-40B4-BE49-F238E27FC236}">
                <a16:creationId xmlns:a16="http://schemas.microsoft.com/office/drawing/2014/main" id="{9979E790-D542-49AD-A231-75CC74B9C5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733800"/>
          <a:ext cx="3962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5" imgW="1955800" imgH="482600" progId="Equation.3">
                  <p:embed/>
                </p:oleObj>
              </mc:Choice>
              <mc:Fallback>
                <p:oleObj name="Equation" r:id="rId5" imgW="19558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39624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9">
            <a:extLst>
              <a:ext uri="{FF2B5EF4-FFF2-40B4-BE49-F238E27FC236}">
                <a16:creationId xmlns:a16="http://schemas.microsoft.com/office/drawing/2014/main" id="{905FE4D0-59C1-4778-BECF-8B83EBB1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3012" name="Object 8">
            <a:extLst>
              <a:ext uri="{FF2B5EF4-FFF2-40B4-BE49-F238E27FC236}">
                <a16:creationId xmlns:a16="http://schemas.microsoft.com/office/drawing/2014/main" id="{0D7E168F-34F4-436B-A173-B7BB2E81D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334000"/>
          <a:ext cx="3429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7" imgW="1841500" imgH="660400" progId="Equation.3">
                  <p:embed/>
                </p:oleObj>
              </mc:Choice>
              <mc:Fallback>
                <p:oleObj name="Equation" r:id="rId7" imgW="1841500" imgH="660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0"/>
                        <a:ext cx="342900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C60A1C8D-3D9A-4088-A22A-48656E542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304800"/>
            <a:ext cx="7793037" cy="1462088"/>
          </a:xfrm>
        </p:spPr>
        <p:txBody>
          <a:bodyPr/>
          <a:lstStyle/>
          <a:p>
            <a:pPr eaLnBrk="1" hangingPunct="1"/>
            <a:r>
              <a:rPr lang="en-US" altLang="id-ID"/>
              <a:t>Metode Gauss Legendre 3 Titik</a:t>
            </a:r>
          </a:p>
        </p:txBody>
      </p:sp>
      <p:sp>
        <p:nvSpPr>
          <p:cNvPr id="44036" name="Rectangle 8">
            <a:extLst>
              <a:ext uri="{FF2B5EF4-FFF2-40B4-BE49-F238E27FC236}">
                <a16:creationId xmlns:a16="http://schemas.microsoft.com/office/drawing/2014/main" id="{B8ED7545-A381-482B-853C-3456A7EB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4034" name="Object 7">
            <a:extLst>
              <a:ext uri="{FF2B5EF4-FFF2-40B4-BE49-F238E27FC236}">
                <a16:creationId xmlns:a16="http://schemas.microsoft.com/office/drawing/2014/main" id="{0BB3A62F-06CE-43A8-98C3-C1C43A4DA8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048000"/>
          <a:ext cx="70104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2667000" imgH="508000" progId="Equation.3">
                  <p:embed/>
                </p:oleObj>
              </mc:Choice>
              <mc:Fallback>
                <p:oleObj name="Equation" r:id="rId3" imgW="26670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7010400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>
            <a:extLst>
              <a:ext uri="{FF2B5EF4-FFF2-40B4-BE49-F238E27FC236}">
                <a16:creationId xmlns:a16="http://schemas.microsoft.com/office/drawing/2014/main" id="{5E215E62-0FE2-4195-81C7-CA5536D7D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200" b="1" u="sng"/>
              <a:t>Algoritma Metode Integrasi Gauss Dengan Pendekatan 3 Titik</a:t>
            </a:r>
            <a:r>
              <a:rPr lang="en-US" altLang="id-ID" sz="3200"/>
              <a:t> </a:t>
            </a: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5C7D2BA7-31BB-4C73-B2C7-8FD96B264B8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143000" y="1905000"/>
          <a:ext cx="65532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Bitmap Image" r:id="rId3" imgW="3524742" imgH="2200582" progId="Paint.Picture">
                  <p:embed/>
                </p:oleObj>
              </mc:Choice>
              <mc:Fallback>
                <p:oleObj name="Bitmap Image" r:id="rId3" imgW="3524742" imgH="220058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553200" cy="409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50837577-5E71-4537-95E4-49406D0A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Metode Gauss n-Titik</a:t>
            </a:r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9192E870-F070-4B11-ACB8-6BFFD7C8485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371600" y="1787525"/>
          <a:ext cx="601980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Bitmap Image" r:id="rId3" imgW="3924848" imgH="3304762" progId="Paint.Picture">
                  <p:embed/>
                </p:oleObj>
              </mc:Choice>
              <mc:Fallback>
                <p:oleObj name="Bitmap Image" r:id="rId3" imgW="3924848" imgH="33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87525"/>
                        <a:ext cx="6019800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AFCB822-68C4-4EB7-937B-643DAF627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/>
              <a:t>Beberapa Penerapan Integrasi Numerik</a:t>
            </a:r>
            <a:r>
              <a:rPr lang="en-US" altLang="id-ID" sz="3600"/>
              <a:t>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2A71C0-0E3A-4D05-B180-119DDF423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b="1"/>
              <a:t>Menghitung Luas Daerah Berdasarkan Gambar</a:t>
            </a:r>
            <a:r>
              <a:rPr lang="en-US" altLang="id-ID"/>
              <a:t> </a:t>
            </a:r>
          </a:p>
          <a:p>
            <a:pPr eaLnBrk="1" hangingPunct="1"/>
            <a:r>
              <a:rPr lang="en-US" altLang="id-ID" b="1"/>
              <a:t>Menghitung Luas dan Volume Benda Putar</a:t>
            </a:r>
            <a:r>
              <a:rPr lang="en-US" altLang="id-ID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401BC0A1-F240-442F-9574-0C724BC8D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/>
              <a:t>Menghitung Luas Daerah Berdasarkan Gambar</a:t>
            </a:r>
            <a:endParaRPr lang="en-US" altLang="id-ID" sz="360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AC0ACA9-6CC5-49EE-8802-05E95757C3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endParaRPr lang="en-US" altLang="id-ID" sz="1600"/>
          </a:p>
          <a:p>
            <a:pPr eaLnBrk="1" hangingPunct="1">
              <a:lnSpc>
                <a:spcPct val="80000"/>
              </a:lnSpc>
            </a:pPr>
            <a:r>
              <a:rPr lang="en-US" altLang="id-ID" sz="1600"/>
              <a:t>Untuk menghitung luas integral di peta di atas, yang perlu dilakukan adalah menandai atau membuat garis grid pada setiap step satuan h yang dinyatakan dalam satu kotak. Bila satu kotak mewakili 1 mm, dengan skala yang tertera maka berarti panjangnya adalah 100.000 mm atau 100 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1600"/>
              <a:t>Pada gambar di atas, mulai sisi kiri dengan grid ke 0 dan sisi kanan grid ke n (dalam hal ini n=22). Tinggi pada setiap grid adalah sebagai berikut:</a:t>
            </a:r>
          </a:p>
        </p:txBody>
      </p:sp>
      <p:grpSp>
        <p:nvGrpSpPr>
          <p:cNvPr id="47109" name="Group 4">
            <a:extLst>
              <a:ext uri="{FF2B5EF4-FFF2-40B4-BE49-F238E27FC236}">
                <a16:creationId xmlns:a16="http://schemas.microsoft.com/office/drawing/2014/main" id="{003C4A09-85DA-4A24-BDB9-0BD6EB00789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752600"/>
            <a:ext cx="4953000" cy="2514600"/>
            <a:chOff x="4320" y="2145"/>
            <a:chExt cx="4488" cy="1860"/>
          </a:xfrm>
        </p:grpSpPr>
        <p:sp>
          <p:nvSpPr>
            <p:cNvPr id="47110" name="Text Box 5">
              <a:extLst>
                <a:ext uri="{FF2B5EF4-FFF2-40B4-BE49-F238E27FC236}">
                  <a16:creationId xmlns:a16="http://schemas.microsoft.com/office/drawing/2014/main" id="{F3706BFE-A4F7-482B-93A0-1DC53F1DC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8" y="3391"/>
              <a:ext cx="1470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id-ID" sz="1000"/>
                <a:t>Skala 1:100000</a:t>
              </a:r>
              <a:endParaRPr lang="en-US" altLang="id-ID" sz="1800"/>
            </a:p>
          </p:txBody>
        </p:sp>
        <p:sp>
          <p:nvSpPr>
            <p:cNvPr id="47111" name="Freeform 6">
              <a:extLst>
                <a:ext uri="{FF2B5EF4-FFF2-40B4-BE49-F238E27FC236}">
                  <a16:creationId xmlns:a16="http://schemas.microsoft.com/office/drawing/2014/main" id="{C80E57CE-3EC0-49F4-B360-3511D45C0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228"/>
              <a:ext cx="2592" cy="1079"/>
            </a:xfrm>
            <a:custGeom>
              <a:avLst/>
              <a:gdLst>
                <a:gd name="T0" fmla="*/ 89 w 4302"/>
                <a:gd name="T1" fmla="*/ 279 h 1199"/>
                <a:gd name="T2" fmla="*/ 148 w 4302"/>
                <a:gd name="T3" fmla="*/ 148 h 1199"/>
                <a:gd name="T4" fmla="*/ 256 w 4302"/>
                <a:gd name="T5" fmla="*/ 38 h 1199"/>
                <a:gd name="T6" fmla="*/ 335 w 4302"/>
                <a:gd name="T7" fmla="*/ 4 h 1199"/>
                <a:gd name="T8" fmla="*/ 414 w 4302"/>
                <a:gd name="T9" fmla="*/ 70 h 1199"/>
                <a:gd name="T10" fmla="*/ 506 w 4302"/>
                <a:gd name="T11" fmla="*/ 103 h 1199"/>
                <a:gd name="T12" fmla="*/ 627 w 4302"/>
                <a:gd name="T13" fmla="*/ 27 h 1199"/>
                <a:gd name="T14" fmla="*/ 663 w 4302"/>
                <a:gd name="T15" fmla="*/ 93 h 1199"/>
                <a:gd name="T16" fmla="*/ 748 w 4302"/>
                <a:gd name="T17" fmla="*/ 114 h 1199"/>
                <a:gd name="T18" fmla="*/ 873 w 4302"/>
                <a:gd name="T19" fmla="*/ 246 h 1199"/>
                <a:gd name="T20" fmla="*/ 925 w 4302"/>
                <a:gd name="T21" fmla="*/ 388 h 1199"/>
                <a:gd name="T22" fmla="*/ 936 w 4302"/>
                <a:gd name="T23" fmla="*/ 464 h 1199"/>
                <a:gd name="T24" fmla="*/ 893 w 4302"/>
                <a:gd name="T25" fmla="*/ 628 h 1199"/>
                <a:gd name="T26" fmla="*/ 824 w 4302"/>
                <a:gd name="T27" fmla="*/ 585 h 1199"/>
                <a:gd name="T28" fmla="*/ 752 w 4302"/>
                <a:gd name="T29" fmla="*/ 573 h 1199"/>
                <a:gd name="T30" fmla="*/ 736 w 4302"/>
                <a:gd name="T31" fmla="*/ 672 h 1199"/>
                <a:gd name="T32" fmla="*/ 584 w 4302"/>
                <a:gd name="T33" fmla="*/ 858 h 1199"/>
                <a:gd name="T34" fmla="*/ 368 w 4302"/>
                <a:gd name="T35" fmla="*/ 770 h 1199"/>
                <a:gd name="T36" fmla="*/ 299 w 4302"/>
                <a:gd name="T37" fmla="*/ 836 h 1199"/>
                <a:gd name="T38" fmla="*/ 190 w 4302"/>
                <a:gd name="T39" fmla="*/ 749 h 1199"/>
                <a:gd name="T40" fmla="*/ 99 w 4302"/>
                <a:gd name="T41" fmla="*/ 530 h 1199"/>
                <a:gd name="T42" fmla="*/ 23 w 4302"/>
                <a:gd name="T43" fmla="*/ 464 h 1199"/>
                <a:gd name="T44" fmla="*/ 10 w 4302"/>
                <a:gd name="T45" fmla="*/ 376 h 1199"/>
                <a:gd name="T46" fmla="*/ 89 w 4302"/>
                <a:gd name="T47" fmla="*/ 279 h 11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02"/>
                <a:gd name="T73" fmla="*/ 0 h 1199"/>
                <a:gd name="T74" fmla="*/ 4302 w 4302"/>
                <a:gd name="T75" fmla="*/ 1199 h 11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02" h="1199">
                  <a:moveTo>
                    <a:pt x="407" y="382"/>
                  </a:moveTo>
                  <a:cubicBezTo>
                    <a:pt x="512" y="329"/>
                    <a:pt x="550" y="257"/>
                    <a:pt x="677" y="202"/>
                  </a:cubicBezTo>
                  <a:cubicBezTo>
                    <a:pt x="804" y="147"/>
                    <a:pt x="1030" y="84"/>
                    <a:pt x="1172" y="52"/>
                  </a:cubicBezTo>
                  <a:cubicBezTo>
                    <a:pt x="1314" y="20"/>
                    <a:pt x="1412" y="0"/>
                    <a:pt x="1532" y="7"/>
                  </a:cubicBezTo>
                  <a:cubicBezTo>
                    <a:pt x="1652" y="14"/>
                    <a:pt x="1762" y="75"/>
                    <a:pt x="1892" y="97"/>
                  </a:cubicBezTo>
                  <a:cubicBezTo>
                    <a:pt x="2022" y="119"/>
                    <a:pt x="2150" y="152"/>
                    <a:pt x="2312" y="142"/>
                  </a:cubicBezTo>
                  <a:cubicBezTo>
                    <a:pt x="2474" y="132"/>
                    <a:pt x="2747" y="39"/>
                    <a:pt x="2867" y="37"/>
                  </a:cubicBezTo>
                  <a:cubicBezTo>
                    <a:pt x="2987" y="35"/>
                    <a:pt x="2940" y="107"/>
                    <a:pt x="3032" y="127"/>
                  </a:cubicBezTo>
                  <a:cubicBezTo>
                    <a:pt x="3124" y="147"/>
                    <a:pt x="3262" y="122"/>
                    <a:pt x="3422" y="157"/>
                  </a:cubicBezTo>
                  <a:cubicBezTo>
                    <a:pt x="3582" y="192"/>
                    <a:pt x="3857" y="275"/>
                    <a:pt x="3992" y="337"/>
                  </a:cubicBezTo>
                  <a:cubicBezTo>
                    <a:pt x="4127" y="399"/>
                    <a:pt x="4185" y="482"/>
                    <a:pt x="4232" y="532"/>
                  </a:cubicBezTo>
                  <a:cubicBezTo>
                    <a:pt x="4279" y="582"/>
                    <a:pt x="4302" y="582"/>
                    <a:pt x="4277" y="637"/>
                  </a:cubicBezTo>
                  <a:cubicBezTo>
                    <a:pt x="4252" y="692"/>
                    <a:pt x="4167" y="835"/>
                    <a:pt x="4082" y="862"/>
                  </a:cubicBezTo>
                  <a:cubicBezTo>
                    <a:pt x="3997" y="889"/>
                    <a:pt x="3874" y="814"/>
                    <a:pt x="3767" y="802"/>
                  </a:cubicBezTo>
                  <a:cubicBezTo>
                    <a:pt x="3660" y="790"/>
                    <a:pt x="3504" y="767"/>
                    <a:pt x="3437" y="787"/>
                  </a:cubicBezTo>
                  <a:cubicBezTo>
                    <a:pt x="3370" y="807"/>
                    <a:pt x="3489" y="857"/>
                    <a:pt x="3362" y="922"/>
                  </a:cubicBezTo>
                  <a:cubicBezTo>
                    <a:pt x="3235" y="987"/>
                    <a:pt x="2952" y="1155"/>
                    <a:pt x="2672" y="1177"/>
                  </a:cubicBezTo>
                  <a:cubicBezTo>
                    <a:pt x="2392" y="1199"/>
                    <a:pt x="1899" y="1062"/>
                    <a:pt x="1682" y="1057"/>
                  </a:cubicBezTo>
                  <a:cubicBezTo>
                    <a:pt x="1465" y="1052"/>
                    <a:pt x="1502" y="1152"/>
                    <a:pt x="1367" y="1147"/>
                  </a:cubicBezTo>
                  <a:cubicBezTo>
                    <a:pt x="1232" y="1142"/>
                    <a:pt x="1024" y="1097"/>
                    <a:pt x="872" y="1027"/>
                  </a:cubicBezTo>
                  <a:cubicBezTo>
                    <a:pt x="720" y="957"/>
                    <a:pt x="579" y="792"/>
                    <a:pt x="452" y="727"/>
                  </a:cubicBezTo>
                  <a:cubicBezTo>
                    <a:pt x="325" y="662"/>
                    <a:pt x="174" y="672"/>
                    <a:pt x="107" y="637"/>
                  </a:cubicBezTo>
                  <a:cubicBezTo>
                    <a:pt x="40" y="602"/>
                    <a:pt x="0" y="559"/>
                    <a:pt x="47" y="517"/>
                  </a:cubicBezTo>
                  <a:cubicBezTo>
                    <a:pt x="94" y="475"/>
                    <a:pt x="302" y="435"/>
                    <a:pt x="407" y="382"/>
                  </a:cubicBezTo>
                  <a:close/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12" name="Text Box 7">
              <a:extLst>
                <a:ext uri="{FF2B5EF4-FFF2-40B4-BE49-F238E27FC236}">
                  <a16:creationId xmlns:a16="http://schemas.microsoft.com/office/drawing/2014/main" id="{A18B63EB-05DA-49F7-A716-3F03A51D0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0" y="3615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0</a:t>
              </a:r>
              <a:endParaRPr lang="en-US" altLang="id-ID" sz="1800"/>
            </a:p>
          </p:txBody>
        </p:sp>
        <p:sp>
          <p:nvSpPr>
            <p:cNvPr id="47113" name="Text Box 8">
              <a:extLst>
                <a:ext uri="{FF2B5EF4-FFF2-40B4-BE49-F238E27FC236}">
                  <a16:creationId xmlns:a16="http://schemas.microsoft.com/office/drawing/2014/main" id="{BA3278A3-3192-4139-AC14-FB1E6B9F9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5" y="3600"/>
              <a:ext cx="52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10</a:t>
              </a:r>
              <a:endParaRPr lang="en-US" altLang="id-ID" sz="1800"/>
            </a:p>
          </p:txBody>
        </p:sp>
        <p:sp>
          <p:nvSpPr>
            <p:cNvPr id="47114" name="Text Box 9">
              <a:extLst>
                <a:ext uri="{FF2B5EF4-FFF2-40B4-BE49-F238E27FC236}">
                  <a16:creationId xmlns:a16="http://schemas.microsoft.com/office/drawing/2014/main" id="{C7A3FB8C-25FC-4FDB-AF8B-5BE0BC6C8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3615"/>
              <a:ext cx="49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5</a:t>
              </a:r>
              <a:endParaRPr lang="en-US" altLang="id-ID" sz="1800"/>
            </a:p>
          </p:txBody>
        </p:sp>
        <p:sp>
          <p:nvSpPr>
            <p:cNvPr id="47115" name="Text Box 10">
              <a:extLst>
                <a:ext uri="{FF2B5EF4-FFF2-40B4-BE49-F238E27FC236}">
                  <a16:creationId xmlns:a16="http://schemas.microsoft.com/office/drawing/2014/main" id="{2B6A76EB-0758-45B9-AF95-8A5F25259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5" y="2565"/>
              <a:ext cx="52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6</a:t>
              </a:r>
              <a:endParaRPr lang="en-US" altLang="id-ID" sz="1800"/>
            </a:p>
          </p:txBody>
        </p:sp>
        <p:sp>
          <p:nvSpPr>
            <p:cNvPr id="47116" name="Text Box 11">
              <a:extLst>
                <a:ext uri="{FF2B5EF4-FFF2-40B4-BE49-F238E27FC236}">
                  <a16:creationId xmlns:a16="http://schemas.microsoft.com/office/drawing/2014/main" id="{39E4F2A0-F52E-4D17-B394-BB6ABF512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015"/>
              <a:ext cx="52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3</a:t>
              </a:r>
              <a:endParaRPr lang="en-US" altLang="id-ID" sz="1800"/>
            </a:p>
          </p:txBody>
        </p:sp>
        <p:sp>
          <p:nvSpPr>
            <p:cNvPr id="47117" name="Rectangle 12">
              <a:extLst>
                <a:ext uri="{FF2B5EF4-FFF2-40B4-BE49-F238E27FC236}">
                  <a16:creationId xmlns:a16="http://schemas.microsoft.com/office/drawing/2014/main" id="{4BE8C95B-2D32-48B2-98C2-9BE366C7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18" name="Rectangle 13">
              <a:extLst>
                <a:ext uri="{FF2B5EF4-FFF2-40B4-BE49-F238E27FC236}">
                  <a16:creationId xmlns:a16="http://schemas.microsoft.com/office/drawing/2014/main" id="{B7320D05-5BC6-40D3-AB6F-30A2BE35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19" name="Rectangle 14">
              <a:extLst>
                <a:ext uri="{FF2B5EF4-FFF2-40B4-BE49-F238E27FC236}">
                  <a16:creationId xmlns:a16="http://schemas.microsoft.com/office/drawing/2014/main" id="{D081F4B8-8ECD-4E75-9D56-017C44C5C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0" name="Rectangle 15">
              <a:extLst>
                <a:ext uri="{FF2B5EF4-FFF2-40B4-BE49-F238E27FC236}">
                  <a16:creationId xmlns:a16="http://schemas.microsoft.com/office/drawing/2014/main" id="{0FFBC03D-2FD7-434F-8BA8-8B9A5CD7D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1" name="Rectangle 16">
              <a:extLst>
                <a:ext uri="{FF2B5EF4-FFF2-40B4-BE49-F238E27FC236}">
                  <a16:creationId xmlns:a16="http://schemas.microsoft.com/office/drawing/2014/main" id="{47B39079-7B84-426F-8A39-3EDBA4A7D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2" name="Rectangle 17">
              <a:extLst>
                <a:ext uri="{FF2B5EF4-FFF2-40B4-BE49-F238E27FC236}">
                  <a16:creationId xmlns:a16="http://schemas.microsoft.com/office/drawing/2014/main" id="{4F15B381-DA4B-4A97-B29E-98FCFBB1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3" name="Rectangle 18">
              <a:extLst>
                <a:ext uri="{FF2B5EF4-FFF2-40B4-BE49-F238E27FC236}">
                  <a16:creationId xmlns:a16="http://schemas.microsoft.com/office/drawing/2014/main" id="{3D0847F1-B3DE-4E36-8CDD-B814B68C4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4" name="Rectangle 19">
              <a:extLst>
                <a:ext uri="{FF2B5EF4-FFF2-40B4-BE49-F238E27FC236}">
                  <a16:creationId xmlns:a16="http://schemas.microsoft.com/office/drawing/2014/main" id="{AD6C3D2A-1283-4D86-9B45-7F6CF731A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5" name="Rectangle 20">
              <a:extLst>
                <a:ext uri="{FF2B5EF4-FFF2-40B4-BE49-F238E27FC236}">
                  <a16:creationId xmlns:a16="http://schemas.microsoft.com/office/drawing/2014/main" id="{01A06B39-C91D-4E50-8B14-089A68C87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6" name="Rectangle 21">
              <a:extLst>
                <a:ext uri="{FF2B5EF4-FFF2-40B4-BE49-F238E27FC236}">
                  <a16:creationId xmlns:a16="http://schemas.microsoft.com/office/drawing/2014/main" id="{7E3B4CB5-0F37-4069-B4F6-F8A1E466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7" name="Rectangle 22">
              <a:extLst>
                <a:ext uri="{FF2B5EF4-FFF2-40B4-BE49-F238E27FC236}">
                  <a16:creationId xmlns:a16="http://schemas.microsoft.com/office/drawing/2014/main" id="{250438CD-6B82-468F-8495-ECA93E628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8" name="Rectangle 23">
              <a:extLst>
                <a:ext uri="{FF2B5EF4-FFF2-40B4-BE49-F238E27FC236}">
                  <a16:creationId xmlns:a16="http://schemas.microsoft.com/office/drawing/2014/main" id="{0ADE8C16-332C-418D-8786-E0F87FA7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29" name="Rectangle 24">
              <a:extLst>
                <a:ext uri="{FF2B5EF4-FFF2-40B4-BE49-F238E27FC236}">
                  <a16:creationId xmlns:a16="http://schemas.microsoft.com/office/drawing/2014/main" id="{BBB6B3C9-70D7-42BD-BC26-18C539F63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0" name="Rectangle 25">
              <a:extLst>
                <a:ext uri="{FF2B5EF4-FFF2-40B4-BE49-F238E27FC236}">
                  <a16:creationId xmlns:a16="http://schemas.microsoft.com/office/drawing/2014/main" id="{4A966B9D-76BA-4F99-967F-07F5DF62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1" name="Rectangle 26">
              <a:extLst>
                <a:ext uri="{FF2B5EF4-FFF2-40B4-BE49-F238E27FC236}">
                  <a16:creationId xmlns:a16="http://schemas.microsoft.com/office/drawing/2014/main" id="{C2DC89B5-54D3-4F75-8136-CEDF3856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2" name="Rectangle 27">
              <a:extLst>
                <a:ext uri="{FF2B5EF4-FFF2-40B4-BE49-F238E27FC236}">
                  <a16:creationId xmlns:a16="http://schemas.microsoft.com/office/drawing/2014/main" id="{648D35B4-FBE8-4423-9A14-0124E1844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" y="2205"/>
              <a:ext cx="165" cy="1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3" name="Text Box 28">
              <a:extLst>
                <a:ext uri="{FF2B5EF4-FFF2-40B4-BE49-F238E27FC236}">
                  <a16:creationId xmlns:a16="http://schemas.microsoft.com/office/drawing/2014/main" id="{E2AE18B0-5345-4281-AAB8-975233F83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5" y="3600"/>
              <a:ext cx="52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15</a:t>
              </a:r>
              <a:endParaRPr lang="en-US" altLang="id-ID" sz="1800"/>
            </a:p>
          </p:txBody>
        </p:sp>
        <p:sp>
          <p:nvSpPr>
            <p:cNvPr id="47134" name="Rectangle 29">
              <a:extLst>
                <a:ext uri="{FF2B5EF4-FFF2-40B4-BE49-F238E27FC236}">
                  <a16:creationId xmlns:a16="http://schemas.microsoft.com/office/drawing/2014/main" id="{A7AFE5EA-E700-4BF7-910D-FC4513F93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351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5" name="Rectangle 30">
              <a:extLst>
                <a:ext uri="{FF2B5EF4-FFF2-40B4-BE49-F238E27FC236}">
                  <a16:creationId xmlns:a16="http://schemas.microsoft.com/office/drawing/2014/main" id="{7CBE73FC-4746-4D94-872C-0F4537BE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306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6" name="Rectangle 31">
              <a:extLst>
                <a:ext uri="{FF2B5EF4-FFF2-40B4-BE49-F238E27FC236}">
                  <a16:creationId xmlns:a16="http://schemas.microsoft.com/office/drawing/2014/main" id="{B9000B25-77A9-4CD4-8B49-F5DB888B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321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7" name="Rectangle 32">
              <a:extLst>
                <a:ext uri="{FF2B5EF4-FFF2-40B4-BE49-F238E27FC236}">
                  <a16:creationId xmlns:a16="http://schemas.microsoft.com/office/drawing/2014/main" id="{5E7235E6-4664-4D3E-8696-FB5678987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336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8" name="Rectangle 33">
              <a:extLst>
                <a:ext uri="{FF2B5EF4-FFF2-40B4-BE49-F238E27FC236}">
                  <a16:creationId xmlns:a16="http://schemas.microsoft.com/office/drawing/2014/main" id="{84A9B6DF-BBCD-4C69-BA86-5A73D3A40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61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39" name="Rectangle 34">
              <a:extLst>
                <a:ext uri="{FF2B5EF4-FFF2-40B4-BE49-F238E27FC236}">
                  <a16:creationId xmlns:a16="http://schemas.microsoft.com/office/drawing/2014/main" id="{447D8BF2-E5D3-4521-868A-B8E2AC1E8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76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40" name="Rectangle 35">
              <a:extLst>
                <a:ext uri="{FF2B5EF4-FFF2-40B4-BE49-F238E27FC236}">
                  <a16:creationId xmlns:a16="http://schemas.microsoft.com/office/drawing/2014/main" id="{F471EBC4-2D09-441F-AF52-3ED4C74A6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91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41" name="Rectangle 36">
              <a:extLst>
                <a:ext uri="{FF2B5EF4-FFF2-40B4-BE49-F238E27FC236}">
                  <a16:creationId xmlns:a16="http://schemas.microsoft.com/office/drawing/2014/main" id="{16988FD9-3C96-4662-A142-AC7E9807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31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42" name="Rectangle 37">
              <a:extLst>
                <a:ext uri="{FF2B5EF4-FFF2-40B4-BE49-F238E27FC236}">
                  <a16:creationId xmlns:a16="http://schemas.microsoft.com/office/drawing/2014/main" id="{FEF2B945-3544-41D2-80D2-BFF47369A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460"/>
              <a:ext cx="2640" cy="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id-ID" altLang="id-ID"/>
            </a:p>
          </p:txBody>
        </p:sp>
        <p:sp>
          <p:nvSpPr>
            <p:cNvPr id="47143" name="Text Box 38">
              <a:extLst>
                <a:ext uri="{FF2B5EF4-FFF2-40B4-BE49-F238E27FC236}">
                  <a16:creationId xmlns:a16="http://schemas.microsoft.com/office/drawing/2014/main" id="{F4C1C75A-268A-4CF6-8AAC-BB600E532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45"/>
              <a:ext cx="52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/>
                <a:t>9</a:t>
              </a:r>
              <a:endParaRPr lang="en-US" altLang="id-ID" sz="1800"/>
            </a:p>
          </p:txBody>
        </p:sp>
      </p:grpSp>
      <p:graphicFrame>
        <p:nvGraphicFramePr>
          <p:cNvPr id="47106" name="Object 259">
            <a:extLst>
              <a:ext uri="{FF2B5EF4-FFF2-40B4-BE49-F238E27FC236}">
                <a16:creationId xmlns:a16="http://schemas.microsoft.com/office/drawing/2014/main" id="{53011047-8EC0-466A-9E21-37C573B979A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62000" y="5486400"/>
          <a:ext cx="7620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Bitmap Image" r:id="rId3" imgW="5466667" imgH="371527" progId="Paint.Picture">
                  <p:embed/>
                </p:oleObj>
              </mc:Choice>
              <mc:Fallback>
                <p:oleObj name="Bitmap Image" r:id="rId3" imgW="5466667" imgH="371527" progId="Paint.Picture">
                  <p:embed/>
                  <p:pic>
                    <p:nvPicPr>
                      <p:cNvPr id="0" name="Object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76200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>
            <a:extLst>
              <a:ext uri="{FF2B5EF4-FFF2-40B4-BE49-F238E27FC236}">
                <a16:creationId xmlns:a16="http://schemas.microsoft.com/office/drawing/2014/main" id="{97D688A7-D3FF-493B-B4C7-34630646D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/>
              <a:t>Menghitung Luas Daerah Berdasarkan Gambar</a:t>
            </a: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9FE4FFAE-7C63-4F5C-96CB-5ED9E16BB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sz="2800"/>
              <a:t>Dari tabel di atas, luas area dapat dihitung dengan menggunakan 3 macam metode:</a:t>
            </a:r>
          </a:p>
          <a:p>
            <a:pPr eaLnBrk="1" hangingPunct="1"/>
            <a:r>
              <a:rPr lang="en-US" altLang="id-ID" sz="2000"/>
              <a:t>Dengan menggunakan metode integrasi Reimann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Dengan menggunakan metode integrasi trapezoida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Dengan menggunakan metode integrasi Simpson</a:t>
            </a:r>
          </a:p>
          <a:p>
            <a:pPr eaLnBrk="1" hangingPunct="1"/>
            <a:endParaRPr lang="en-US" altLang="id-ID" sz="2000"/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064117FE-AC75-4FEA-8247-0832E94C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8130" name="Object 4">
            <a:extLst>
              <a:ext uri="{FF2B5EF4-FFF2-40B4-BE49-F238E27FC236}">
                <a16:creationId xmlns:a16="http://schemas.microsoft.com/office/drawing/2014/main" id="{7426773B-C3A1-4D08-8BE9-62A24A433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495800"/>
          <a:ext cx="2743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3" imgW="2032000" imgH="457200" progId="Equation.3">
                  <p:embed/>
                </p:oleObj>
              </mc:Choice>
              <mc:Fallback>
                <p:oleObj name="Equation" r:id="rId3" imgW="2032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95800"/>
                        <a:ext cx="27432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7">
            <a:extLst>
              <a:ext uri="{FF2B5EF4-FFF2-40B4-BE49-F238E27FC236}">
                <a16:creationId xmlns:a16="http://schemas.microsoft.com/office/drawing/2014/main" id="{674FE405-B1F2-4C17-84A9-BDC5B26E8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8131" name="Object 6">
            <a:extLst>
              <a:ext uri="{FF2B5EF4-FFF2-40B4-BE49-F238E27FC236}">
                <a16:creationId xmlns:a16="http://schemas.microsoft.com/office/drawing/2014/main" id="{C1E1974C-F8D0-49C8-9221-BD08655A3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352800"/>
          <a:ext cx="1676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5" imgW="1129810" imgH="431613" progId="Equation.3">
                  <p:embed/>
                </p:oleObj>
              </mc:Choice>
              <mc:Fallback>
                <p:oleObj name="Equation" r:id="rId5" imgW="1129810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16764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Rectangle 9">
            <a:extLst>
              <a:ext uri="{FF2B5EF4-FFF2-40B4-BE49-F238E27FC236}">
                <a16:creationId xmlns:a16="http://schemas.microsoft.com/office/drawing/2014/main" id="{5CF482B6-F912-42FA-967F-C30AE2DC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8132" name="Object 8">
            <a:extLst>
              <a:ext uri="{FF2B5EF4-FFF2-40B4-BE49-F238E27FC236}">
                <a16:creationId xmlns:a16="http://schemas.microsoft.com/office/drawing/2014/main" id="{F22330F4-E367-42A4-8543-85EE826A3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5562600"/>
          <a:ext cx="4267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7" imgW="2603500" imgH="482600" progId="Equation.3">
                  <p:embed/>
                </p:oleObj>
              </mc:Choice>
              <mc:Fallback>
                <p:oleObj name="Equation" r:id="rId7" imgW="26035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2672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4ED0A328-C006-4A16-B33B-B9A8F19F0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600" b="1"/>
              <a:t>Menghitung Luas dan Volume Benda Putar</a:t>
            </a:r>
            <a:r>
              <a:rPr lang="en-US" altLang="id-ID" sz="3600"/>
              <a:t> 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D6F69A47-03D3-4D84-84E7-2E6A6DF1C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Luas benda putar: 		</a:t>
            </a:r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r>
              <a:rPr lang="en-US" altLang="id-ID"/>
              <a:t>Volume benda putar:		</a:t>
            </a: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C7BC8A59-C678-43BF-8E91-83EDF6E1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9154" name="Object 4">
            <a:extLst>
              <a:ext uri="{FF2B5EF4-FFF2-40B4-BE49-F238E27FC236}">
                <a16:creationId xmlns:a16="http://schemas.microsoft.com/office/drawing/2014/main" id="{5594CEB4-7F81-4FBE-A60E-4324E337F4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2667000"/>
          <a:ext cx="25908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3" imgW="1091726" imgH="482391" progId="Equation.3">
                  <p:embed/>
                </p:oleObj>
              </mc:Choice>
              <mc:Fallback>
                <p:oleObj name="Equation" r:id="rId3" imgW="1091726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667000"/>
                        <a:ext cx="2590800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7">
            <a:extLst>
              <a:ext uri="{FF2B5EF4-FFF2-40B4-BE49-F238E27FC236}">
                <a16:creationId xmlns:a16="http://schemas.microsoft.com/office/drawing/2014/main" id="{0D09E819-01EC-41FD-B112-A60F0436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49155" name="Object 6">
            <a:extLst>
              <a:ext uri="{FF2B5EF4-FFF2-40B4-BE49-F238E27FC236}">
                <a16:creationId xmlns:a16="http://schemas.microsoft.com/office/drawing/2014/main" id="{3BFED451-0A7A-4863-AB07-506D41409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4648200"/>
          <a:ext cx="2590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5" imgW="1155700" imgH="482600" progId="Equation.3">
                  <p:embed/>
                </p:oleObj>
              </mc:Choice>
              <mc:Fallback>
                <p:oleObj name="Equation" r:id="rId5" imgW="11557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2590800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12FBE9CB-773D-45E4-8DF9-CF53E2343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9713" y="2819400"/>
          <a:ext cx="6629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6096305" imgH="4029456" progId="Excel.Sheet.8">
                  <p:embed/>
                </p:oleObj>
              </mc:Choice>
              <mc:Fallback>
                <p:oleObj name="Worksheet" r:id="rId3" imgW="6096305" imgH="402945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2819400"/>
                        <a:ext cx="6629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>
            <a:extLst>
              <a:ext uri="{FF2B5EF4-FFF2-40B4-BE49-F238E27FC236}">
                <a16:creationId xmlns:a16="http://schemas.microsoft.com/office/drawing/2014/main" id="{62D8EEAD-DA93-4EF6-A75F-D89BD45B1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665538"/>
            <a:ext cx="990600" cy="27432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9113A97-53C7-40E6-86EA-D85174EE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4183063"/>
            <a:ext cx="1004887" cy="223361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7A6CF19-0673-4022-9BDE-E5E936A2E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5045075"/>
            <a:ext cx="957263" cy="13716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0122AE2-737E-4827-9C63-254A7407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5854700"/>
            <a:ext cx="996950" cy="561975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43B8023-2D2F-4263-85B5-02376686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4198938"/>
            <a:ext cx="990600" cy="22098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D5FD563-0635-40E0-82BA-01C1C8E5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4460875"/>
            <a:ext cx="990600" cy="1947863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95E53B3-4B97-4CC5-8E42-BE255BCFB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995363"/>
            <a:ext cx="8443913" cy="18764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id-ID" sz="2400"/>
              <a:t>Melakukan penginteralan pada bagian-bagian kecil, seperti saat awal belajar integral – penjumlahan bagian-bagian.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d-ID" sz="2400"/>
              <a:t>Metode Numerik hanya mencoba untuk lebih cepat dan lebih mendekati jawaban eksak.</a:t>
            </a: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874D5826-CDF0-4B1C-8350-DD81D25EB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300038"/>
            <a:ext cx="772953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Dasar Pengintegralan Numerik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2">
            <a:extLst>
              <a:ext uri="{FF2B5EF4-FFF2-40B4-BE49-F238E27FC236}">
                <a16:creationId xmlns:a16="http://schemas.microsoft.com/office/drawing/2014/main" id="{60BC3B35-C57A-41A1-994E-68711F051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 :</a:t>
            </a:r>
          </a:p>
        </p:txBody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A070F78E-A9D2-460A-A87B-B2A0701A9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d-ID" sz="2400"/>
          </a:p>
          <a:p>
            <a:pPr eaLnBrk="1" hangingPunct="1">
              <a:lnSpc>
                <a:spcPct val="80000"/>
              </a:lnSpc>
            </a:pPr>
            <a:endParaRPr lang="en-US" altLang="id-ID" sz="2400"/>
          </a:p>
          <a:p>
            <a:pPr eaLnBrk="1" hangingPunct="1">
              <a:lnSpc>
                <a:spcPct val="80000"/>
              </a:lnSpc>
            </a:pPr>
            <a:endParaRPr lang="en-US" altLang="id-ID" sz="2400"/>
          </a:p>
          <a:p>
            <a:pPr eaLnBrk="1" hangingPunct="1">
              <a:lnSpc>
                <a:spcPct val="80000"/>
              </a:lnSpc>
            </a:pPr>
            <a:r>
              <a:rPr lang="en-US" altLang="id-ID" sz="2400"/>
              <a:t>Ruang benda putar dapat dibedakan menjadi 4 bagian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2000"/>
              <a:t>bagian I dan III merupakan bentuk silinder yang tidak perlu dihitung dengan membagi-bagi kembali ruangnya,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d-ID" sz="2000"/>
              <a:t>bagian II dan IV perlu diperhitungkan kembali.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2400"/>
              <a:t>Bagian I:	</a:t>
            </a:r>
          </a:p>
          <a:p>
            <a:pPr eaLnBrk="1" hangingPunct="1">
              <a:lnSpc>
                <a:spcPct val="80000"/>
              </a:lnSpc>
            </a:pPr>
            <a:endParaRPr lang="en-US" altLang="id-ID" sz="2400"/>
          </a:p>
          <a:p>
            <a:pPr eaLnBrk="1" hangingPunct="1">
              <a:lnSpc>
                <a:spcPct val="80000"/>
              </a:lnSpc>
            </a:pPr>
            <a:endParaRPr lang="en-US" altLang="id-ID" sz="2400"/>
          </a:p>
          <a:p>
            <a:pPr eaLnBrk="1" hangingPunct="1">
              <a:lnSpc>
                <a:spcPct val="80000"/>
              </a:lnSpc>
            </a:pPr>
            <a:r>
              <a:rPr lang="en-US" altLang="id-ID" sz="2400"/>
              <a:t>Bagian III:			</a:t>
            </a:r>
          </a:p>
        </p:txBody>
      </p:sp>
      <p:grpSp>
        <p:nvGrpSpPr>
          <p:cNvPr id="50184" name="Group 4">
            <a:extLst>
              <a:ext uri="{FF2B5EF4-FFF2-40B4-BE49-F238E27FC236}">
                <a16:creationId xmlns:a16="http://schemas.microsoft.com/office/drawing/2014/main" id="{37D3268D-8F2C-4C98-82D1-883B4D7D68B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"/>
            <a:ext cx="4800600" cy="2438400"/>
            <a:chOff x="4050" y="3262"/>
            <a:chExt cx="5640" cy="3090"/>
          </a:xfrm>
        </p:grpSpPr>
        <p:grpSp>
          <p:nvGrpSpPr>
            <p:cNvPr id="50189" name="Group 5">
              <a:extLst>
                <a:ext uri="{FF2B5EF4-FFF2-40B4-BE49-F238E27FC236}">
                  <a16:creationId xmlns:a16="http://schemas.microsoft.com/office/drawing/2014/main" id="{B784FC2B-B3E2-4222-903A-BF7035300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3262"/>
              <a:ext cx="4080" cy="3090"/>
              <a:chOff x="4050" y="8160"/>
              <a:chExt cx="4080" cy="3090"/>
            </a:xfrm>
          </p:grpSpPr>
          <p:pic>
            <p:nvPicPr>
              <p:cNvPr id="50195" name="Picture 6" descr="grid">
                <a:extLst>
                  <a:ext uri="{FF2B5EF4-FFF2-40B4-BE49-F238E27FC236}">
                    <a16:creationId xmlns:a16="http://schemas.microsoft.com/office/drawing/2014/main" id="{B018CD80-C36E-4C35-9925-562AA4BA1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8160"/>
                <a:ext cx="3555" cy="3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96" name="Group 7">
                <a:extLst>
                  <a:ext uri="{FF2B5EF4-FFF2-40B4-BE49-F238E27FC236}">
                    <a16:creationId xmlns:a16="http://schemas.microsoft.com/office/drawing/2014/main" id="{A014FA43-F632-4B05-9A8D-4DBAE03A6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5" y="8370"/>
                <a:ext cx="3765" cy="2700"/>
                <a:chOff x="4365" y="8370"/>
                <a:chExt cx="3765" cy="2700"/>
              </a:xfrm>
            </p:grpSpPr>
            <p:grpSp>
              <p:nvGrpSpPr>
                <p:cNvPr id="50213" name="Group 8">
                  <a:extLst>
                    <a:ext uri="{FF2B5EF4-FFF2-40B4-BE49-F238E27FC236}">
                      <a16:creationId xmlns:a16="http://schemas.microsoft.com/office/drawing/2014/main" id="{4EB47FDC-D6FA-4FD5-82B8-EFDDAC738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5" y="8370"/>
                  <a:ext cx="3765" cy="2700"/>
                  <a:chOff x="4365" y="8370"/>
                  <a:chExt cx="3765" cy="2700"/>
                </a:xfrm>
              </p:grpSpPr>
              <p:sp>
                <p:nvSpPr>
                  <p:cNvPr id="50215" name="Line 9">
                    <a:extLst>
                      <a:ext uri="{FF2B5EF4-FFF2-40B4-BE49-F238E27FC236}">
                        <a16:creationId xmlns:a16="http://schemas.microsoft.com/office/drawing/2014/main" id="{565B5C99-C299-496C-A73D-8A3E38F90B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65" y="9737"/>
                    <a:ext cx="376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0216" name="Oval 10">
                    <a:extLst>
                      <a:ext uri="{FF2B5EF4-FFF2-40B4-BE49-F238E27FC236}">
                        <a16:creationId xmlns:a16="http://schemas.microsoft.com/office/drawing/2014/main" id="{8FD303F5-9F2C-49C5-A901-E197AA94AF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30" y="9000"/>
                    <a:ext cx="390" cy="144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id-ID" altLang="id-ID"/>
                  </a:p>
                </p:txBody>
              </p:sp>
              <p:sp>
                <p:nvSpPr>
                  <p:cNvPr id="50217" name="Line 11">
                    <a:extLst>
                      <a:ext uri="{FF2B5EF4-FFF2-40B4-BE49-F238E27FC236}">
                        <a16:creationId xmlns:a16="http://schemas.microsoft.com/office/drawing/2014/main" id="{A6C306F2-C57A-4554-B241-EBC2A7EEA4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55" y="10455"/>
                    <a:ext cx="4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0218" name="Arc 12">
                    <a:extLst>
                      <a:ext uri="{FF2B5EF4-FFF2-40B4-BE49-F238E27FC236}">
                        <a16:creationId xmlns:a16="http://schemas.microsoft.com/office/drawing/2014/main" id="{3E29347A-3792-4C9A-A516-0AF4419124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5235" y="10455"/>
                    <a:ext cx="690" cy="6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id-ID" altLang="id-ID"/>
                  </a:p>
                </p:txBody>
              </p:sp>
              <p:sp>
                <p:nvSpPr>
                  <p:cNvPr id="50219" name="Arc 13">
                    <a:extLst>
                      <a:ext uri="{FF2B5EF4-FFF2-40B4-BE49-F238E27FC236}">
                        <a16:creationId xmlns:a16="http://schemas.microsoft.com/office/drawing/2014/main" id="{D8E5017C-80F5-4E6B-8303-373385FC6E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335" y="10455"/>
                    <a:ext cx="690" cy="6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9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id-ID" altLang="id-ID"/>
                  </a:p>
                </p:txBody>
              </p:sp>
              <p:sp>
                <p:nvSpPr>
                  <p:cNvPr id="50220" name="Line 14">
                    <a:extLst>
                      <a:ext uri="{FF2B5EF4-FFF2-40B4-BE49-F238E27FC236}">
                        <a16:creationId xmlns:a16="http://schemas.microsoft.com/office/drawing/2014/main" id="{4B1DB941-96D0-4192-8436-0D92645F9D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25" y="11070"/>
                    <a:ext cx="13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50221" name="Group 15">
                    <a:extLst>
                      <a:ext uri="{FF2B5EF4-FFF2-40B4-BE49-F238E27FC236}">
                        <a16:creationId xmlns:a16="http://schemas.microsoft.com/office/drawing/2014/main" id="{9EA6E99E-FD25-466E-B12E-75A261D6D4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4725" y="8370"/>
                    <a:ext cx="3270" cy="615"/>
                    <a:chOff x="4950" y="10680"/>
                    <a:chExt cx="3270" cy="615"/>
                  </a:xfrm>
                </p:grpSpPr>
                <p:sp>
                  <p:nvSpPr>
                    <p:cNvPr id="50222" name="Line 16">
                      <a:extLst>
                        <a:ext uri="{FF2B5EF4-FFF2-40B4-BE49-F238E27FC236}">
                          <a16:creationId xmlns:a16="http://schemas.microsoft.com/office/drawing/2014/main" id="{2E6A2E3E-A41E-40B3-BF6B-BF0C069E23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50" y="10680"/>
                      <a:ext cx="4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0223" name="Arc 17">
                      <a:extLst>
                        <a:ext uri="{FF2B5EF4-FFF2-40B4-BE49-F238E27FC236}">
                          <a16:creationId xmlns:a16="http://schemas.microsoft.com/office/drawing/2014/main" id="{9A7C72FD-50E8-455A-BD29-248F491A29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430" y="10680"/>
                      <a:ext cx="690" cy="6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endParaRPr lang="id-ID" altLang="id-ID"/>
                    </a:p>
                  </p:txBody>
                </p:sp>
                <p:sp>
                  <p:nvSpPr>
                    <p:cNvPr id="50224" name="Arc 18">
                      <a:extLst>
                        <a:ext uri="{FF2B5EF4-FFF2-40B4-BE49-F238E27FC236}">
                          <a16:creationId xmlns:a16="http://schemas.microsoft.com/office/drawing/2014/main" id="{3C64B8C8-B0B6-44BB-8136-D7EB9F47DF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7530" y="10680"/>
                      <a:ext cx="690" cy="6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endParaRPr lang="id-ID" altLang="id-ID"/>
                    </a:p>
                  </p:txBody>
                </p:sp>
                <p:sp>
                  <p:nvSpPr>
                    <p:cNvPr id="50225" name="Line 19">
                      <a:extLst>
                        <a:ext uri="{FF2B5EF4-FFF2-40B4-BE49-F238E27FC236}">
                          <a16:creationId xmlns:a16="http://schemas.microsoft.com/office/drawing/2014/main" id="{EC986B1C-75B9-4333-934F-384281AABE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0" y="11295"/>
                      <a:ext cx="139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50214" name="Line 20">
                  <a:extLst>
                    <a:ext uri="{FF2B5EF4-FFF2-40B4-BE49-F238E27FC236}">
                      <a16:creationId xmlns:a16="http://schemas.microsoft.com/office/drawing/2014/main" id="{DCFAD6F2-C2CC-4AD7-85B2-DC6B1A6D9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25" y="8970"/>
                  <a:ext cx="0" cy="15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0197" name="Line 21">
                <a:extLst>
                  <a:ext uri="{FF2B5EF4-FFF2-40B4-BE49-F238E27FC236}">
                    <a16:creationId xmlns:a16="http://schemas.microsoft.com/office/drawing/2014/main" id="{9AD9A98C-1526-4FC2-A3FF-D3AFBA0A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8985"/>
                <a:ext cx="0" cy="144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198" name="Line 22">
                <a:extLst>
                  <a:ext uri="{FF2B5EF4-FFF2-40B4-BE49-F238E27FC236}">
                    <a16:creationId xmlns:a16="http://schemas.microsoft.com/office/drawing/2014/main" id="{B2EE8EEC-750F-4525-8A79-7AAE6A9A3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" y="8985"/>
                <a:ext cx="0" cy="147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199" name="Line 23">
                <a:extLst>
                  <a:ext uri="{FF2B5EF4-FFF2-40B4-BE49-F238E27FC236}">
                    <a16:creationId xmlns:a16="http://schemas.microsoft.com/office/drawing/2014/main" id="{0ED2247E-47EE-4E8C-80E3-B17C67AA7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0" y="8370"/>
                <a:ext cx="0" cy="27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0" name="Line 24">
                <a:extLst>
                  <a:ext uri="{FF2B5EF4-FFF2-40B4-BE49-F238E27FC236}">
                    <a16:creationId xmlns:a16="http://schemas.microsoft.com/office/drawing/2014/main" id="{6E5A7995-26FC-45E5-9E64-3B7BE9D3F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0" y="8400"/>
                <a:ext cx="0" cy="27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1" name="Line 25">
                <a:extLst>
                  <a:ext uri="{FF2B5EF4-FFF2-40B4-BE49-F238E27FC236}">
                    <a16:creationId xmlns:a16="http://schemas.microsoft.com/office/drawing/2014/main" id="{59819446-A385-4FFB-A87C-4A3FEB015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10650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2" name="Text Box 26">
                <a:extLst>
                  <a:ext uri="{FF2B5EF4-FFF2-40B4-BE49-F238E27FC236}">
                    <a16:creationId xmlns:a16="http://schemas.microsoft.com/office/drawing/2014/main" id="{4C5452DE-1C32-4F85-B1E7-B60D0BD66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0665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4 cm</a:t>
                </a:r>
                <a:endParaRPr lang="en-US" altLang="id-ID" sz="2400"/>
              </a:p>
            </p:txBody>
          </p:sp>
          <p:sp>
            <p:nvSpPr>
              <p:cNvPr id="50203" name="Line 27">
                <a:extLst>
                  <a:ext uri="{FF2B5EF4-FFF2-40B4-BE49-F238E27FC236}">
                    <a16:creationId xmlns:a16="http://schemas.microsoft.com/office/drawing/2014/main" id="{0B461689-429B-4375-89DB-2F3D0E9DB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5" y="10110"/>
                <a:ext cx="6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4" name="Text Box 28">
                <a:extLst>
                  <a:ext uri="{FF2B5EF4-FFF2-40B4-BE49-F238E27FC236}">
                    <a16:creationId xmlns:a16="http://schemas.microsoft.com/office/drawing/2014/main" id="{9183820F-896B-430A-82C9-F0235B0BB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5" y="10095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6</a:t>
                </a:r>
                <a:r>
                  <a:rPr lang="en-US" altLang="id-ID"/>
                  <a:t> </a:t>
                </a:r>
                <a:r>
                  <a:rPr lang="en-US" altLang="id-ID" sz="1200"/>
                  <a:t>cm</a:t>
                </a:r>
                <a:endParaRPr lang="en-US" altLang="id-ID" sz="2400"/>
              </a:p>
            </p:txBody>
          </p:sp>
          <p:sp>
            <p:nvSpPr>
              <p:cNvPr id="50205" name="Line 29">
                <a:extLst>
                  <a:ext uri="{FF2B5EF4-FFF2-40B4-BE49-F238E27FC236}">
                    <a16:creationId xmlns:a16="http://schemas.microsoft.com/office/drawing/2014/main" id="{649BD444-4291-4487-823E-3F55FE684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5" y="10110"/>
                <a:ext cx="13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6" name="Line 30">
                <a:extLst>
                  <a:ext uri="{FF2B5EF4-FFF2-40B4-BE49-F238E27FC236}">
                    <a16:creationId xmlns:a16="http://schemas.microsoft.com/office/drawing/2014/main" id="{4D71CBF6-DE81-490B-9D0C-98CDFF7EB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0" y="1011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07" name="Text Box 31">
                <a:extLst>
                  <a:ext uri="{FF2B5EF4-FFF2-40B4-BE49-F238E27FC236}">
                    <a16:creationId xmlns:a16="http://schemas.microsoft.com/office/drawing/2014/main" id="{B2F1B57C-BD36-4D00-B0AC-40FA028F6D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" y="10080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7 cm</a:t>
                </a:r>
                <a:endParaRPr lang="en-US" altLang="id-ID" sz="2400"/>
              </a:p>
            </p:txBody>
          </p:sp>
          <p:sp>
            <p:nvSpPr>
              <p:cNvPr id="50208" name="Text Box 32">
                <a:extLst>
                  <a:ext uri="{FF2B5EF4-FFF2-40B4-BE49-F238E27FC236}">
                    <a16:creationId xmlns:a16="http://schemas.microsoft.com/office/drawing/2014/main" id="{5F95056E-83E2-4AD3-A45A-BBA29157A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5" y="10065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12 cm</a:t>
                </a:r>
                <a:endParaRPr lang="en-US" altLang="id-ID" sz="2400"/>
              </a:p>
            </p:txBody>
          </p:sp>
          <p:sp>
            <p:nvSpPr>
              <p:cNvPr id="50209" name="Line 33">
                <a:extLst>
                  <a:ext uri="{FF2B5EF4-FFF2-40B4-BE49-F238E27FC236}">
                    <a16:creationId xmlns:a16="http://schemas.microsoft.com/office/drawing/2014/main" id="{46ED0D1E-4A66-47BE-B166-8CC294081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0" y="8985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10" name="Text Box 34">
                <a:extLst>
                  <a:ext uri="{FF2B5EF4-FFF2-40B4-BE49-F238E27FC236}">
                    <a16:creationId xmlns:a16="http://schemas.microsoft.com/office/drawing/2014/main" id="{6BBADCAF-9F3D-4057-A79A-933975767F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5" y="9150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7 cm</a:t>
                </a:r>
                <a:endParaRPr lang="en-US" altLang="id-ID" sz="2400"/>
              </a:p>
            </p:txBody>
          </p:sp>
          <p:sp>
            <p:nvSpPr>
              <p:cNvPr id="50211" name="Line 35">
                <a:extLst>
                  <a:ext uri="{FF2B5EF4-FFF2-40B4-BE49-F238E27FC236}">
                    <a16:creationId xmlns:a16="http://schemas.microsoft.com/office/drawing/2014/main" id="{29D1AFF0-05F0-48B0-804A-4A70B8173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0" y="843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212" name="Text Box 36">
                <a:extLst>
                  <a:ext uri="{FF2B5EF4-FFF2-40B4-BE49-F238E27FC236}">
                    <a16:creationId xmlns:a16="http://schemas.microsoft.com/office/drawing/2014/main" id="{84E6DE80-190F-4114-8F59-DCC8F92248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0" y="8520"/>
                <a:ext cx="480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id-ID" sz="1200"/>
                  <a:t>5 cm</a:t>
                </a:r>
                <a:endParaRPr lang="en-US" altLang="id-ID" sz="2400"/>
              </a:p>
            </p:txBody>
          </p:sp>
        </p:grpSp>
        <p:sp>
          <p:nvSpPr>
            <p:cNvPr id="50190" name="Text Box 37">
              <a:extLst>
                <a:ext uri="{FF2B5EF4-FFF2-40B4-BE49-F238E27FC236}">
                  <a16:creationId xmlns:a16="http://schemas.microsoft.com/office/drawing/2014/main" id="{78AB5B89-5FA2-4576-8BBE-83FEF26A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" y="4252"/>
              <a:ext cx="45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 sz="1100" b="1">
                  <a:solidFill>
                    <a:srgbClr val="0000FF"/>
                  </a:solidFill>
                </a:rPr>
                <a:t>I</a:t>
              </a:r>
              <a:endParaRPr lang="en-US" altLang="id-ID" sz="1800"/>
            </a:p>
          </p:txBody>
        </p:sp>
        <p:sp>
          <p:nvSpPr>
            <p:cNvPr id="50191" name="Text Box 38">
              <a:extLst>
                <a:ext uri="{FF2B5EF4-FFF2-40B4-BE49-F238E27FC236}">
                  <a16:creationId xmlns:a16="http://schemas.microsoft.com/office/drawing/2014/main" id="{122E5CF3-AAC8-4F80-A53E-BD2F37D73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" y="4252"/>
              <a:ext cx="49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 sz="1100" b="1">
                  <a:solidFill>
                    <a:srgbClr val="0000FF"/>
                  </a:solidFill>
                </a:rPr>
                <a:t>II</a:t>
              </a:r>
              <a:endParaRPr lang="en-US" altLang="id-ID" sz="1800"/>
            </a:p>
          </p:txBody>
        </p:sp>
        <p:sp>
          <p:nvSpPr>
            <p:cNvPr id="50192" name="Text Box 39">
              <a:extLst>
                <a:ext uri="{FF2B5EF4-FFF2-40B4-BE49-F238E27FC236}">
                  <a16:creationId xmlns:a16="http://schemas.microsoft.com/office/drawing/2014/main" id="{1BF24B1A-6355-481F-B397-A12EA1BA3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" y="4252"/>
              <a:ext cx="58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 sz="1100" b="1">
                  <a:solidFill>
                    <a:srgbClr val="0000FF"/>
                  </a:solidFill>
                </a:rPr>
                <a:t>III</a:t>
              </a:r>
              <a:endParaRPr lang="en-US" altLang="id-ID" sz="1800"/>
            </a:p>
          </p:txBody>
        </p:sp>
        <p:sp>
          <p:nvSpPr>
            <p:cNvPr id="50193" name="Text Box 40">
              <a:extLst>
                <a:ext uri="{FF2B5EF4-FFF2-40B4-BE49-F238E27FC236}">
                  <a16:creationId xmlns:a16="http://schemas.microsoft.com/office/drawing/2014/main" id="{EAA83EAD-C58C-4D65-8559-1FF0478B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5" y="4252"/>
              <a:ext cx="55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 sz="1100" b="1">
                  <a:solidFill>
                    <a:srgbClr val="0000FF"/>
                  </a:solidFill>
                </a:rPr>
                <a:t>IV</a:t>
              </a:r>
              <a:endParaRPr lang="en-US" altLang="id-ID" sz="1800"/>
            </a:p>
          </p:txBody>
        </p:sp>
        <p:sp>
          <p:nvSpPr>
            <p:cNvPr id="50194" name="Text Box 41">
              <a:extLst>
                <a:ext uri="{FF2B5EF4-FFF2-40B4-BE49-F238E27FC236}">
                  <a16:creationId xmlns:a16="http://schemas.microsoft.com/office/drawing/2014/main" id="{29025DF1-797E-4FAA-8A49-3B8BB59B3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" y="5887"/>
              <a:ext cx="19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id-ID" sz="1400"/>
                <a:t>satuan dalam cm</a:t>
              </a:r>
              <a:endParaRPr lang="en-US" altLang="id-ID" sz="2400"/>
            </a:p>
          </p:txBody>
        </p:sp>
      </p:grpSp>
      <p:sp>
        <p:nvSpPr>
          <p:cNvPr id="50185" name="Rectangle 43">
            <a:extLst>
              <a:ext uri="{FF2B5EF4-FFF2-40B4-BE49-F238E27FC236}">
                <a16:creationId xmlns:a16="http://schemas.microsoft.com/office/drawing/2014/main" id="{63A06B1F-17F0-4104-97D3-E46898169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0178" name="Object 42">
            <a:extLst>
              <a:ext uri="{FF2B5EF4-FFF2-40B4-BE49-F238E27FC236}">
                <a16:creationId xmlns:a16="http://schemas.microsoft.com/office/drawing/2014/main" id="{C7506F2C-1703-4D18-972B-438E11324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724400"/>
          <a:ext cx="2514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4" imgW="1320227" imgH="215806" progId="Equation.3">
                  <p:embed/>
                </p:oleObj>
              </mc:Choice>
              <mc:Fallback>
                <p:oleObj name="Equation" r:id="rId4" imgW="1320227" imgH="215806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25146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45">
            <a:extLst>
              <a:ext uri="{FF2B5EF4-FFF2-40B4-BE49-F238E27FC236}">
                <a16:creationId xmlns:a16="http://schemas.microsoft.com/office/drawing/2014/main" id="{AD4DB5D5-6613-4627-9929-D8710767D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0179" name="Object 44">
            <a:extLst>
              <a:ext uri="{FF2B5EF4-FFF2-40B4-BE49-F238E27FC236}">
                <a16:creationId xmlns:a16="http://schemas.microsoft.com/office/drawing/2014/main" id="{8A3B1305-F775-4680-9EBF-7BF4C4889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257800"/>
          <a:ext cx="2438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Equation" r:id="rId6" imgW="1371600" imgH="241300" progId="Equation.3">
                  <p:embed/>
                </p:oleObj>
              </mc:Choice>
              <mc:Fallback>
                <p:oleObj name="Equation" r:id="rId6" imgW="1371600" imgH="2413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24384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Rectangle 47">
            <a:extLst>
              <a:ext uri="{FF2B5EF4-FFF2-40B4-BE49-F238E27FC236}">
                <a16:creationId xmlns:a16="http://schemas.microsoft.com/office/drawing/2014/main" id="{F967657F-C4BA-47DF-B259-DE0B573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0180" name="Object 46">
            <a:extLst>
              <a:ext uri="{FF2B5EF4-FFF2-40B4-BE49-F238E27FC236}">
                <a16:creationId xmlns:a16="http://schemas.microsoft.com/office/drawing/2014/main" id="{61A8AC5E-0C8D-47D9-AC25-2979020E1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9300" y="5791200"/>
          <a:ext cx="2946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8" imgW="1523880" imgH="215640" progId="Equation.3">
                  <p:embed/>
                </p:oleObj>
              </mc:Choice>
              <mc:Fallback>
                <p:oleObj name="Equation" r:id="rId8" imgW="1523880" imgH="215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5791200"/>
                        <a:ext cx="29464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Rectangle 49">
            <a:extLst>
              <a:ext uri="{FF2B5EF4-FFF2-40B4-BE49-F238E27FC236}">
                <a16:creationId xmlns:a16="http://schemas.microsoft.com/office/drawing/2014/main" id="{B68FA5DE-E0CC-4F2B-999C-AE8EB628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0181" name="Object 48">
            <a:extLst>
              <a:ext uri="{FF2B5EF4-FFF2-40B4-BE49-F238E27FC236}">
                <a16:creationId xmlns:a16="http://schemas.microsoft.com/office/drawing/2014/main" id="{DA8B656E-2D2D-48F8-BC4A-2CEAC844A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3438" y="6324600"/>
          <a:ext cx="2625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3" name="Equation" r:id="rId10" imgW="1549080" imgH="241200" progId="Equation.3">
                  <p:embed/>
                </p:oleObj>
              </mc:Choice>
              <mc:Fallback>
                <p:oleObj name="Equation" r:id="rId10" imgW="1549080" imgH="2412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6324600"/>
                        <a:ext cx="26257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13">
            <a:extLst>
              <a:ext uri="{FF2B5EF4-FFF2-40B4-BE49-F238E27FC236}">
                <a16:creationId xmlns:a16="http://schemas.microsoft.com/office/drawing/2014/main" id="{825D8B15-1B7F-4BFD-AB92-ABC1E84AD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 :</a:t>
            </a:r>
          </a:p>
        </p:txBody>
      </p:sp>
      <p:sp>
        <p:nvSpPr>
          <p:cNvPr id="51208" name="Rectangle 3">
            <a:extLst>
              <a:ext uri="{FF2B5EF4-FFF2-40B4-BE49-F238E27FC236}">
                <a16:creationId xmlns:a16="http://schemas.microsoft.com/office/drawing/2014/main" id="{BD3338BC-EB15-4DC3-ADCC-2DC9358B1D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1800"/>
              <a:t>Sedangkan untuk menghitung bagian II dan IV diperlukan pembagian area , misalkan dengan mengambil h=1 diperoleh:</a:t>
            </a:r>
          </a:p>
          <a:p>
            <a:pPr eaLnBrk="1" hangingPunct="1">
              <a:lnSpc>
                <a:spcPct val="90000"/>
              </a:lnSpc>
            </a:pPr>
            <a:endParaRPr lang="en-US" altLang="id-ID" sz="1800"/>
          </a:p>
          <a:p>
            <a:pPr eaLnBrk="1" hangingPunct="1">
              <a:lnSpc>
                <a:spcPct val="90000"/>
              </a:lnSpc>
            </a:pPr>
            <a:endParaRPr lang="en-US" altLang="id-ID" sz="1800"/>
          </a:p>
          <a:p>
            <a:pPr eaLnBrk="1" hangingPunct="1">
              <a:lnSpc>
                <a:spcPct val="90000"/>
              </a:lnSpc>
            </a:pPr>
            <a:endParaRPr lang="en-US" altLang="id-ID" sz="1800"/>
          </a:p>
          <a:p>
            <a:pPr eaLnBrk="1" hangingPunct="1">
              <a:lnSpc>
                <a:spcPct val="90000"/>
              </a:lnSpc>
            </a:pPr>
            <a:r>
              <a:rPr lang="en-US" altLang="id-ID" sz="1800"/>
              <a:t>Pada bagian II dan IV:               dan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1800"/>
              <a:t>Dengan menggunakan integrasi trapezoida dapat diperoleh:</a:t>
            </a:r>
          </a:p>
        </p:txBody>
      </p:sp>
      <p:sp>
        <p:nvSpPr>
          <p:cNvPr id="51209" name="Rectangle 6">
            <a:extLst>
              <a:ext uri="{FF2B5EF4-FFF2-40B4-BE49-F238E27FC236}">
                <a16:creationId xmlns:a16="http://schemas.microsoft.com/office/drawing/2014/main" id="{42BB0070-CA9C-40C7-A41C-4D6BBB76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1202" name="Object 5">
            <a:extLst>
              <a:ext uri="{FF2B5EF4-FFF2-40B4-BE49-F238E27FC236}">
                <a16:creationId xmlns:a16="http://schemas.microsoft.com/office/drawing/2014/main" id="{55CD9845-C136-4650-9872-78AE95F107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343400"/>
          <a:ext cx="4267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3" imgW="2641600" imgH="457200" progId="Equation.3">
                  <p:embed/>
                </p:oleObj>
              </mc:Choice>
              <mc:Fallback>
                <p:oleObj name="Equation" r:id="rId3" imgW="2641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42672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Rectangle 7">
            <a:extLst>
              <a:ext uri="{FF2B5EF4-FFF2-40B4-BE49-F238E27FC236}">
                <a16:creationId xmlns:a16="http://schemas.microsoft.com/office/drawing/2014/main" id="{59B8AD68-DF66-44CE-99D9-3804B0AE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d-ID" altLang="id-ID" sz="1800">
              <a:latin typeface="Arial" panose="020B0604020202020204" pitchFamily="34" charset="0"/>
            </a:endParaRPr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9CF8D406-4557-47D1-A6C3-496739579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181600"/>
          <a:ext cx="4495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5" imgW="2895600" imgH="457200" progId="Equation.3">
                  <p:embed/>
                </p:oleObj>
              </mc:Choice>
              <mc:Fallback>
                <p:oleObj name="Equation" r:id="rId5" imgW="2895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44958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Rectangle 9">
            <a:extLst>
              <a:ext uri="{FF2B5EF4-FFF2-40B4-BE49-F238E27FC236}">
                <a16:creationId xmlns:a16="http://schemas.microsoft.com/office/drawing/2014/main" id="{DA51B648-C5F3-4054-899C-C9FB619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1204" name="Object 8">
            <a:extLst>
              <a:ext uri="{FF2B5EF4-FFF2-40B4-BE49-F238E27FC236}">
                <a16:creationId xmlns:a16="http://schemas.microsoft.com/office/drawing/2014/main" id="{8E26E54C-4B49-485A-AAF2-DD0AD776B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429000"/>
          <a:ext cx="838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8382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11">
            <a:extLst>
              <a:ext uri="{FF2B5EF4-FFF2-40B4-BE49-F238E27FC236}">
                <a16:creationId xmlns:a16="http://schemas.microsoft.com/office/drawing/2014/main" id="{F8B9E489-58FF-46D6-BB7F-3181A370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1205" name="Object 10">
            <a:extLst>
              <a:ext uri="{FF2B5EF4-FFF2-40B4-BE49-F238E27FC236}">
                <a16:creationId xmlns:a16="http://schemas.microsoft.com/office/drawing/2014/main" id="{6DF74EA5-F10A-4FF6-B6CE-4B286E8D79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429000"/>
          <a:ext cx="8382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9" imgW="596900" imgH="228600" progId="Equation.3">
                  <p:embed/>
                </p:oleObj>
              </mc:Choice>
              <mc:Fallback>
                <p:oleObj name="Equation" r:id="rId9" imgW="5969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8382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2">
            <a:extLst>
              <a:ext uri="{FF2B5EF4-FFF2-40B4-BE49-F238E27FC236}">
                <a16:creationId xmlns:a16="http://schemas.microsoft.com/office/drawing/2014/main" id="{8D83490F-3587-4028-8C49-FF7BB10F24B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514600" y="2667000"/>
          <a:ext cx="4572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Bitmap Image" r:id="rId11" imgW="2752381" imgH="400000" progId="Paint.Picture">
                  <p:embed/>
                </p:oleObj>
              </mc:Choice>
              <mc:Fallback>
                <p:oleObj name="Bitmap Image" r:id="rId11" imgW="2752381" imgH="40000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45720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>
            <a:extLst>
              <a:ext uri="{FF2B5EF4-FFF2-40B4-BE49-F238E27FC236}">
                <a16:creationId xmlns:a16="http://schemas.microsoft.com/office/drawing/2014/main" id="{9845A78E-045D-4CD5-A4BB-4045C7075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/>
              <a:t>Contoh :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A299C963-6A84-4AA1-ADDC-F0FEC4F8B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sz="2000"/>
              <a:t>Luas permukaan dari botol adalah: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Luas = 1758.4 cm</a:t>
            </a:r>
            <a:r>
              <a:rPr lang="en-US" altLang="id-ID" sz="2000" baseline="30000"/>
              <a:t>2</a:t>
            </a:r>
          </a:p>
          <a:p>
            <a:pPr eaLnBrk="1" hangingPunct="1"/>
            <a:r>
              <a:rPr lang="en-US" altLang="id-ID" sz="2000"/>
              <a:t>Volume botol adalah:</a:t>
            </a:r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endParaRPr lang="en-US" altLang="id-ID" sz="2000"/>
          </a:p>
          <a:p>
            <a:pPr eaLnBrk="1" hangingPunct="1"/>
            <a:r>
              <a:rPr lang="en-US" altLang="id-ID" sz="2000"/>
              <a:t>Volume = 13498.86 cm</a:t>
            </a:r>
            <a:r>
              <a:rPr lang="en-US" altLang="id-ID" sz="2000" baseline="30000"/>
              <a:t>3</a:t>
            </a:r>
            <a:r>
              <a:rPr lang="en-US" altLang="id-ID"/>
              <a:t> </a:t>
            </a:r>
          </a:p>
        </p:txBody>
      </p:sp>
      <p:sp>
        <p:nvSpPr>
          <p:cNvPr id="52230" name="Rectangle 5">
            <a:extLst>
              <a:ext uri="{FF2B5EF4-FFF2-40B4-BE49-F238E27FC236}">
                <a16:creationId xmlns:a16="http://schemas.microsoft.com/office/drawing/2014/main" id="{51FBDB72-B4E2-4C11-9AB1-5007071F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2226" name="Object 4">
            <a:extLst>
              <a:ext uri="{FF2B5EF4-FFF2-40B4-BE49-F238E27FC236}">
                <a16:creationId xmlns:a16="http://schemas.microsoft.com/office/drawing/2014/main" id="{8690BCF5-658E-4BB0-8DF4-BEB19B52F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362200"/>
          <a:ext cx="3886200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3" imgW="1916868" imgH="863225" progId="Equation.3">
                  <p:embed/>
                </p:oleObj>
              </mc:Choice>
              <mc:Fallback>
                <p:oleObj name="Equation" r:id="rId3" imgW="1916868" imgH="8632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62200"/>
                        <a:ext cx="3886200" cy="176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>
            <a:extLst>
              <a:ext uri="{FF2B5EF4-FFF2-40B4-BE49-F238E27FC236}">
                <a16:creationId xmlns:a16="http://schemas.microsoft.com/office/drawing/2014/main" id="{55CFF1CA-F6E4-480F-A4B0-83D90406F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id-ID" altLang="id-ID"/>
          </a:p>
        </p:txBody>
      </p:sp>
      <p:graphicFrame>
        <p:nvGraphicFramePr>
          <p:cNvPr id="52227" name="Object 6">
            <a:extLst>
              <a:ext uri="{FF2B5EF4-FFF2-40B4-BE49-F238E27FC236}">
                <a16:creationId xmlns:a16="http://schemas.microsoft.com/office/drawing/2014/main" id="{3FE52087-D313-4949-85EE-6C578138A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4267200"/>
          <a:ext cx="44958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5" imgW="2273040" imgH="647640" progId="Equation.3">
                  <p:embed/>
                </p:oleObj>
              </mc:Choice>
              <mc:Fallback>
                <p:oleObj name="Equation" r:id="rId5" imgW="2273040" imgH="647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4495800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>
            <a:extLst>
              <a:ext uri="{FF2B5EF4-FFF2-40B4-BE49-F238E27FC236}">
                <a16:creationId xmlns:a16="http://schemas.microsoft.com/office/drawing/2014/main" id="{4BB78939-0F2F-4529-AB9B-DF5504DC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288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d-ID" sz="3200">
                <a:latin typeface="Times New Roman" panose="02020603050405020304" pitchFamily="18" charset="0"/>
              </a:rPr>
              <a:t>Formula Newton-Cotes</a:t>
            </a:r>
          </a:p>
          <a:p>
            <a:pPr>
              <a:spcBef>
                <a:spcPct val="50000"/>
              </a:spcBef>
            </a:pPr>
            <a:r>
              <a:rPr lang="en-US" altLang="id-ID" sz="3200">
                <a:latin typeface="Times New Roman" panose="02020603050405020304" pitchFamily="18" charset="0"/>
              </a:rPr>
              <a:t>- Berdasarkan pada </a:t>
            </a:r>
          </a:p>
        </p:txBody>
      </p:sp>
      <p:graphicFrame>
        <p:nvGraphicFramePr>
          <p:cNvPr id="4098" name="Object 3">
            <a:extLst>
              <a:ext uri="{FF2B5EF4-FFF2-40B4-BE49-F238E27FC236}">
                <a16:creationId xmlns:a16="http://schemas.microsoft.com/office/drawing/2014/main" id="{5FEABF3A-9AFA-4C7A-8F5B-26367F54FD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3213100"/>
          <a:ext cx="51228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739880" imgH="330120" progId="Equation.3">
                  <p:embed/>
                </p:oleObj>
              </mc:Choice>
              <mc:Fallback>
                <p:oleObj name="Equation" r:id="rId3" imgW="173988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213100"/>
                        <a:ext cx="5122863" cy="9715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>
            <a:extLst>
              <a:ext uri="{FF2B5EF4-FFF2-40B4-BE49-F238E27FC236}">
                <a16:creationId xmlns:a16="http://schemas.microsoft.com/office/drawing/2014/main" id="{D2FFC781-98B7-4CF3-814B-AF1186403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4438650"/>
            <a:ext cx="7177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id-ID" sz="3200">
                <a:latin typeface="Times New Roman" panose="02020603050405020304" pitchFamily="18" charset="0"/>
              </a:rPr>
              <a:t>Nilai hampiran </a:t>
            </a:r>
            <a:r>
              <a:rPr lang="en-US" altLang="id-ID" sz="3200" b="1" i="1">
                <a:latin typeface="Times New Roman" panose="02020603050405020304" pitchFamily="18" charset="0"/>
              </a:rPr>
              <a:t>f</a:t>
            </a:r>
            <a:r>
              <a:rPr lang="en-US" altLang="id-ID" sz="3200" b="1">
                <a:latin typeface="Times New Roman" panose="02020603050405020304" pitchFamily="18" charset="0"/>
              </a:rPr>
              <a:t>(</a:t>
            </a:r>
            <a:r>
              <a:rPr lang="en-US" altLang="id-ID" sz="3200" b="1" i="1">
                <a:latin typeface="Times New Roman" panose="02020603050405020304" pitchFamily="18" charset="0"/>
              </a:rPr>
              <a:t>x</a:t>
            </a:r>
            <a:r>
              <a:rPr lang="en-US" altLang="id-ID" sz="3200" b="1">
                <a:latin typeface="Times New Roman" panose="02020603050405020304" pitchFamily="18" charset="0"/>
              </a:rPr>
              <a:t>)</a:t>
            </a:r>
            <a:r>
              <a:rPr lang="en-US" altLang="id-ID" sz="3200">
                <a:latin typeface="Times New Roman" panose="02020603050405020304" pitchFamily="18" charset="0"/>
              </a:rPr>
              <a:t> dengan polinomial</a:t>
            </a:r>
          </a:p>
        </p:txBody>
      </p:sp>
      <p:graphicFrame>
        <p:nvGraphicFramePr>
          <p:cNvPr id="4099" name="Object 5">
            <a:extLst>
              <a:ext uri="{FF2B5EF4-FFF2-40B4-BE49-F238E27FC236}">
                <a16:creationId xmlns:a16="http://schemas.microsoft.com/office/drawing/2014/main" id="{A3C170CD-28E0-40D2-AE83-0C65101D9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3" y="5286375"/>
          <a:ext cx="6721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Microsoft Equation 3.0" r:id="rId5" imgW="2450880" imgH="241200" progId="Equation.3">
                  <p:embed/>
                </p:oleObj>
              </mc:Choice>
              <mc:Fallback>
                <p:oleObj name="Microsoft Equation 3.0" r:id="rId5" imgW="2450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286375"/>
                        <a:ext cx="6721475" cy="655638"/>
                      </a:xfrm>
                      <a:prstGeom prst="rect">
                        <a:avLst/>
                      </a:prstGeom>
                      <a:solidFill>
                        <a:srgbClr val="C9FFFF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>
            <a:extLst>
              <a:ext uri="{FF2B5EF4-FFF2-40B4-BE49-F238E27FC236}">
                <a16:creationId xmlns:a16="http://schemas.microsoft.com/office/drawing/2014/main" id="{6F1EBEE0-F09F-4FF7-8780-49B51BF2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38200"/>
            <a:ext cx="7729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Dasar Pengintegralan Numerik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ig2101">
            <a:extLst>
              <a:ext uri="{FF2B5EF4-FFF2-40B4-BE49-F238E27FC236}">
                <a16:creationId xmlns:a16="http://schemas.microsoft.com/office/drawing/2014/main" id="{E9D5D0F9-8914-4C85-A65C-82822F14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713DA518-45C9-4D22-B9CA-59374B88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284163"/>
            <a:ext cx="65103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id-ID" sz="3600" b="1" i="1">
                <a:latin typeface="Times New Roman" panose="02020603050405020304" pitchFamily="18" charset="0"/>
              </a:rPr>
              <a:t>f</a:t>
            </a:r>
            <a:r>
              <a:rPr lang="en-US" altLang="id-ID" sz="3600" b="1" i="1" baseline="-25000">
                <a:latin typeface="Times New Roman" panose="02020603050405020304" pitchFamily="18" charset="0"/>
              </a:rPr>
              <a:t>n</a:t>
            </a:r>
            <a:r>
              <a:rPr lang="en-US" altLang="id-ID" sz="3600" b="1">
                <a:latin typeface="Times New Roman" panose="02020603050405020304" pitchFamily="18" charset="0"/>
              </a:rPr>
              <a:t> (</a:t>
            </a:r>
            <a:r>
              <a:rPr lang="en-US" altLang="id-ID" sz="3600" b="1" i="1">
                <a:latin typeface="Times New Roman" panose="02020603050405020304" pitchFamily="18" charset="0"/>
              </a:rPr>
              <a:t>x</a:t>
            </a:r>
            <a:r>
              <a:rPr lang="en-US" altLang="id-ID" sz="3600" b="1">
                <a:latin typeface="Times New Roman" panose="02020603050405020304" pitchFamily="18" charset="0"/>
              </a:rPr>
              <a:t>) </a:t>
            </a:r>
            <a:r>
              <a:rPr lang="en-US" altLang="id-ID" sz="3600"/>
              <a:t>bisa fungsi linear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id-ID" sz="3600" b="1" i="1">
                <a:latin typeface="Times New Roman" panose="02020603050405020304" pitchFamily="18" charset="0"/>
              </a:rPr>
              <a:t>f</a:t>
            </a:r>
            <a:r>
              <a:rPr lang="en-US" altLang="id-ID" sz="3600" b="1" i="1" baseline="-25000">
                <a:latin typeface="Times New Roman" panose="02020603050405020304" pitchFamily="18" charset="0"/>
              </a:rPr>
              <a:t>n</a:t>
            </a:r>
            <a:r>
              <a:rPr lang="en-US" altLang="id-ID" sz="3600" b="1">
                <a:latin typeface="Times New Roman" panose="02020603050405020304" pitchFamily="18" charset="0"/>
              </a:rPr>
              <a:t> (</a:t>
            </a:r>
            <a:r>
              <a:rPr lang="en-US" altLang="id-ID" sz="3600" b="1" i="1">
                <a:latin typeface="Times New Roman" panose="02020603050405020304" pitchFamily="18" charset="0"/>
              </a:rPr>
              <a:t>x</a:t>
            </a:r>
            <a:r>
              <a:rPr lang="en-US" altLang="id-ID" sz="3600" b="1">
                <a:latin typeface="Times New Roman" panose="02020603050405020304" pitchFamily="18" charset="0"/>
              </a:rPr>
              <a:t>) </a:t>
            </a:r>
            <a:r>
              <a:rPr lang="en-US" altLang="id-ID" sz="3600"/>
              <a:t>bisa fungsi kuadrat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g2110">
            <a:extLst>
              <a:ext uri="{FF2B5EF4-FFF2-40B4-BE49-F238E27FC236}">
                <a16:creationId xmlns:a16="http://schemas.microsoft.com/office/drawing/2014/main" id="{3615B7E2-87FE-4884-B371-C307E994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975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0D866555-D39A-437A-9C04-D1A3894F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342900"/>
            <a:ext cx="73501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id-ID" sz="3600" b="1" i="1">
                <a:latin typeface="Times New Roman" panose="02020603050405020304" pitchFamily="18" charset="0"/>
              </a:rPr>
              <a:t>f</a:t>
            </a:r>
            <a:r>
              <a:rPr lang="en-US" altLang="id-ID" sz="3600" b="1" i="1" baseline="-25000">
                <a:latin typeface="Times New Roman" panose="02020603050405020304" pitchFamily="18" charset="0"/>
              </a:rPr>
              <a:t>n</a:t>
            </a:r>
            <a:r>
              <a:rPr lang="en-US" altLang="id-ID" sz="3600" b="1">
                <a:latin typeface="Times New Roman" panose="02020603050405020304" pitchFamily="18" charset="0"/>
              </a:rPr>
              <a:t> (</a:t>
            </a:r>
            <a:r>
              <a:rPr lang="en-US" altLang="id-ID" sz="3600" b="1" i="1">
                <a:latin typeface="Times New Roman" panose="02020603050405020304" pitchFamily="18" charset="0"/>
              </a:rPr>
              <a:t>x</a:t>
            </a:r>
            <a:r>
              <a:rPr lang="en-US" altLang="id-ID" sz="3600" b="1">
                <a:latin typeface="Times New Roman" panose="02020603050405020304" pitchFamily="18" charset="0"/>
              </a:rPr>
              <a:t>) </a:t>
            </a:r>
            <a:r>
              <a:rPr lang="en-US" altLang="id-ID" sz="3600"/>
              <a:t>bisa juga fungsi kubik atau  polinomial yang lebih tinggi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1025</TotalTime>
  <Words>1764</Words>
  <Application>Microsoft Office PowerPoint</Application>
  <PresentationFormat>On-screen Show (4:3)</PresentationFormat>
  <Paragraphs>395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Tahoma</vt:lpstr>
      <vt:lpstr>Arial</vt:lpstr>
      <vt:lpstr>Wingdings</vt:lpstr>
      <vt:lpstr>Calibri</vt:lpstr>
      <vt:lpstr>Times New Roman</vt:lpstr>
      <vt:lpstr>Courier New</vt:lpstr>
      <vt:lpstr>Blends</vt:lpstr>
      <vt:lpstr>Microsoft Equation 3.0</vt:lpstr>
      <vt:lpstr>Microsoft Excel Worksheet</vt:lpstr>
      <vt:lpstr>Bitmap Image</vt:lpstr>
      <vt:lpstr>INTEGRASI NUMERIK</vt:lpstr>
      <vt:lpstr>Pengantar</vt:lpstr>
      <vt:lpstr>INTEGRASI NUMERIK</vt:lpstr>
      <vt:lpstr>INTEGRASI NUMERIK</vt:lpstr>
      <vt:lpstr>Dasar Pengintegralan Numerik</vt:lpstr>
      <vt:lpstr>Dasar Pengintegralan Numerik</vt:lpstr>
      <vt:lpstr>PowerPoint Presentation</vt:lpstr>
      <vt:lpstr>PowerPoint Presentation</vt:lpstr>
      <vt:lpstr>PowerPoint Presentation</vt:lpstr>
      <vt:lpstr>PowerPoint Presentation</vt:lpstr>
      <vt:lpstr>INTEGRASI NUMERIK</vt:lpstr>
      <vt:lpstr>Metode Integral Reimann </vt:lpstr>
      <vt:lpstr>Metode Integral Reimann</vt:lpstr>
      <vt:lpstr>Metode Integral Reimann</vt:lpstr>
      <vt:lpstr>Contoh</vt:lpstr>
      <vt:lpstr>Contoh</vt:lpstr>
      <vt:lpstr>Algoritma Metode Integral Reimann:</vt:lpstr>
      <vt:lpstr>Metode Integrasi Trapezoida</vt:lpstr>
      <vt:lpstr>Contoh: Aturan Trapesium</vt:lpstr>
      <vt:lpstr>Aturan Komposisi Trapesium</vt:lpstr>
      <vt:lpstr>Metode Integrasi Trapezoida</vt:lpstr>
      <vt:lpstr>Algoritma Metode Integrasi Trapezoida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Aturan Simpson 1/3</vt:lpstr>
      <vt:lpstr>Aturan Simpson 1/3</vt:lpstr>
      <vt:lpstr>Aturan Simpson 1/3</vt:lpstr>
      <vt:lpstr>Aturan Komposisi Simpson</vt:lpstr>
      <vt:lpstr>Metode Integrasi Simpson</vt:lpstr>
      <vt:lpstr>Cara II  (Buku Rinaldi Munir)</vt:lpstr>
      <vt:lpstr>Cara II  (Buku Rinaldi Munir)</vt:lpstr>
      <vt:lpstr>Cara II  (Buku Rinaldi Munir)</vt:lpstr>
      <vt:lpstr>Aturan Simpson 3/8</vt:lpstr>
      <vt:lpstr>Aturan Simpson 3/8</vt:lpstr>
      <vt:lpstr>Metode Integrasi Gauss</vt:lpstr>
      <vt:lpstr>Metode Integrasi Gauss</vt:lpstr>
      <vt:lpstr>Metode Integrasi Gauss</vt:lpstr>
      <vt:lpstr>Metode Integrasi Gauss</vt:lpstr>
      <vt:lpstr>Transformasi</vt:lpstr>
      <vt:lpstr>Transformasi</vt:lpstr>
      <vt:lpstr>Transformasi</vt:lpstr>
      <vt:lpstr>Analisa</vt:lpstr>
      <vt:lpstr>Algoritma Integrasi Kuadratur Gauss dengan Pendekatan 2 titik</vt:lpstr>
      <vt:lpstr>Contoh Soal</vt:lpstr>
      <vt:lpstr>Metode Gauss Legendre 3 Titik</vt:lpstr>
      <vt:lpstr>Metode Gauss Legendre 3 Titik</vt:lpstr>
      <vt:lpstr>Algoritma Metode Integrasi Gauss Dengan Pendekatan 3 Titik </vt:lpstr>
      <vt:lpstr>Metode Gauss n-Titik</vt:lpstr>
      <vt:lpstr>Beberapa Penerapan Integrasi Numerik </vt:lpstr>
      <vt:lpstr>Menghitung Luas Daerah Berdasarkan Gambar</vt:lpstr>
      <vt:lpstr>Menghitung Luas Daerah Berdasarkan Gambar</vt:lpstr>
      <vt:lpstr>Menghitung Luas dan Volume Benda Putar </vt:lpstr>
      <vt:lpstr>Contoh :</vt:lpstr>
      <vt:lpstr>Contoh :</vt:lpstr>
      <vt:lpstr>Contoh :</vt:lpstr>
    </vt:vector>
  </TitlesOfParts>
  <Company>it.eepis-its.edu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NUMERIK</dc:title>
  <dc:creator>yuliana</dc:creator>
  <cp:lastModifiedBy>Windows User</cp:lastModifiedBy>
  <cp:revision>105</cp:revision>
  <dcterms:created xsi:type="dcterms:W3CDTF">2004-11-25T19:04:02Z</dcterms:created>
  <dcterms:modified xsi:type="dcterms:W3CDTF">2020-05-06T21:11:11Z</dcterms:modified>
</cp:coreProperties>
</file>