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83" r:id="rId4"/>
    <p:sldId id="272" r:id="rId5"/>
    <p:sldId id="276" r:id="rId6"/>
    <p:sldId id="274" r:id="rId7"/>
    <p:sldId id="273" r:id="rId8"/>
    <p:sldId id="277" r:id="rId9"/>
    <p:sldId id="278" r:id="rId10"/>
    <p:sldId id="279" r:id="rId11"/>
    <p:sldId id="280" r:id="rId12"/>
    <p:sldId id="281" r:id="rId13"/>
    <p:sldId id="282" r:id="rId14"/>
    <p:sldId id="29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C5DA266-9AA0-442E-8A54-28698ED9FE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07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0949BA0-FC3E-412C-94AC-72DA6959FD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78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0949BA0-FC3E-412C-94AC-72DA6959FD2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9272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0949BA0-FC3E-412C-94AC-72DA6959FD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513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0949BA0-FC3E-412C-94AC-72DA6959FD2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3132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0949BA0-FC3E-412C-94AC-72DA6959FD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89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1A81-4543-4CAA-B3E5-58102CF6E9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303824"/>
      </p:ext>
    </p:extLst>
  </p:cSld>
  <p:clrMapOvr>
    <a:masterClrMapping/>
  </p:clrMapOvr>
  <p:transition>
    <p:check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30ED1-7E38-4FD3-827F-9E71F4184E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231764"/>
      </p:ext>
    </p:extLst>
  </p:cSld>
  <p:clrMapOvr>
    <a:masterClrMapping/>
  </p:clrMapOvr>
  <p:transition>
    <p:check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8BB9A7-94A6-47C3-BC5A-40AA62C257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89127A-79EE-4572-AF0E-01482B84F7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49BA0-FC3E-412C-94AC-72DA6959FD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27052"/>
      </p:ext>
    </p:extLst>
  </p:cSld>
  <p:clrMapOvr>
    <a:masterClrMapping/>
  </p:clrMapOvr>
  <p:transition>
    <p:check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3A695-26B4-4F1D-B2FF-70F50D905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0225B-167B-4C16-9CC7-69DCEDBA456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A05D3-825E-4879-BE47-DB106A001484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D431B1-6161-4902-BE31-B86236D4DDE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E6F749-601A-4D8A-9934-638E953B13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F0D369F-9BA3-44B3-B3C8-A12047E0C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0FF7784-02A6-4CA5-8C96-34487B87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1D6EEDF-3C97-45DA-B8BB-F8FE5D07F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30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B912-41A9-454D-86E5-45B0418E00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32088"/>
      </p:ext>
    </p:extLst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EDEE48-CF4B-4112-937B-45274508CD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410536"/>
      </p:ext>
    </p:extLst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936D66F-9C40-415D-87CF-7ACF8DBA831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708438"/>
      </p:ext>
    </p:extLst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20CE14-6EEA-403D-B78A-F910994D108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58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D6A3C-93C7-48DE-8237-A87A68CA98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228748"/>
      </p:ext>
    </p:extLst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77286-0559-4ED6-B41A-487275E9408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304682"/>
      </p:ext>
    </p:extLst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4C2F-84FE-46F6-9510-8B9FA9145A1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946495"/>
      </p:ext>
    </p:extLst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755ADA-A8E3-4B8C-9FDD-63F9A6D12B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521254"/>
      </p:ext>
    </p:extLst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0949BA0-FC3E-412C-94AC-72DA6959FD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29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  <p:sldLayoutId id="2147483710" r:id="rId17"/>
    <p:sldLayoutId id="2147483712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A2145B5-8FD1-48C3-B374-E162557475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id-ID"/>
              <a:t>METODE NUMERIK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38D2752-8B99-4D39-9B33-9100926B8C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id-ID" dirty="0"/>
              <a:t>INTERPOLASI – INTERPOLASI NEWTON TERBAGI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4FD7ECFD-70F6-4813-B0BE-4B9AE2C9DC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Interpolasi Beda Terbagi Newton (Ex.)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053B88C5-6848-4708-8891-D5BB3F6A7A5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id-ID" dirty="0"/>
              <a:t>b0 = f(x0) = 2,015 </a:t>
            </a:r>
          </a:p>
          <a:p>
            <a:r>
              <a:rPr lang="en-US" altLang="id-ID" dirty="0"/>
              <a:t>	b1 = -0,222 </a:t>
            </a:r>
            <a:r>
              <a:rPr lang="en-US" altLang="id-ID" dirty="0">
                <a:sym typeface="Symbol" panose="05050102010706020507" pitchFamily="18" charset="2"/>
              </a:rPr>
              <a:t></a:t>
            </a:r>
            <a:r>
              <a:rPr lang="en-US" altLang="id-ID" dirty="0"/>
              <a:t> f[x1,x0]</a:t>
            </a:r>
          </a:p>
          <a:p>
            <a:r>
              <a:rPr lang="en-US" altLang="id-ID" dirty="0"/>
              <a:t>	b2 = 0,077  </a:t>
            </a:r>
            <a:r>
              <a:rPr lang="en-US" altLang="id-ID" dirty="0">
                <a:sym typeface="Symbol" panose="05050102010706020507" pitchFamily="18" charset="2"/>
              </a:rPr>
              <a:t></a:t>
            </a:r>
            <a:r>
              <a:rPr lang="en-US" altLang="id-ID" dirty="0"/>
              <a:t> f[x2,x1,x0]</a:t>
            </a:r>
          </a:p>
          <a:p>
            <a:r>
              <a:rPr lang="en-US" altLang="id-ID" dirty="0"/>
              <a:t> </a:t>
            </a:r>
          </a:p>
          <a:p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pPr marL="0" indent="0">
              <a:buNone/>
            </a:pPr>
            <a:endParaRPr lang="en-US" altLang="id-ID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3C85081-BF84-4A4D-AB4F-F058F4AD0C86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747ABCC-FA01-4264-A72A-581FF82E9498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1381" name="Rectangle 5">
            <a:extLst>
              <a:ext uri="{FF2B5EF4-FFF2-40B4-BE49-F238E27FC236}">
                <a16:creationId xmlns:a16="http://schemas.microsoft.com/office/drawing/2014/main" id="{D0254F45-085C-4836-8638-3461981A2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01387" name="Rectangle 11">
            <a:extLst>
              <a:ext uri="{FF2B5EF4-FFF2-40B4-BE49-F238E27FC236}">
                <a16:creationId xmlns:a16="http://schemas.microsoft.com/office/drawing/2014/main" id="{7F9264A4-106A-4D67-B2BB-9385F9CBF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01389" name="Rectangle 13">
            <a:extLst>
              <a:ext uri="{FF2B5EF4-FFF2-40B4-BE49-F238E27FC236}">
                <a16:creationId xmlns:a16="http://schemas.microsoft.com/office/drawing/2014/main" id="{1B38A61A-A280-4FE1-9340-FC9E5BE62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01388" name="Object 12">
            <a:extLst>
              <a:ext uri="{FF2B5EF4-FFF2-40B4-BE49-F238E27FC236}">
                <a16:creationId xmlns:a16="http://schemas.microsoft.com/office/drawing/2014/main" id="{0633CE1A-E880-4969-856D-7BC19A93A5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513465"/>
              </p:ext>
            </p:extLst>
          </p:nvPr>
        </p:nvGraphicFramePr>
        <p:xfrm>
          <a:off x="990600" y="3063275"/>
          <a:ext cx="3810000" cy="1722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94" name="Equation" r:id="rId3" imgW="2705040" imgH="1218960" progId="Equation.3">
                  <p:embed/>
                </p:oleObj>
              </mc:Choice>
              <mc:Fallback>
                <p:oleObj name="Equation" r:id="rId3" imgW="2705040" imgH="12189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63275"/>
                        <a:ext cx="3810000" cy="17220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FCB7853E-ECBF-4C48-9D07-4CD82E4DD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Interpolasi Beda Terbagi Newton (Ex.)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BDE324BC-7659-4A76-89E2-63BD266403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f</a:t>
            </a:r>
            <a:r>
              <a:rPr lang="en-US" altLang="id-ID" baseline="-25000"/>
              <a:t>3</a:t>
            </a:r>
            <a:r>
              <a:rPr lang="en-US" altLang="id-ID"/>
              <a:t>(x) = b</a:t>
            </a:r>
            <a:r>
              <a:rPr lang="en-US" altLang="id-ID" baseline="-25000"/>
              <a:t>0</a:t>
            </a:r>
            <a:r>
              <a:rPr lang="en-US" altLang="id-ID"/>
              <a:t> + b</a:t>
            </a:r>
            <a:r>
              <a:rPr lang="en-US" altLang="id-ID" baseline="-25000"/>
              <a:t>1</a:t>
            </a:r>
            <a:r>
              <a:rPr lang="en-US" altLang="id-ID"/>
              <a:t>(x-x</a:t>
            </a:r>
            <a:r>
              <a:rPr lang="en-US" altLang="id-ID" baseline="-25000"/>
              <a:t>0</a:t>
            </a:r>
            <a:r>
              <a:rPr lang="en-US" altLang="id-ID"/>
              <a:t>) + b</a:t>
            </a:r>
            <a:r>
              <a:rPr lang="en-US" altLang="id-ID" baseline="-25000"/>
              <a:t>2</a:t>
            </a:r>
            <a:r>
              <a:rPr lang="en-US" altLang="id-ID"/>
              <a:t>(x-x</a:t>
            </a:r>
            <a:r>
              <a:rPr lang="en-US" altLang="id-ID" baseline="-25000"/>
              <a:t>0</a:t>
            </a:r>
            <a:r>
              <a:rPr lang="en-US" altLang="id-ID"/>
              <a:t>)(x-x</a:t>
            </a:r>
            <a:r>
              <a:rPr lang="en-US" altLang="id-ID" baseline="-25000"/>
              <a:t>1</a:t>
            </a:r>
            <a:r>
              <a:rPr lang="en-US" altLang="id-ID"/>
              <a:t>) +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     b</a:t>
            </a:r>
            <a:r>
              <a:rPr lang="en-US" altLang="id-ID" baseline="-25000"/>
              <a:t>3</a:t>
            </a:r>
            <a:r>
              <a:rPr lang="en-US" altLang="id-ID"/>
              <a:t>(x-x</a:t>
            </a:r>
            <a:r>
              <a:rPr lang="en-US" altLang="id-ID" baseline="-25000"/>
              <a:t>0</a:t>
            </a:r>
            <a:r>
              <a:rPr lang="en-US" altLang="id-ID"/>
              <a:t>)(x-x</a:t>
            </a:r>
            <a:r>
              <a:rPr lang="en-US" altLang="id-ID" baseline="-25000"/>
              <a:t>1</a:t>
            </a:r>
            <a:r>
              <a:rPr lang="en-US" altLang="id-ID"/>
              <a:t>)(x-x</a:t>
            </a:r>
            <a:r>
              <a:rPr lang="en-US" altLang="id-ID" baseline="-25000"/>
              <a:t>2</a:t>
            </a:r>
            <a:r>
              <a:rPr lang="en-US" altLang="id-ID"/>
              <a:t>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  = 2,015 + (-0,222)(4-5) +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           0,077 (4-5)(4-2,5) +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     (-0,007)(4-5)(4-2,5)(4-1)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  = 2,015 + 0,222 + 0,1155 + 0,0315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  = 2,153</a:t>
            </a:r>
          </a:p>
        </p:txBody>
      </p:sp>
    </p:spTree>
  </p:cSld>
  <p:clrMapOvr>
    <a:masterClrMapping/>
  </p:clrMapOvr>
  <p:transition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D450E5D-5FB2-4DBB-974E-354920E3A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Kesalahan Interpolasi Beda Terbagi Newton 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46888CE9-5629-4D57-9A12-F8ECB9D1C1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R</a:t>
            </a:r>
            <a:r>
              <a:rPr lang="en-US" altLang="id-ID" baseline="-25000"/>
              <a:t>n</a:t>
            </a:r>
            <a:r>
              <a:rPr lang="en-US" altLang="id-ID"/>
              <a:t> = |f[x</a:t>
            </a:r>
            <a:r>
              <a:rPr lang="en-US" altLang="id-ID" baseline="-25000"/>
              <a:t>n+1</a:t>
            </a:r>
            <a:r>
              <a:rPr lang="en-US" altLang="id-ID"/>
              <a:t>,x</a:t>
            </a:r>
            <a:r>
              <a:rPr lang="en-US" altLang="id-ID" baseline="-25000"/>
              <a:t>n</a:t>
            </a:r>
            <a:r>
              <a:rPr lang="en-US" altLang="id-ID"/>
              <a:t>,x</a:t>
            </a:r>
            <a:r>
              <a:rPr lang="en-US" altLang="id-ID" baseline="-25000"/>
              <a:t>n-1</a:t>
            </a:r>
            <a:r>
              <a:rPr lang="en-US" altLang="id-ID"/>
              <a:t>,…,x</a:t>
            </a:r>
            <a:r>
              <a:rPr lang="en-US" altLang="id-ID" baseline="-25000"/>
              <a:t>0</a:t>
            </a:r>
            <a:r>
              <a:rPr lang="en-US" altLang="id-ID"/>
              <a:t>](x-x</a:t>
            </a:r>
            <a:r>
              <a:rPr lang="en-US" altLang="id-ID" baseline="-25000"/>
              <a:t>0</a:t>
            </a:r>
            <a:r>
              <a:rPr lang="en-US" altLang="id-ID"/>
              <a:t>)(x-x</a:t>
            </a:r>
            <a:r>
              <a:rPr lang="en-US" altLang="id-ID" baseline="-25000"/>
              <a:t>1</a:t>
            </a:r>
            <a:r>
              <a:rPr lang="en-US" altLang="id-ID"/>
              <a:t>)…(x-x</a:t>
            </a:r>
            <a:r>
              <a:rPr lang="en-US" altLang="id-ID" baseline="-25000"/>
              <a:t>n</a:t>
            </a:r>
            <a:r>
              <a:rPr lang="en-US" altLang="id-ID"/>
              <a:t>)|</a:t>
            </a:r>
          </a:p>
          <a:p>
            <a:r>
              <a:rPr lang="en-US" altLang="id-ID"/>
              <a:t>Menghitung R</a:t>
            </a:r>
            <a:r>
              <a:rPr lang="en-US" altLang="id-ID" baseline="-25000"/>
              <a:t>1</a:t>
            </a:r>
            <a:r>
              <a:rPr lang="en-US" altLang="id-ID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>
                <a:sym typeface="Symbol" panose="05050102010706020507" pitchFamily="18" charset="2"/>
              </a:rPr>
              <a:t>	P</a:t>
            </a:r>
            <a:r>
              <a:rPr lang="en-US" altLang="id-ID"/>
              <a:t>erlu 3 titik (karena ada x</a:t>
            </a:r>
            <a:r>
              <a:rPr lang="en-US" altLang="id-ID" baseline="-25000"/>
              <a:t>n+1</a:t>
            </a:r>
            <a:r>
              <a:rPr lang="en-US" altLang="id-ID"/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R</a:t>
            </a:r>
            <a:r>
              <a:rPr lang="en-US" altLang="id-ID" baseline="-25000"/>
              <a:t>1</a:t>
            </a:r>
            <a:r>
              <a:rPr lang="en-US" altLang="id-ID"/>
              <a:t> = |f[x</a:t>
            </a:r>
            <a:r>
              <a:rPr lang="en-US" altLang="id-ID" baseline="-25000"/>
              <a:t>2</a:t>
            </a:r>
            <a:r>
              <a:rPr lang="en-US" altLang="id-ID"/>
              <a:t>,x</a:t>
            </a:r>
            <a:r>
              <a:rPr lang="en-US" altLang="id-ID" baseline="-25000"/>
              <a:t>1</a:t>
            </a:r>
            <a:r>
              <a:rPr lang="en-US" altLang="id-ID"/>
              <a:t>,x</a:t>
            </a:r>
            <a:r>
              <a:rPr lang="en-US" altLang="id-ID" baseline="-25000"/>
              <a:t>0</a:t>
            </a:r>
            <a:r>
              <a:rPr lang="en-US" altLang="id-ID"/>
              <a:t>](x-x</a:t>
            </a:r>
            <a:r>
              <a:rPr lang="en-US" altLang="id-ID" baseline="-25000"/>
              <a:t>0</a:t>
            </a:r>
            <a:r>
              <a:rPr lang="en-US" altLang="id-ID"/>
              <a:t>)(x-x</a:t>
            </a:r>
            <a:r>
              <a:rPr lang="en-US" altLang="id-ID" baseline="-25000"/>
              <a:t>1</a:t>
            </a:r>
            <a:r>
              <a:rPr lang="en-US" altLang="id-ID"/>
              <a:t>)|</a:t>
            </a:r>
          </a:p>
          <a:p>
            <a:r>
              <a:rPr lang="en-US" altLang="id-ID"/>
              <a:t>Menghitung R</a:t>
            </a:r>
            <a:r>
              <a:rPr lang="en-US" altLang="id-ID" baseline="-25000"/>
              <a:t>2</a:t>
            </a:r>
            <a:r>
              <a:rPr lang="en-US" altLang="id-ID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>
                <a:sym typeface="Symbol" panose="05050102010706020507" pitchFamily="18" charset="2"/>
              </a:rPr>
              <a:t>	P</a:t>
            </a:r>
            <a:r>
              <a:rPr lang="en-US" altLang="id-ID"/>
              <a:t>erlu 4 titik sebagai harga awal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R</a:t>
            </a:r>
            <a:r>
              <a:rPr lang="en-US" altLang="id-ID" baseline="-25000"/>
              <a:t>2</a:t>
            </a:r>
            <a:r>
              <a:rPr lang="en-US" altLang="id-ID"/>
              <a:t> = |f[x</a:t>
            </a:r>
            <a:r>
              <a:rPr lang="en-US" altLang="id-ID" baseline="-25000"/>
              <a:t>3</a:t>
            </a:r>
            <a:r>
              <a:rPr lang="en-US" altLang="id-ID"/>
              <a:t>,x</a:t>
            </a:r>
            <a:r>
              <a:rPr lang="en-US" altLang="id-ID" baseline="-25000"/>
              <a:t>2</a:t>
            </a:r>
            <a:r>
              <a:rPr lang="en-US" altLang="id-ID"/>
              <a:t>,x</a:t>
            </a:r>
            <a:r>
              <a:rPr lang="en-US" altLang="id-ID" baseline="-25000"/>
              <a:t>1</a:t>
            </a:r>
            <a:r>
              <a:rPr lang="en-US" altLang="id-ID"/>
              <a:t>,x</a:t>
            </a:r>
            <a:r>
              <a:rPr lang="en-US" altLang="id-ID" baseline="-25000"/>
              <a:t>0</a:t>
            </a:r>
            <a:r>
              <a:rPr lang="en-US" altLang="id-ID"/>
              <a:t>](x-x</a:t>
            </a:r>
            <a:r>
              <a:rPr lang="en-US" altLang="id-ID" baseline="-25000"/>
              <a:t>0</a:t>
            </a:r>
            <a:r>
              <a:rPr lang="en-US" altLang="id-ID"/>
              <a:t>)(x-x</a:t>
            </a:r>
            <a:r>
              <a:rPr lang="en-US" altLang="id-ID" baseline="-25000"/>
              <a:t>1</a:t>
            </a:r>
            <a:r>
              <a:rPr lang="en-US" altLang="id-ID"/>
              <a:t>)(x-x</a:t>
            </a:r>
            <a:r>
              <a:rPr lang="en-US" altLang="id-ID" baseline="-25000"/>
              <a:t>2</a:t>
            </a:r>
            <a:r>
              <a:rPr lang="en-US" altLang="id-ID"/>
              <a:t>)|</a:t>
            </a:r>
          </a:p>
          <a:p>
            <a:pPr>
              <a:buFont typeface="Wingdings" panose="05000000000000000000" pitchFamily="2" charset="2"/>
              <a:buNone/>
            </a:pPr>
            <a:endParaRPr lang="en-US" altLang="id-ID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5216EBE-B476-4FFE-8A53-963076EFD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ED5D6F23-E505-42D5-94F1-FC209C5CB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03433" name="Rectangle 9">
            <a:extLst>
              <a:ext uri="{FF2B5EF4-FFF2-40B4-BE49-F238E27FC236}">
                <a16:creationId xmlns:a16="http://schemas.microsoft.com/office/drawing/2014/main" id="{1D4D10CB-6E5A-40C8-BE58-2F76F029C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03435" name="Rectangle 11">
            <a:extLst>
              <a:ext uri="{FF2B5EF4-FFF2-40B4-BE49-F238E27FC236}">
                <a16:creationId xmlns:a16="http://schemas.microsoft.com/office/drawing/2014/main" id="{28FE8453-5F62-4474-8356-1ABF10252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2D1FACDA-A94F-4CB0-85A6-62BC62519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Kesalahan Interpolasi Beda Terbagi Newton (Ex.)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8EBCDCF5-F516-4C52-8A0C-1509023E27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Berdasarkan contoh: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R</a:t>
            </a:r>
            <a:r>
              <a:rPr lang="en-US" altLang="id-ID" baseline="-25000"/>
              <a:t>1</a:t>
            </a:r>
            <a:r>
              <a:rPr lang="en-US" altLang="id-ID"/>
              <a:t> = |f[x</a:t>
            </a:r>
            <a:r>
              <a:rPr lang="en-US" altLang="id-ID" baseline="-25000"/>
              <a:t>2</a:t>
            </a:r>
            <a:r>
              <a:rPr lang="en-US" altLang="id-ID"/>
              <a:t>,x</a:t>
            </a:r>
            <a:r>
              <a:rPr lang="en-US" altLang="id-ID" baseline="-25000"/>
              <a:t>1</a:t>
            </a:r>
            <a:r>
              <a:rPr lang="en-US" altLang="id-ID"/>
              <a:t>,x</a:t>
            </a:r>
            <a:r>
              <a:rPr lang="en-US" altLang="id-ID" baseline="-25000"/>
              <a:t>0</a:t>
            </a:r>
            <a:r>
              <a:rPr lang="en-US" altLang="id-ID"/>
              <a:t>](x-x</a:t>
            </a:r>
            <a:r>
              <a:rPr lang="en-US" altLang="id-ID" baseline="-25000"/>
              <a:t>0</a:t>
            </a:r>
            <a:r>
              <a:rPr lang="en-US" altLang="id-ID"/>
              <a:t>)(x-x</a:t>
            </a:r>
            <a:r>
              <a:rPr lang="en-US" altLang="id-ID" baseline="-25000"/>
              <a:t>1</a:t>
            </a:r>
            <a:r>
              <a:rPr lang="en-US" altLang="id-ID"/>
              <a:t>)|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= |0.077 (4-5)(4-2.5)|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= 0.1155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R</a:t>
            </a:r>
            <a:r>
              <a:rPr lang="en-US" altLang="id-ID" baseline="-25000"/>
              <a:t>2</a:t>
            </a:r>
            <a:r>
              <a:rPr lang="en-US" altLang="id-ID"/>
              <a:t> = |f[x</a:t>
            </a:r>
            <a:r>
              <a:rPr lang="en-US" altLang="id-ID" baseline="-25000"/>
              <a:t>3</a:t>
            </a:r>
            <a:r>
              <a:rPr lang="en-US" altLang="id-ID"/>
              <a:t>,x</a:t>
            </a:r>
            <a:r>
              <a:rPr lang="en-US" altLang="id-ID" baseline="-25000"/>
              <a:t>2</a:t>
            </a:r>
            <a:r>
              <a:rPr lang="en-US" altLang="id-ID"/>
              <a:t>,x</a:t>
            </a:r>
            <a:r>
              <a:rPr lang="en-US" altLang="id-ID" baseline="-25000"/>
              <a:t>1</a:t>
            </a:r>
            <a:r>
              <a:rPr lang="en-US" altLang="id-ID"/>
              <a:t>,x</a:t>
            </a:r>
            <a:r>
              <a:rPr lang="en-US" altLang="id-ID" baseline="-25000"/>
              <a:t>0</a:t>
            </a:r>
            <a:r>
              <a:rPr lang="en-US" altLang="id-ID"/>
              <a:t>](x-x</a:t>
            </a:r>
            <a:r>
              <a:rPr lang="en-US" altLang="id-ID" baseline="-25000"/>
              <a:t>0</a:t>
            </a:r>
            <a:r>
              <a:rPr lang="en-US" altLang="id-ID"/>
              <a:t>)(x-x</a:t>
            </a:r>
            <a:r>
              <a:rPr lang="en-US" altLang="id-ID" baseline="-25000"/>
              <a:t>1</a:t>
            </a:r>
            <a:r>
              <a:rPr lang="en-US" altLang="id-ID"/>
              <a:t>)(x-x</a:t>
            </a:r>
            <a:r>
              <a:rPr lang="en-US" altLang="id-ID" baseline="-25000"/>
              <a:t>2</a:t>
            </a:r>
            <a:r>
              <a:rPr lang="en-US" altLang="id-ID"/>
              <a:t>)|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= |-0.007 (4-5)(4-2.5)(4-1)|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= 0.0315</a:t>
            </a:r>
          </a:p>
        </p:txBody>
      </p:sp>
    </p:spTree>
  </p:cSld>
  <p:clrMapOvr>
    <a:masterClrMapping/>
  </p:clrMapOvr>
  <p:transition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D6C80BFD-6BBA-4EF7-BD7E-63190B6EE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TERIMA KASIH</a:t>
            </a:r>
            <a:br>
              <a:rPr lang="en-US" altLang="id-ID" dirty="0"/>
            </a:br>
            <a:endParaRPr lang="en-US" altLang="id-ID" dirty="0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458E7124-F282-4F21-9452-536B3587DB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D" altLang="id-ID" dirty="0"/>
              <a:t>SELAMAT BELAJAR</a:t>
            </a:r>
          </a:p>
          <a:p>
            <a:r>
              <a:rPr lang="en-ID" altLang="id-ID" dirty="0"/>
              <a:t>SELESAIKAN TUGAS</a:t>
            </a:r>
            <a:endParaRPr lang="id-ID" altLang="id-ID" dirty="0"/>
          </a:p>
        </p:txBody>
      </p:sp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A274F829-BBD4-4F32-977D-64DC819E1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Tujuan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E50420FE-89AE-4DEA-AAD4-C3C459C0ED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Interpolasi berguna untuk menaksir harga-harga tengah antara titik data yang sudah tepat. Interpolasi mempunyai orde atau derajat.</a:t>
            </a:r>
          </a:p>
        </p:txBody>
      </p:sp>
    </p:spTree>
  </p:cSld>
  <p:clrMapOvr>
    <a:masterClrMapping/>
  </p:clrMapOvr>
  <p:transition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03D6AE8F-ABCA-4106-9D74-CA8A84598A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Macam Interpolasi 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C67F6025-D705-49C8-B560-47ED337454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 err="1"/>
              <a:t>Interpolasi</a:t>
            </a:r>
            <a:r>
              <a:rPr lang="en-US" altLang="id-ID" dirty="0"/>
              <a:t> Beda </a:t>
            </a:r>
            <a:r>
              <a:rPr lang="en-US" altLang="id-ID" dirty="0" err="1"/>
              <a:t>Terbagi</a:t>
            </a:r>
            <a:r>
              <a:rPr lang="en-US" altLang="id-ID" dirty="0"/>
              <a:t> Newton</a:t>
            </a:r>
          </a:p>
          <a:p>
            <a:r>
              <a:rPr lang="en-US" altLang="id-ID" dirty="0" err="1"/>
              <a:t>Interpolasi</a:t>
            </a:r>
            <a:r>
              <a:rPr lang="en-US" altLang="id-ID" dirty="0"/>
              <a:t> Lagrange</a:t>
            </a:r>
          </a:p>
          <a:p>
            <a:r>
              <a:rPr lang="en-US" altLang="id-ID" dirty="0" err="1"/>
              <a:t>Interpolasi</a:t>
            </a:r>
            <a:r>
              <a:rPr lang="en-US" altLang="id-ID" dirty="0"/>
              <a:t> Spline</a:t>
            </a:r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6354468-8AF2-44AB-B503-32C66AB9D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Interpolasi Beda Terbagi Newton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21C747A-BD33-4E23-9CE6-8529AAE8C7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 err="1"/>
              <a:t>Secara</a:t>
            </a:r>
            <a:r>
              <a:rPr lang="en-US" altLang="id-ID" dirty="0"/>
              <a:t> </a:t>
            </a:r>
            <a:r>
              <a:rPr lang="en-US" altLang="id-ID" dirty="0" err="1"/>
              <a:t>umum</a:t>
            </a:r>
            <a:r>
              <a:rPr lang="en-US" altLang="id-ID" dirty="0"/>
              <a:t>:</a:t>
            </a:r>
          </a:p>
          <a:p>
            <a:pPr marL="0" indent="0">
              <a:buNone/>
            </a:pPr>
            <a:r>
              <a:rPr lang="en-US" altLang="id-ID" dirty="0"/>
              <a:t>	f1(x) = b0 + b1(x-x0)</a:t>
            </a:r>
          </a:p>
          <a:p>
            <a:pPr marL="0" indent="0">
              <a:buNone/>
            </a:pPr>
            <a:r>
              <a:rPr lang="en-US" altLang="id-ID" dirty="0"/>
              <a:t>	f2(x) = b0 + b1(x-x0) + b2(x-x0)(x-x1)</a:t>
            </a:r>
          </a:p>
          <a:p>
            <a:pPr marL="0" indent="0">
              <a:buNone/>
            </a:pPr>
            <a:r>
              <a:rPr lang="en-US" altLang="id-ID" dirty="0"/>
              <a:t>	f3(x) = b0 + b1(x-x0) + b2(x-x0)(x-x1) + </a:t>
            </a:r>
          </a:p>
          <a:p>
            <a:pPr marL="0" indent="0">
              <a:buNone/>
            </a:pPr>
            <a:r>
              <a:rPr lang="en-US" altLang="id-ID" dirty="0"/>
              <a:t>		     b3(x-x0)(x-x1)(x-x2)</a:t>
            </a:r>
          </a:p>
          <a:p>
            <a:pPr marL="0" indent="0">
              <a:buNone/>
            </a:pPr>
            <a:r>
              <a:rPr lang="en-US" altLang="id-ID" dirty="0"/>
              <a:t>	…</a:t>
            </a:r>
          </a:p>
          <a:p>
            <a:pPr marL="0" indent="0">
              <a:buNone/>
            </a:pPr>
            <a:r>
              <a:rPr lang="en-US" altLang="id-ID" dirty="0"/>
              <a:t>	</a:t>
            </a:r>
            <a:r>
              <a:rPr lang="en-US" altLang="id-ID" dirty="0" err="1"/>
              <a:t>fn</a:t>
            </a:r>
            <a:r>
              <a:rPr lang="en-US" altLang="id-ID" dirty="0"/>
              <a:t>(x) = b0 + b1(x-x0) + b2(x-x0)(x-x1) + </a:t>
            </a:r>
          </a:p>
          <a:p>
            <a:pPr marL="0" indent="0">
              <a:buNone/>
            </a:pPr>
            <a:r>
              <a:rPr lang="en-US" altLang="id-ID" dirty="0"/>
              <a:t>		     b3(x-x0)(x-x1)(x-x2) + … + </a:t>
            </a:r>
          </a:p>
          <a:p>
            <a:pPr marL="0" indent="0">
              <a:buNone/>
            </a:pPr>
            <a:r>
              <a:rPr lang="en-US" altLang="id-ID" dirty="0"/>
              <a:t>		     bn(x-x1)(x-x2)…(x-xn-1)</a:t>
            </a:r>
          </a:p>
        </p:txBody>
      </p:sp>
      <p:sp>
        <p:nvSpPr>
          <p:cNvPr id="89093" name="Rectangle 5">
            <a:extLst>
              <a:ext uri="{FF2B5EF4-FFF2-40B4-BE49-F238E27FC236}">
                <a16:creationId xmlns:a16="http://schemas.microsoft.com/office/drawing/2014/main" id="{BD02527E-DA21-47E7-A3E3-6F4B6BF8C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CBBAFBB7-DEC9-4B88-B2F3-63EAC74F6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Interpolasi Beda Terbagi Newton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2F0D5EF2-BF54-44B2-A660-38EC13175D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 err="1"/>
              <a:t>Dengan</a:t>
            </a:r>
            <a:r>
              <a:rPr lang="en-US" altLang="id-ID" dirty="0"/>
              <a:t>:</a:t>
            </a:r>
          </a:p>
          <a:p>
            <a:pPr lvl="1"/>
            <a:r>
              <a:rPr lang="en-US" altLang="id-ID" dirty="0"/>
              <a:t>b0 = f(x0)</a:t>
            </a:r>
          </a:p>
          <a:p>
            <a:pPr lvl="1"/>
            <a:r>
              <a:rPr lang="en-US" altLang="id-ID" dirty="0"/>
              <a:t>b1 = f[x1, x0]</a:t>
            </a:r>
          </a:p>
          <a:p>
            <a:pPr lvl="1"/>
            <a:r>
              <a:rPr lang="en-US" altLang="id-ID" dirty="0"/>
              <a:t>b2 = f[x2, x1, x0]</a:t>
            </a:r>
          </a:p>
          <a:p>
            <a:pPr lvl="1"/>
            <a:r>
              <a:rPr lang="en-US" altLang="id-ID" dirty="0"/>
              <a:t>…</a:t>
            </a:r>
          </a:p>
          <a:p>
            <a:pPr lvl="1"/>
            <a:r>
              <a:rPr lang="en-US" altLang="id-ID" dirty="0"/>
              <a:t>bn = f[</a:t>
            </a:r>
            <a:r>
              <a:rPr lang="en-US" altLang="id-ID" dirty="0" err="1"/>
              <a:t>xn</a:t>
            </a:r>
            <a:r>
              <a:rPr lang="en-US" altLang="id-ID" dirty="0"/>
              <a:t>, xn-1, xn-2,  . . . ., x0]</a:t>
            </a:r>
          </a:p>
        </p:txBody>
      </p:sp>
    </p:spTree>
  </p:cSld>
  <p:clrMapOvr>
    <a:masterClrMapping/>
  </p:clrMapOvr>
  <p:transition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1BE27DFD-7F60-41BF-8941-BA8B88254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Interpolasi Beda Terbagi Newton (Ex.)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BEF7EE44-4D7A-4F79-B95C-3A671E5FD7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 dirty="0" err="1"/>
              <a:t>Hitung</a:t>
            </a:r>
            <a:r>
              <a:rPr lang="en-US" altLang="id-ID" dirty="0"/>
              <a:t> </a:t>
            </a:r>
            <a:r>
              <a:rPr lang="en-US" altLang="id-ID" dirty="0" err="1"/>
              <a:t>nilai</a:t>
            </a:r>
            <a:r>
              <a:rPr lang="en-US" altLang="id-ID" dirty="0"/>
              <a:t> </a:t>
            </a:r>
            <a:r>
              <a:rPr lang="en-US" altLang="id-ID" dirty="0" err="1"/>
              <a:t>tabel</a:t>
            </a:r>
            <a:r>
              <a:rPr lang="en-US" altLang="id-ID" dirty="0"/>
              <a:t> </a:t>
            </a:r>
            <a:r>
              <a:rPr lang="en-US" altLang="id-ID" dirty="0" err="1"/>
              <a:t>distribusi</a:t>
            </a:r>
            <a:r>
              <a:rPr lang="en-US" altLang="id-ID" dirty="0"/>
              <a:t> ‘Student t’ pada </a:t>
            </a:r>
            <a:r>
              <a:rPr lang="en-US" altLang="id-ID" dirty="0" err="1"/>
              <a:t>derajat</a:t>
            </a:r>
            <a:r>
              <a:rPr lang="en-US" altLang="id-ID" dirty="0"/>
              <a:t> </a:t>
            </a:r>
            <a:r>
              <a:rPr lang="en-US" altLang="id-ID" dirty="0" err="1"/>
              <a:t>bebas</a:t>
            </a:r>
            <a:r>
              <a:rPr lang="en-US" altLang="id-ID" dirty="0"/>
              <a:t> </a:t>
            </a:r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>
                <a:sym typeface="Symbol" panose="05050102010706020507" pitchFamily="18" charset="2"/>
              </a:rPr>
              <a:t></a:t>
            </a:r>
            <a:r>
              <a:rPr lang="en-US" altLang="id-ID" dirty="0"/>
              <a:t> = 4%, </a:t>
            </a:r>
            <a:r>
              <a:rPr lang="en-US" altLang="id-ID" dirty="0" err="1"/>
              <a:t>jika</a:t>
            </a:r>
            <a:r>
              <a:rPr lang="en-US" altLang="id-ID" dirty="0"/>
              <a:t> </a:t>
            </a:r>
            <a:r>
              <a:rPr lang="en-US" altLang="id-ID" dirty="0" err="1"/>
              <a:t>diketahui</a:t>
            </a:r>
            <a:r>
              <a:rPr lang="en-US" altLang="id-ID" dirty="0"/>
              <a:t>:</a:t>
            </a:r>
          </a:p>
          <a:p>
            <a:pPr lvl="1"/>
            <a:r>
              <a:rPr lang="en-US" altLang="id-ID" dirty="0"/>
              <a:t>t10% = 1,476	t2,5% = 2,571</a:t>
            </a:r>
          </a:p>
          <a:p>
            <a:pPr lvl="1"/>
            <a:r>
              <a:rPr lang="en-US" altLang="id-ID" dirty="0"/>
              <a:t>t5% = 2,015	t1% = 3,365</a:t>
            </a:r>
          </a:p>
          <a:p>
            <a:pPr lvl="1"/>
            <a:r>
              <a:rPr lang="en-US" altLang="id-ID" dirty="0" err="1"/>
              <a:t>dengan</a:t>
            </a:r>
            <a:r>
              <a:rPr lang="en-US" altLang="id-ID" dirty="0"/>
              <a:t> </a:t>
            </a:r>
            <a:r>
              <a:rPr lang="en-US" altLang="id-ID" dirty="0" err="1"/>
              <a:t>interpolasi</a:t>
            </a:r>
            <a:r>
              <a:rPr lang="en-US" altLang="id-ID" dirty="0"/>
              <a:t> Newton </a:t>
            </a:r>
            <a:r>
              <a:rPr lang="en-US" altLang="id-ID" dirty="0" err="1"/>
              <a:t>orde</a:t>
            </a:r>
            <a:r>
              <a:rPr lang="en-US" altLang="id-ID" dirty="0"/>
              <a:t> 2 dan </a:t>
            </a:r>
            <a:r>
              <a:rPr lang="en-US" altLang="id-ID" dirty="0" err="1"/>
              <a:t>orde</a:t>
            </a:r>
            <a:r>
              <a:rPr lang="en-US" altLang="id-ID" dirty="0"/>
              <a:t> 3!</a:t>
            </a:r>
          </a:p>
        </p:txBody>
      </p:sp>
    </p:spTree>
  </p:cSld>
  <p:clrMapOvr>
    <a:masterClrMapping/>
  </p:clrMapOvr>
  <p:transition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1FC200E0-CD92-446D-94F5-5338B9C79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Interpolasi Beda Terbagi Newton (Ex.)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D3929C57-2853-4BA2-BEB4-CB94E9DCB83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id-ID" dirty="0" err="1"/>
              <a:t>Interpolasi</a:t>
            </a:r>
            <a:r>
              <a:rPr lang="en-US" altLang="id-ID" dirty="0"/>
              <a:t> Newton </a:t>
            </a:r>
            <a:r>
              <a:rPr lang="en-US" altLang="id-ID" dirty="0" err="1"/>
              <a:t>Orde</a:t>
            </a:r>
            <a:r>
              <a:rPr lang="en-US" altLang="id-ID" dirty="0"/>
              <a:t> 2: </a:t>
            </a:r>
            <a:r>
              <a:rPr lang="en-US" altLang="id-ID" dirty="0">
                <a:sym typeface="Wingdings" panose="05000000000000000000" pitchFamily="2" charset="2"/>
              </a:rPr>
              <a:t> </a:t>
            </a:r>
            <a:r>
              <a:rPr lang="en-US" altLang="id-ID" dirty="0" err="1">
                <a:sym typeface="Wingdings" panose="05000000000000000000" pitchFamily="2" charset="2"/>
              </a:rPr>
              <a:t>butuh</a:t>
            </a:r>
            <a:r>
              <a:rPr lang="en-US" altLang="id-ID" dirty="0">
                <a:sym typeface="Wingdings" panose="05000000000000000000" pitchFamily="2" charset="2"/>
              </a:rPr>
              <a:t> 3 </a:t>
            </a:r>
            <a:r>
              <a:rPr lang="en-US" altLang="id-ID" dirty="0" err="1">
                <a:sym typeface="Wingdings" panose="05000000000000000000" pitchFamily="2" charset="2"/>
              </a:rPr>
              <a:t>titik</a:t>
            </a:r>
            <a:endParaRPr lang="en-US" altLang="id-ID" dirty="0"/>
          </a:p>
          <a:p>
            <a:r>
              <a:rPr lang="en-US" altLang="id-ID" dirty="0"/>
              <a:t>x0 = 5		f(x0) = 2,015 </a:t>
            </a:r>
          </a:p>
          <a:p>
            <a:r>
              <a:rPr lang="en-US" altLang="id-ID" dirty="0"/>
              <a:t>x1 = 2,5		f(x1) = 2,571</a:t>
            </a:r>
          </a:p>
          <a:p>
            <a:r>
              <a:rPr lang="en-US" altLang="id-ID" dirty="0"/>
              <a:t>x2 = 1		f(x2) = 3,365</a:t>
            </a:r>
          </a:p>
          <a:p>
            <a:r>
              <a:rPr lang="en-US" altLang="id-ID" dirty="0"/>
              <a:t>b0 = f(x0) = 2,015 </a:t>
            </a:r>
          </a:p>
          <a:p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r>
              <a:rPr lang="en-US" altLang="id-ID" dirty="0"/>
              <a:t> </a:t>
            </a:r>
          </a:p>
          <a:p>
            <a:r>
              <a:rPr lang="en-US" altLang="id-ID" dirty="0"/>
              <a:t> </a:t>
            </a:r>
          </a:p>
        </p:txBody>
      </p:sp>
      <p:graphicFrame>
        <p:nvGraphicFramePr>
          <p:cNvPr id="90120" name="Object 8">
            <a:extLst>
              <a:ext uri="{FF2B5EF4-FFF2-40B4-BE49-F238E27FC236}">
                <a16:creationId xmlns:a16="http://schemas.microsoft.com/office/drawing/2014/main" id="{4B67E030-914F-4709-95DF-D75F1716D231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42745325"/>
              </p:ext>
            </p:extLst>
          </p:nvPr>
        </p:nvGraphicFramePr>
        <p:xfrm>
          <a:off x="914400" y="4858507"/>
          <a:ext cx="19685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6" name="Equation" r:id="rId3" imgW="1968480" imgH="558720" progId="Equation.3">
                  <p:embed/>
                </p:oleObj>
              </mc:Choice>
              <mc:Fallback>
                <p:oleObj name="Equation" r:id="rId3" imgW="1968480" imgH="5587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58507"/>
                        <a:ext cx="19685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22" name="Object 10">
            <a:extLst>
              <a:ext uri="{FF2B5EF4-FFF2-40B4-BE49-F238E27FC236}">
                <a16:creationId xmlns:a16="http://schemas.microsoft.com/office/drawing/2014/main" id="{F5C3C795-12A6-44A8-978E-58B256B72EF7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28229285"/>
              </p:ext>
            </p:extLst>
          </p:nvPr>
        </p:nvGraphicFramePr>
        <p:xfrm>
          <a:off x="1066800" y="5595742"/>
          <a:ext cx="2527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7" name="Equation" r:id="rId5" imgW="2527200" imgH="520560" progId="Equation.3">
                  <p:embed/>
                </p:oleObj>
              </mc:Choice>
              <mc:Fallback>
                <p:oleObj name="Equation" r:id="rId5" imgW="2527200" imgH="5205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595742"/>
                        <a:ext cx="25273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7" name="Rectangle 5">
            <a:extLst>
              <a:ext uri="{FF2B5EF4-FFF2-40B4-BE49-F238E27FC236}">
                <a16:creationId xmlns:a16="http://schemas.microsoft.com/office/drawing/2014/main" id="{2E91D2F0-399F-442A-BB6D-28728E36A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90116" name="Object 4">
            <a:extLst>
              <a:ext uri="{FF2B5EF4-FFF2-40B4-BE49-F238E27FC236}">
                <a16:creationId xmlns:a16="http://schemas.microsoft.com/office/drawing/2014/main" id="{C7ECD11F-4B63-437F-B2AC-7FCE4733D1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484825"/>
              </p:ext>
            </p:extLst>
          </p:nvPr>
        </p:nvGraphicFramePr>
        <p:xfrm>
          <a:off x="914400" y="4144889"/>
          <a:ext cx="3429000" cy="737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38" name="Equation" r:id="rId7" imgW="2654280" imgH="571320" progId="Equation.3">
                  <p:embed/>
                </p:oleObj>
              </mc:Choice>
              <mc:Fallback>
                <p:oleObj name="Equation" r:id="rId7" imgW="2654280" imgH="571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44889"/>
                        <a:ext cx="3429000" cy="7372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E5AAEBF3-F083-447E-A5D5-075F8E25B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Interpolasi Beda Terbagi Newton (Ex.)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F3DFCB00-AC62-4DC8-A8EB-9DAD7F616C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id-ID"/>
              <a:t>f</a:t>
            </a:r>
            <a:r>
              <a:rPr lang="en-US" altLang="id-ID" baseline="-25000"/>
              <a:t>2</a:t>
            </a:r>
            <a:r>
              <a:rPr lang="en-US" altLang="id-ID"/>
              <a:t>(x) = b</a:t>
            </a:r>
            <a:r>
              <a:rPr lang="en-US" altLang="id-ID" baseline="-25000"/>
              <a:t>0</a:t>
            </a:r>
            <a:r>
              <a:rPr lang="en-US" altLang="id-ID"/>
              <a:t> + b</a:t>
            </a:r>
            <a:r>
              <a:rPr lang="en-US" altLang="id-ID" baseline="-25000"/>
              <a:t>1</a:t>
            </a:r>
            <a:r>
              <a:rPr lang="en-US" altLang="id-ID"/>
              <a:t>(x-x</a:t>
            </a:r>
            <a:r>
              <a:rPr lang="en-US" altLang="id-ID" baseline="-25000"/>
              <a:t>0</a:t>
            </a:r>
            <a:r>
              <a:rPr lang="en-US" altLang="id-ID"/>
              <a:t>) + b</a:t>
            </a:r>
            <a:r>
              <a:rPr lang="en-US" altLang="id-ID" baseline="-25000"/>
              <a:t>2</a:t>
            </a:r>
            <a:r>
              <a:rPr lang="en-US" altLang="id-ID"/>
              <a:t>(x-x</a:t>
            </a:r>
            <a:r>
              <a:rPr lang="en-US" altLang="id-ID" baseline="-25000"/>
              <a:t>0</a:t>
            </a:r>
            <a:r>
              <a:rPr lang="en-US" altLang="id-ID"/>
              <a:t>)(x-x</a:t>
            </a:r>
            <a:r>
              <a:rPr lang="en-US" altLang="id-ID" baseline="-25000"/>
              <a:t>1</a:t>
            </a:r>
            <a:r>
              <a:rPr lang="en-US" altLang="id-ID"/>
              <a:t>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  = 2,015 + (-0,222) (4-5) +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     0,077 (4-5)(4-2,5)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	  = 2,121 </a:t>
            </a:r>
          </a:p>
        </p:txBody>
      </p:sp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632A3FA5-BD0F-4857-873F-C71B439B5D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Interpolasi Beda Terbagi Newton (Ex.)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70DA72BF-F694-4916-B8CD-1D80FAFE25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id-ID"/>
              <a:t>Interpolasi Newton Orde 3: </a:t>
            </a:r>
            <a:r>
              <a:rPr lang="en-US" altLang="id-ID">
                <a:sym typeface="Wingdings" panose="05000000000000000000" pitchFamily="2" charset="2"/>
              </a:rPr>
              <a:t> butuh 4 titik</a:t>
            </a:r>
            <a:endParaRPr lang="en-US" altLang="id-ID"/>
          </a:p>
          <a:p>
            <a:r>
              <a:rPr lang="en-US" altLang="id-ID"/>
              <a:t>x</a:t>
            </a:r>
            <a:r>
              <a:rPr lang="en-US" altLang="id-ID" baseline="-25000"/>
              <a:t>0</a:t>
            </a:r>
            <a:r>
              <a:rPr lang="en-US" altLang="id-ID"/>
              <a:t> = 5		f(x</a:t>
            </a:r>
            <a:r>
              <a:rPr lang="en-US" altLang="id-ID" baseline="-25000"/>
              <a:t>0</a:t>
            </a:r>
            <a:r>
              <a:rPr lang="en-US" altLang="id-ID"/>
              <a:t>) = 2,015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x</a:t>
            </a:r>
            <a:r>
              <a:rPr lang="en-US" altLang="id-ID" baseline="-25000"/>
              <a:t>1</a:t>
            </a:r>
            <a:r>
              <a:rPr lang="en-US" altLang="id-ID"/>
              <a:t> = 2,5		f(x</a:t>
            </a:r>
            <a:r>
              <a:rPr lang="en-US" altLang="id-ID" baseline="-25000"/>
              <a:t>1</a:t>
            </a:r>
            <a:r>
              <a:rPr lang="en-US" altLang="id-ID"/>
              <a:t>) = 2,571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x</a:t>
            </a:r>
            <a:r>
              <a:rPr lang="en-US" altLang="id-ID" baseline="-25000"/>
              <a:t>2</a:t>
            </a:r>
            <a:r>
              <a:rPr lang="en-US" altLang="id-ID"/>
              <a:t> = 1		f(x</a:t>
            </a:r>
            <a:r>
              <a:rPr lang="en-US" altLang="id-ID" baseline="-25000"/>
              <a:t>2</a:t>
            </a:r>
            <a:r>
              <a:rPr lang="en-US" altLang="id-ID"/>
              <a:t>) = 3,365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/>
              <a:t>	x</a:t>
            </a:r>
            <a:r>
              <a:rPr lang="en-US" altLang="id-ID" baseline="-25000"/>
              <a:t>3</a:t>
            </a:r>
            <a:r>
              <a:rPr lang="en-US" altLang="id-ID"/>
              <a:t> = 10		f(x3) = 1,476</a:t>
            </a:r>
          </a:p>
          <a:p>
            <a:pPr>
              <a:buFont typeface="Wingdings" panose="05000000000000000000" pitchFamily="2" charset="2"/>
              <a:buNone/>
            </a:pPr>
            <a:endParaRPr lang="en-US" altLang="id-ID"/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Theme01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01" id="{05F70635-32BC-46FD-BED6-57A21E3432D8}" vid="{3CB44D61-6961-46E2-8156-0FD7B8CCCC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Theme01</Template>
  <TotalTime>1323</TotalTime>
  <Words>722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Wingdings</vt:lpstr>
      <vt:lpstr>Wingdings 3</vt:lpstr>
      <vt:lpstr>Theme01</vt:lpstr>
      <vt:lpstr>Equation</vt:lpstr>
      <vt:lpstr>METODE NUMERIK</vt:lpstr>
      <vt:lpstr>Tujuan</vt:lpstr>
      <vt:lpstr>Macam Interpolasi </vt:lpstr>
      <vt:lpstr>Interpolasi Beda Terbagi Newton</vt:lpstr>
      <vt:lpstr>Interpolasi Beda Terbagi Newton</vt:lpstr>
      <vt:lpstr>Interpolasi Beda Terbagi Newton (Ex.)</vt:lpstr>
      <vt:lpstr>Interpolasi Beda Terbagi Newton (Ex.)</vt:lpstr>
      <vt:lpstr>Interpolasi Beda Terbagi Newton (Ex.)</vt:lpstr>
      <vt:lpstr>Interpolasi Beda Terbagi Newton (Ex.)</vt:lpstr>
      <vt:lpstr>Interpolasi Beda Terbagi Newton (Ex.)</vt:lpstr>
      <vt:lpstr>Interpolasi Beda Terbagi Newton (Ex.)</vt:lpstr>
      <vt:lpstr>Kesalahan Interpolasi Beda Terbagi Newton </vt:lpstr>
      <vt:lpstr>Kesalahan Interpolasi Beda Terbagi Newton (Ex.)</vt:lpstr>
      <vt:lpstr>TERIMA KASIH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NUMERIK</dc:title>
  <dc:creator>UKSW</dc:creator>
  <cp:lastModifiedBy>Windows User</cp:lastModifiedBy>
  <cp:revision>86</cp:revision>
  <dcterms:created xsi:type="dcterms:W3CDTF">2010-05-11T11:53:50Z</dcterms:created>
  <dcterms:modified xsi:type="dcterms:W3CDTF">2020-04-28T22:16:35Z</dcterms:modified>
</cp:coreProperties>
</file>