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73" r:id="rId4"/>
    <p:sldId id="284" r:id="rId5"/>
    <p:sldId id="282" r:id="rId6"/>
    <p:sldId id="260" r:id="rId7"/>
    <p:sldId id="268" r:id="rId8"/>
    <p:sldId id="261" r:id="rId9"/>
    <p:sldId id="262" r:id="rId10"/>
    <p:sldId id="263" r:id="rId11"/>
    <p:sldId id="274" r:id="rId12"/>
    <p:sldId id="275" r:id="rId13"/>
    <p:sldId id="283" r:id="rId14"/>
    <p:sldId id="276" r:id="rId15"/>
    <p:sldId id="269" r:id="rId16"/>
    <p:sldId id="278" r:id="rId17"/>
    <p:sldId id="279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9" autoAdjust="0"/>
  </p:normalViewPr>
  <p:slideViewPr>
    <p:cSldViewPr>
      <p:cViewPr varScale="1">
        <p:scale>
          <a:sx n="77" d="100"/>
          <a:sy n="77" d="100"/>
        </p:scale>
        <p:origin x="112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EEADB-FE25-4B6D-9B04-94BAFDD2AA91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B5F18-9F40-4BF4-AF31-3044B44F9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64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B5F18-9F40-4BF4-AF31-3044B44F928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7C50-73CD-404A-AC13-C3CFE9AC57F7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7C50-73CD-404A-AC13-C3CFE9AC57F7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7C50-73CD-404A-AC13-C3CFE9AC57F7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7C50-73CD-404A-AC13-C3CFE9AC57F7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7C50-73CD-404A-AC13-C3CFE9AC57F7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7C50-73CD-404A-AC13-C3CFE9AC57F7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7C50-73CD-404A-AC13-C3CFE9AC57F7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7C50-73CD-404A-AC13-C3CFE9AC57F7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7C50-73CD-404A-AC13-C3CFE9AC57F7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7C50-73CD-404A-AC13-C3CFE9AC57F7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7C50-73CD-404A-AC13-C3CFE9AC57F7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5497C50-73CD-404A-AC13-C3CFE9AC57F7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>
                <a:latin typeface="Calibri" pitchFamily="34" charset="0"/>
                <a:cs typeface="Calibri" pitchFamily="34" charset="0"/>
              </a:rPr>
              <a:t>METODE </a:t>
            </a:r>
            <a:br>
              <a:rPr lang="en-US" sz="4800" dirty="0">
                <a:latin typeface="Calibri" pitchFamily="34" charset="0"/>
                <a:cs typeface="Calibri" pitchFamily="34" charset="0"/>
              </a:rPr>
            </a:br>
            <a:r>
              <a:rPr lang="en-US" sz="4800" dirty="0">
                <a:latin typeface="Calibri" pitchFamily="34" charset="0"/>
                <a:cs typeface="Calibri" pitchFamily="34" charset="0"/>
              </a:rPr>
              <a:t>secant – newton </a:t>
            </a:r>
            <a:r>
              <a:rPr lang="en-US" sz="4800" dirty="0" err="1">
                <a:latin typeface="Calibri" pitchFamily="34" charset="0"/>
                <a:cs typeface="Calibri" pitchFamily="34" charset="0"/>
              </a:rPr>
              <a:t>rhapson</a:t>
            </a:r>
            <a:endParaRPr lang="en-US" sz="4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id-ID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Kondisi iterasi berhenti bila:</a:t>
            </a:r>
            <a:endParaRPr lang="en-US" sz="3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id-ID" sz="3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0" y="1603568"/>
            <a:ext cx="2457450" cy="644331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04800" y="2819400"/>
            <a:ext cx="8596668" cy="78105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600" dirty="0">
                <a:latin typeface="Comic Sans MS" pitchFamily="66" charset="0"/>
                <a:ea typeface="+mj-ea"/>
                <a:cs typeface="+mj-cs"/>
              </a:rPr>
              <a:t>a</a:t>
            </a:r>
            <a:r>
              <a:rPr kumimoji="0" lang="id-ID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tau bila menggunakan galat relatif hampiran: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050" y="3886200"/>
            <a:ext cx="2300288" cy="876300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5105400"/>
            <a:ext cx="8610600" cy="78105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600" dirty="0">
                <a:latin typeface="Calibri" pitchFamily="34" charset="0"/>
                <a:ea typeface="+mj-ea"/>
                <a:cs typeface="Calibri" pitchFamily="34" charset="0"/>
              </a:rPr>
              <a:t>Dengan</a:t>
            </a:r>
            <a:r>
              <a:rPr lang="en-US" sz="3600" dirty="0">
                <a:latin typeface="Calibri" pitchFamily="34" charset="0"/>
                <a:ea typeface="+mj-ea"/>
                <a:cs typeface="Calibri" pitchFamily="34" charset="0"/>
              </a:rPr>
              <a:t>     </a:t>
            </a:r>
            <a:r>
              <a:rPr lang="id-ID" sz="3600" dirty="0">
                <a:latin typeface="Calibri" pitchFamily="34" charset="0"/>
                <a:ea typeface="+mj-ea"/>
                <a:cs typeface="Calibri" pitchFamily="34" charset="0"/>
              </a:rPr>
              <a:t>dan</a:t>
            </a:r>
            <a:r>
              <a:rPr lang="en-US" sz="3600" dirty="0">
                <a:latin typeface="Calibri" pitchFamily="34" charset="0"/>
                <a:ea typeface="+mj-ea"/>
                <a:cs typeface="Calibri" pitchFamily="34" charset="0"/>
              </a:rPr>
              <a:t>    </a:t>
            </a:r>
            <a:r>
              <a:rPr lang="id-ID" sz="3600" dirty="0">
                <a:latin typeface="Calibri" pitchFamily="34" charset="0"/>
                <a:ea typeface="+mj-ea"/>
                <a:cs typeface="Calibri" pitchFamily="34" charset="0"/>
              </a:rPr>
              <a:t>adalah toleransi galat yang diinginkan.</a:t>
            </a:r>
            <a:endParaRPr kumimoji="0" lang="id-ID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4953000"/>
            <a:ext cx="266700" cy="733425"/>
          </a:xfrm>
          <a:prstGeom prst="rect">
            <a:avLst/>
          </a:prstGeom>
          <a:noFill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2700" y="5105400"/>
            <a:ext cx="342900" cy="580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6128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itchFamily="34" charset="0"/>
                <a:cs typeface="Calibri" pitchFamily="34" charset="0"/>
              </a:rPr>
              <a:t>5.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Kriteria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Konvergensi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metode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newton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raphson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3"/>
          <p:cNvSpPr txBox="1"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prstGeom prst="rect">
            <a:avLst/>
          </a:prstGeom>
          <a:blipFill rotWithShape="0">
            <a:blip r:embed="rId2"/>
            <a:stretch>
              <a:fillRect l="-630"/>
            </a:stretch>
          </a:blipFill>
        </p:spPr>
        <p:txBody>
          <a:bodyPr/>
          <a:lstStyle/>
          <a:p>
            <a:r>
              <a:rPr lang="id-ID" dirty="0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User\Pictures\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02565"/>
            <a:ext cx="8305800" cy="249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99" name="Picture 3" descr="C:\Users\User\Pictures\Pictu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9" y="4734328"/>
            <a:ext cx="2003469" cy="52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6.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Kelebihan</a:t>
            </a:r>
            <a:r>
              <a:rPr lang="en-US" dirty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Kekurangan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alibri" pitchFamily="34" charset="0"/>
                <a:cs typeface="Calibri" pitchFamily="34" charset="0"/>
              </a:rPr>
              <a:t>Kelebihan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 err="1">
                <a:latin typeface="Calibri" pitchFamily="34" charset="0"/>
                <a:cs typeface="Calibri" pitchFamily="34" charset="0"/>
              </a:rPr>
              <a:t>Metode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newton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raphson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sangat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cepat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menemukan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akar</a:t>
            </a:r>
            <a:r>
              <a:rPr lang="en-US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jika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iterasinya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konvergen</a:t>
            </a:r>
            <a:r>
              <a:rPr lang="en-US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lvl="1"/>
            <a:r>
              <a:rPr lang="en-US" dirty="0" err="1">
                <a:latin typeface="Calibri" pitchFamily="34" charset="0"/>
                <a:cs typeface="Calibri" pitchFamily="34" charset="0"/>
              </a:rPr>
              <a:t>Jumlah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angka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bena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akan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berlipat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dua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tiap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iterasi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r>
              <a:rPr lang="en-US" dirty="0" err="1">
                <a:latin typeface="Calibri" pitchFamily="34" charset="0"/>
                <a:cs typeface="Calibri" pitchFamily="34" charset="0"/>
              </a:rPr>
              <a:t>Kekurangan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 err="1">
                <a:latin typeface="Calibri" pitchFamily="34" charset="0"/>
                <a:cs typeface="Calibri" pitchFamily="34" charset="0"/>
              </a:rPr>
              <a:t>Metode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newton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rapshon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sulit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mencari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akar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jika</a:t>
            </a:r>
            <a:r>
              <a:rPr lang="en-US" dirty="0">
                <a:latin typeface="Calibri" pitchFamily="34" charset="0"/>
                <a:cs typeface="Calibri" pitchFamily="34" charset="0"/>
              </a:rPr>
              <a:t> f ’(x)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terlalu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dekat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ke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nol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lvl="1"/>
            <a:r>
              <a:rPr lang="en-US" dirty="0" err="1">
                <a:latin typeface="Calibri" pitchFamily="34" charset="0"/>
                <a:cs typeface="Calibri" pitchFamily="34" charset="0"/>
              </a:rPr>
              <a:t>Tebakan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awal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tidak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akan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selalu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mendekati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nilai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akar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sejati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7.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Contoh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latin typeface="Calibri" pitchFamily="34" charset="0"/>
                <a:cs typeface="Calibri" pitchFamily="34" charset="0"/>
              </a:rPr>
              <a:t>Tentukan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nilai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salah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satu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akar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persamaan</a:t>
            </a:r>
            <a:r>
              <a:rPr lang="en-US" dirty="0">
                <a:latin typeface="Calibri" pitchFamily="34" charset="0"/>
                <a:cs typeface="Calibri" pitchFamily="34" charset="0"/>
              </a:rPr>
              <a:t> non linier 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metode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Newton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Raphson</a:t>
            </a:r>
            <a:r>
              <a:rPr lang="en-US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Jika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diketahui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nilai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awal</a:t>
            </a:r>
            <a:r>
              <a:rPr lang="en-US" dirty="0">
                <a:latin typeface="Calibri" pitchFamily="34" charset="0"/>
                <a:cs typeface="Calibri" pitchFamily="34" charset="0"/>
              </a:rPr>
              <a:t> x = 0,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toleransi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galat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relatif</a:t>
            </a:r>
            <a:r>
              <a:rPr lang="en-US" dirty="0">
                <a:latin typeface="Calibri" pitchFamily="34" charset="0"/>
                <a:cs typeface="Calibri" pitchFamily="34" charset="0"/>
              </a:rPr>
              <a:t> x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>
                <a:latin typeface="Calibri" pitchFamily="34" charset="0"/>
                <a:cs typeface="Calibri" pitchFamily="34" charset="0"/>
              </a:rPr>
              <a:t> 0,02</a:t>
            </a:r>
          </a:p>
          <a:p>
            <a:pPr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l"/>
            <a:r>
              <a:rPr lang="id-ID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Penyelesaian: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9" name="Picture 11" descr="C:\Users\User\Pictures\Pictur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2074863"/>
            <a:ext cx="5334000" cy="327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User\Pictures\Picture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927226"/>
            <a:ext cx="4572000" cy="340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6" name="Picture 8" descr="C:\Users\User\Pictures\Picture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4267200" cy="285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C:\Users\User\Pictures\Picture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838200"/>
            <a:ext cx="4492626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 descr="C:\Users\User\Pictures\Picture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849688"/>
            <a:ext cx="4724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Penyelesaian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Excel</a:t>
            </a:r>
          </a:p>
        </p:txBody>
      </p:sp>
      <p:pic>
        <p:nvPicPr>
          <p:cNvPr id="28676" name="Picture 4" descr="C:\Users\User\Pictures\Picture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7972426" cy="452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8. TUGAS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4x</a:t>
            </a:r>
            <a:r>
              <a:rPr lang="en-US" baseline="30000" dirty="0"/>
              <a:t>3</a:t>
            </a:r>
            <a:r>
              <a:rPr lang="en-US" dirty="0"/>
              <a:t> – 15x</a:t>
            </a:r>
            <a:r>
              <a:rPr lang="en-US" baseline="30000" dirty="0"/>
              <a:t>2</a:t>
            </a:r>
            <a:r>
              <a:rPr lang="en-US" dirty="0"/>
              <a:t> + 17x – 6 = 0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Newton-</a:t>
            </a:r>
            <a:r>
              <a:rPr lang="en-US" dirty="0" err="1"/>
              <a:t>Raphson</a:t>
            </a:r>
            <a:r>
              <a:rPr lang="en-US" dirty="0"/>
              <a:t>.</a:t>
            </a:r>
          </a:p>
          <a:p>
            <a:pPr marL="514350" indent="-514350" fontAlgn="base">
              <a:buFont typeface="+mj-lt"/>
              <a:buAutoNum type="arabicPeriod"/>
            </a:pPr>
            <a:endParaRPr lang="en-US" dirty="0"/>
          </a:p>
          <a:p>
            <a:pPr marL="514350" indent="-514350" fontAlgn="base">
              <a:buFont typeface="+mj-lt"/>
              <a:buAutoNum type="arabicPeriod"/>
            </a:pPr>
            <a:r>
              <a:rPr lang="en-US" dirty="0" err="1"/>
              <a:t>Gunakan</a:t>
            </a:r>
            <a:r>
              <a:rPr lang="en-US" dirty="0"/>
              <a:t> tools Microsoft Excel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pengerjaannya</a:t>
            </a:r>
            <a:endParaRPr lang="en-US" dirty="0"/>
          </a:p>
          <a:p>
            <a:pPr fontAlgn="base">
              <a:buNone/>
            </a:pPr>
            <a:endParaRPr lang="en-US" dirty="0"/>
          </a:p>
          <a:p>
            <a:pPr marL="514350" indent="-514350" fontAlgn="base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 algn="l">
              <a:buFont typeface="+mj-lt"/>
              <a:buAutoNum type="arabicPeriod"/>
            </a:pPr>
            <a:r>
              <a:rPr lang="en-US" dirty="0" err="1">
                <a:latin typeface="Calibri" pitchFamily="34" charset="0"/>
                <a:cs typeface="Calibri" pitchFamily="34" charset="0"/>
              </a:rPr>
              <a:t>Pengertian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800" dirty="0" err="1">
                <a:latin typeface="Calibri" pitchFamily="34" charset="0"/>
                <a:cs typeface="Calibri" pitchFamily="34" charset="0"/>
              </a:rPr>
              <a:t>Metode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Newton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Raphson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memerlukan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perhitungan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turunan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fungsi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f’(x).</a:t>
            </a:r>
          </a:p>
          <a:p>
            <a:pPr marL="514350" indent="-514350">
              <a:buAutoNum type="arabicParenR"/>
            </a:pPr>
            <a:r>
              <a:rPr lang="en-US" sz="2800" dirty="0" err="1">
                <a:latin typeface="Calibri" pitchFamily="34" charset="0"/>
                <a:cs typeface="Calibri" pitchFamily="34" charset="0"/>
              </a:rPr>
              <a:t>Tidak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semua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fungsi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mudah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dicari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turunannya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terutama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fungsi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bentuknya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rumit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indent="-514350">
              <a:buAutoNum type="arabicParenR"/>
            </a:pPr>
            <a:r>
              <a:rPr lang="en-US" sz="2800" dirty="0" err="1">
                <a:latin typeface="Calibri" pitchFamily="34" charset="0"/>
                <a:cs typeface="Calibri" pitchFamily="34" charset="0"/>
              </a:rPr>
              <a:t>Turunan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fungsi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dapat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dihilangkan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cara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menggantinya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bentuk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lain yang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ekivalen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AutoNum type="arabicParenR"/>
            </a:pPr>
            <a:r>
              <a:rPr lang="en-US" sz="2800" dirty="0" err="1">
                <a:latin typeface="Calibri" pitchFamily="34" charset="0"/>
                <a:cs typeface="Calibri" pitchFamily="34" charset="0"/>
              </a:rPr>
              <a:t>Modifikasi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metode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Newton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Raphson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dinamakan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metode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Secant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en-US" dirty="0" err="1">
                <a:latin typeface="Calibri" pitchFamily="34" charset="0"/>
                <a:cs typeface="Calibri" pitchFamily="34" charset="0"/>
              </a:rPr>
              <a:t>Grafik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1295400" y="2133600"/>
            <a:ext cx="5957888" cy="3200400"/>
          </a:xfrm>
          <a:custGeom>
            <a:avLst/>
            <a:gdLst/>
            <a:ahLst/>
            <a:cxnLst>
              <a:cxn ang="0">
                <a:pos x="0" y="2016"/>
              </a:cxn>
              <a:cxn ang="0">
                <a:pos x="3163" y="1317"/>
              </a:cxn>
              <a:cxn ang="0">
                <a:pos x="3539" y="0"/>
              </a:cxn>
            </a:cxnLst>
            <a:rect l="0" t="0" r="r" b="b"/>
            <a:pathLst>
              <a:path w="3753" h="2016">
                <a:moveTo>
                  <a:pt x="0" y="2016"/>
                </a:moveTo>
                <a:cubicBezTo>
                  <a:pt x="527" y="1900"/>
                  <a:pt x="2573" y="1653"/>
                  <a:pt x="3163" y="1317"/>
                </a:cubicBezTo>
                <a:cubicBezTo>
                  <a:pt x="3753" y="981"/>
                  <a:pt x="3461" y="274"/>
                  <a:pt x="3539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4876800" y="2286000"/>
            <a:ext cx="25908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685800" y="50292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334000" y="4572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4343400" y="5181600"/>
          <a:ext cx="6858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800" imgH="215640" progId="Equation.3">
                  <p:embed/>
                </p:oleObj>
              </mc:Choice>
              <mc:Fallback>
                <p:oleObj name="Equation" r:id="rId2" imgW="253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181600"/>
                        <a:ext cx="685800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3"/>
          <p:cNvGraphicFramePr>
            <a:graphicFrameLocks noChangeAspect="1"/>
          </p:cNvGraphicFramePr>
          <p:nvPr/>
        </p:nvGraphicFramePr>
        <p:xfrm>
          <a:off x="5105400" y="5181600"/>
          <a:ext cx="6096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780" imgH="215713" progId="Equation.3">
                  <p:embed/>
                </p:oleObj>
              </mc:Choice>
              <mc:Fallback>
                <p:oleObj name="Equation" r:id="rId4" imgW="253780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181600"/>
                        <a:ext cx="60960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6934200" y="2895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4343400" y="4572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3" name="Object 19"/>
          <p:cNvGraphicFramePr>
            <a:graphicFrameLocks noChangeAspect="1"/>
          </p:cNvGraphicFramePr>
          <p:nvPr/>
        </p:nvGraphicFramePr>
        <p:xfrm>
          <a:off x="6705600" y="5105400"/>
          <a:ext cx="5064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4885" imgH="215619" progId="Equation.3">
                  <p:embed/>
                </p:oleObj>
              </mc:Choice>
              <mc:Fallback>
                <p:oleObj name="Equation" r:id="rId6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105400"/>
                        <a:ext cx="50641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en-US" dirty="0" err="1">
                <a:latin typeface="Calibri" pitchFamily="34" charset="0"/>
                <a:cs typeface="Calibri" pitchFamily="34" charset="0"/>
              </a:rPr>
              <a:t>Persamaan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838200" y="3048001"/>
            <a:ext cx="8229600" cy="838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4000" dirty="0" err="1">
                <a:latin typeface="Agency FB" pitchFamily="34" charset="0"/>
              </a:rPr>
              <a:t>Metode</a:t>
            </a:r>
            <a:r>
              <a:rPr lang="en-US" sz="4000" dirty="0">
                <a:latin typeface="Agency FB" pitchFamily="34" charset="0"/>
              </a:rPr>
              <a:t> Newton-</a:t>
            </a:r>
            <a:r>
              <a:rPr lang="en-US" sz="4000" dirty="0" err="1">
                <a:latin typeface="Agency FB" pitchFamily="34" charset="0"/>
              </a:rPr>
              <a:t>Raphson</a:t>
            </a:r>
            <a:endParaRPr lang="en-US" sz="4000" dirty="0">
              <a:latin typeface="Agency FB" pitchFamily="34" charset="0"/>
            </a:endParaRPr>
          </a:p>
          <a:p>
            <a:endParaRPr lang="en-US" sz="4000" dirty="0">
              <a:latin typeface="Agency FB" pitchFamily="34" charset="0"/>
            </a:endParaRPr>
          </a:p>
          <a:p>
            <a:endParaRPr lang="en-US" sz="4000" dirty="0">
              <a:latin typeface="Agency FB" pitchFamily="34" charset="0"/>
            </a:endParaRPr>
          </a:p>
          <a:p>
            <a:endParaRPr lang="en-US" sz="4000" dirty="0">
              <a:latin typeface="Agency FB" pitchFamily="34" charset="0"/>
            </a:endParaRPr>
          </a:p>
          <a:p>
            <a:endParaRPr lang="en-US" sz="4000" dirty="0">
              <a:latin typeface="Agency FB" pitchFamily="34" charset="0"/>
            </a:endParaRPr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234151"/>
              </p:ext>
            </p:extLst>
          </p:nvPr>
        </p:nvGraphicFramePr>
        <p:xfrm>
          <a:off x="838200" y="1595437"/>
          <a:ext cx="44958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79600" imgH="444500" progId="Equation.3">
                  <p:embed/>
                </p:oleObj>
              </mc:Choice>
              <mc:Fallback>
                <p:oleObj name="Equation" r:id="rId2" imgW="18796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95437"/>
                        <a:ext cx="4495800" cy="1071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090784"/>
              </p:ext>
            </p:extLst>
          </p:nvPr>
        </p:nvGraphicFramePr>
        <p:xfrm>
          <a:off x="914400" y="3835400"/>
          <a:ext cx="30480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43000" imgH="444500" progId="Equation.3">
                  <p:embed/>
                </p:oleObj>
              </mc:Choice>
              <mc:Fallback>
                <p:oleObj name="Equation" r:id="rId4" imgW="11430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35400"/>
                        <a:ext cx="3048000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219212"/>
              </p:ext>
            </p:extLst>
          </p:nvPr>
        </p:nvGraphicFramePr>
        <p:xfrm>
          <a:off x="914400" y="5140325"/>
          <a:ext cx="426720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26451" imgH="444307" progId="Equation.3">
                  <p:embed/>
                </p:oleObj>
              </mc:Choice>
              <mc:Fallback>
                <p:oleObj name="Equation" r:id="rId6" imgW="1726451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40325"/>
                        <a:ext cx="4267200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9386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dirty="0" err="1">
                <a:latin typeface="Calibri" pitchFamily="34" charset="0"/>
                <a:cs typeface="Calibri" pitchFamily="34" charset="0"/>
              </a:rPr>
              <a:t>Algoritma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Metode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Secant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AutoNum type="arabicPeriod"/>
            </a:pPr>
            <a:r>
              <a:rPr lang="en-US" sz="2000" dirty="0" err="1">
                <a:latin typeface="Calibri" pitchFamily="34" charset="0"/>
                <a:cs typeface="Calibri" pitchFamily="34" charset="0"/>
              </a:rPr>
              <a:t>Definisikan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fungsi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F(x)</a:t>
            </a:r>
          </a:p>
          <a:p>
            <a:pPr algn="just">
              <a:spcBef>
                <a:spcPts val="0"/>
              </a:spcBef>
              <a:buFont typeface="Wingdings" pitchFamily="2" charset="2"/>
              <a:buAutoNum type="arabicPeriod"/>
            </a:pPr>
            <a:r>
              <a:rPr lang="en-US" sz="2000" dirty="0" err="1">
                <a:latin typeface="Calibri" pitchFamily="34" charset="0"/>
                <a:cs typeface="Calibri" pitchFamily="34" charset="0"/>
              </a:rPr>
              <a:t>Definisikan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torelansi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error (e)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iterasi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maksimum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(n)</a:t>
            </a:r>
          </a:p>
          <a:p>
            <a:pPr algn="just">
              <a:spcBef>
                <a:spcPts val="0"/>
              </a:spcBef>
              <a:buFont typeface="Wingdings" pitchFamily="2" charset="2"/>
              <a:buAutoNum type="arabicPeriod"/>
            </a:pPr>
            <a:r>
              <a:rPr lang="en-US" sz="2000" dirty="0" err="1">
                <a:latin typeface="Calibri" pitchFamily="34" charset="0"/>
                <a:cs typeface="Calibri" pitchFamily="34" charset="0"/>
              </a:rPr>
              <a:t>Masukkan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dua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nilai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pendekatan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awal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yang di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antaranya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terdapat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akar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yaitu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x0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x1,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sebaiknya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gunakan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metode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tabel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atau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grafis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menjamin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titik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pendakatannya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adalah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titik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pendekatan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konvergensinya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pada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akar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persamaan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diharapkan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spcBef>
                <a:spcPts val="0"/>
              </a:spcBef>
              <a:buFont typeface="Wingdings" pitchFamily="2" charset="2"/>
              <a:buAutoNum type="arabicPeriod"/>
            </a:pPr>
            <a:r>
              <a:rPr lang="en-US" sz="2000" dirty="0" err="1">
                <a:latin typeface="Calibri" pitchFamily="34" charset="0"/>
                <a:cs typeface="Calibri" pitchFamily="34" charset="0"/>
              </a:rPr>
              <a:t>Hitung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F(x0)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F(x1)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sebagai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y0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y1</a:t>
            </a:r>
          </a:p>
          <a:p>
            <a:pPr algn="just">
              <a:spcBef>
                <a:spcPts val="0"/>
              </a:spcBef>
              <a:buFont typeface="Wingdings" pitchFamily="2" charset="2"/>
              <a:buAutoNum type="arabicPeriod"/>
            </a:pPr>
            <a:r>
              <a:rPr lang="en-US" sz="2000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iterasi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I = 1 s/d n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atau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|F(xi)|</a:t>
            </a:r>
          </a:p>
          <a:p>
            <a:pPr algn="just">
              <a:spcBef>
                <a:spcPts val="0"/>
              </a:spcBef>
              <a:buFont typeface="Wingdings" pitchFamily="2" charset="2"/>
              <a:buAutoNum type="arabicPeriod"/>
            </a:pPr>
            <a:endParaRPr lang="sv-SE" sz="2000" dirty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AutoNum type="arabicPeriod"/>
            </a:pPr>
            <a:endParaRPr lang="sv-SE" sz="2000" dirty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AutoNum type="arabicPeriod"/>
            </a:pPr>
            <a:endParaRPr lang="sv-SE" sz="2000" dirty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AutoNum type="arabicPeriod"/>
            </a:pPr>
            <a:endParaRPr lang="sv-SE" sz="2000" dirty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AutoNum type="arabicPeriod"/>
            </a:pPr>
            <a:endParaRPr lang="sv-SE" sz="2000" dirty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AutoNum type="arabicPeriod"/>
            </a:pPr>
            <a:r>
              <a:rPr lang="sv-SE" sz="2000" dirty="0">
                <a:latin typeface="Calibri" pitchFamily="34" charset="0"/>
                <a:cs typeface="Calibri" pitchFamily="34" charset="0"/>
              </a:rPr>
              <a:t>hitung yi+1 = F(xi+1)</a:t>
            </a:r>
          </a:p>
          <a:p>
            <a:pPr algn="just">
              <a:spcBef>
                <a:spcPts val="0"/>
              </a:spcBef>
              <a:buFont typeface="Wingdings" pitchFamily="2" charset="2"/>
              <a:buAutoNum type="arabicPeriod"/>
            </a:pPr>
            <a:r>
              <a:rPr lang="sv-SE" sz="2000" dirty="0">
                <a:latin typeface="Calibri" pitchFamily="34" charset="0"/>
                <a:cs typeface="Calibri" pitchFamily="34" charset="0"/>
              </a:rPr>
              <a:t>Akar persamaan adalah nilai x yang terakhir.</a:t>
            </a:r>
          </a:p>
          <a:p>
            <a:pPr algn="just">
              <a:spcBef>
                <a:spcPts val="0"/>
              </a:spcBef>
              <a:buFont typeface="Wingdings" pitchFamily="2" charset="2"/>
              <a:buAutoNum type="arabicPeriod"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22546523"/>
              </p:ext>
            </p:extLst>
          </p:nvPr>
        </p:nvGraphicFramePr>
        <p:xfrm>
          <a:off x="1371600" y="4278313"/>
          <a:ext cx="2978150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07880" imgH="431640" progId="Equation.3">
                  <p:embed/>
                </p:oleObj>
              </mc:Choice>
              <mc:Fallback>
                <p:oleObj name="Equation" r:id="rId2" imgW="1307880" imgH="43164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278313"/>
                        <a:ext cx="2978150" cy="97948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en-US" dirty="0" err="1">
                <a:latin typeface="Calibri" pitchFamily="34" charset="0"/>
                <a:cs typeface="Calibri" pitchFamily="34" charset="0"/>
              </a:rPr>
              <a:t>Contoh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Soal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id-ID" dirty="0">
                <a:latin typeface="Calibri" pitchFamily="34" charset="0"/>
                <a:ea typeface="Arial Unicode MS" panose="020B0604020202020204" pitchFamily="34" charset="-128"/>
                <a:cs typeface="Calibri" pitchFamily="34" charset="0"/>
              </a:rPr>
              <a:t>Penyelesaian dari x2 –(x + 1) e-x = 0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a.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Metode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geometri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" name="Content Placeholder 3"/>
          <p:cNvGrpSpPr>
            <a:grpSpLocks noGrp="1"/>
          </p:cNvGrpSpPr>
          <p:nvPr/>
        </p:nvGrpSpPr>
        <p:grpSpPr>
          <a:xfrm>
            <a:off x="457200" y="1935163"/>
            <a:ext cx="8229600" cy="4389437"/>
            <a:chOff x="742950" y="666750"/>
            <a:chExt cx="8553450" cy="48387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742950" y="4076700"/>
              <a:ext cx="687705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16200000" flipV="1">
              <a:off x="-752475" y="3076575"/>
              <a:ext cx="4838700" cy="1905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3152775" y="2543175"/>
              <a:ext cx="3619500" cy="18097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648200" y="3638550"/>
              <a:ext cx="838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6000750" y="1828800"/>
              <a:ext cx="6477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781550" y="1066800"/>
              <a:ext cx="1047750" cy="4410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dirty="0"/>
                <a:t>y = </a:t>
              </a:r>
              <a:r>
                <a:rPr lang="en-US" sz="2000" dirty="0"/>
                <a:t>f</a:t>
              </a:r>
              <a:r>
                <a:rPr lang="id-ID" sz="2000" dirty="0"/>
                <a:t>(x)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96100" y="1447800"/>
              <a:ext cx="2400300" cy="1085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dirty="0">
                  <a:latin typeface="Calibri" pitchFamily="34" charset="0"/>
                  <a:cs typeface="Calibri" pitchFamily="34" charset="0"/>
                </a:rPr>
                <a:t>Garis singgung kurva di X</a:t>
              </a:r>
              <a:r>
                <a:rPr lang="id-ID" dirty="0">
                  <a:latin typeface="Calibri" pitchFamily="34" charset="0"/>
                  <a:cs typeface="Calibri" pitchFamily="34" charset="0"/>
                </a:rPr>
                <a:t>i dengan gradien = f’ (Xi)</a:t>
              </a:r>
              <a:endParaRPr lang="id-ID" sz="2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05300" y="411480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dirty="0"/>
                <a:t>X</a:t>
              </a:r>
              <a:r>
                <a:rPr lang="id-ID" sz="1400" dirty="0"/>
                <a:t>i+1</a:t>
              </a:r>
              <a:endParaRPr lang="id-ID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14900" y="4133850"/>
              <a:ext cx="419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dirty="0"/>
                <a:t>X</a:t>
              </a:r>
              <a:r>
                <a:rPr lang="id-ID" sz="1400" dirty="0"/>
                <a:t>i</a:t>
              </a:r>
              <a:endParaRPr lang="id-ID" sz="2000" dirty="0"/>
            </a:p>
          </p:txBody>
        </p:sp>
      </p:grpSp>
      <p:sp>
        <p:nvSpPr>
          <p:cNvPr id="14" name="Arc 13"/>
          <p:cNvSpPr/>
          <p:nvPr/>
        </p:nvSpPr>
        <p:spPr>
          <a:xfrm rot="5400000">
            <a:off x="71437" y="785813"/>
            <a:ext cx="5210175" cy="4400550"/>
          </a:xfrm>
          <a:prstGeom prst="arc">
            <a:avLst>
              <a:gd name="adj1" fmla="val 15601328"/>
              <a:gd name="adj2" fmla="val 18398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prstGeom prst="rect">
            <a:avLst/>
          </a:prstGeom>
          <a:blipFill rotWithShape="0">
            <a:blip r:embed="rId2"/>
            <a:stretch>
              <a:fillRect l="-1034"/>
            </a:stretch>
          </a:blipFill>
        </p:spPr>
        <p:txBody>
          <a:bodyPr/>
          <a:lstStyle/>
          <a:p>
            <a:r>
              <a:rPr lang="id-ID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b.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Metode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deret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taylor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3"/>
          <p:cNvSpPr txBox="1"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prstGeom prst="rect">
            <a:avLst/>
          </a:prstGeom>
          <a:blipFill rotWithShape="0">
            <a:blip r:embed="rId2"/>
            <a:stretch>
              <a:fillRect l="-828"/>
            </a:stretch>
          </a:blipFill>
        </p:spPr>
        <p:txBody>
          <a:bodyPr/>
          <a:lstStyle/>
          <a:p>
            <a:r>
              <a:rPr lang="id-ID" dirty="0">
                <a:noFill/>
              </a:rPr>
              <a:t> 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2028</TotalTime>
  <Words>349</Words>
  <Application>Microsoft Office PowerPoint</Application>
  <PresentationFormat>On-screen Show (4:3)</PresentationFormat>
  <Paragraphs>60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Agency FB</vt:lpstr>
      <vt:lpstr>Arial</vt:lpstr>
      <vt:lpstr>Calibri</vt:lpstr>
      <vt:lpstr>Comic Sans MS</vt:lpstr>
      <vt:lpstr>Wingdings</vt:lpstr>
      <vt:lpstr>Clarity</vt:lpstr>
      <vt:lpstr>Equation</vt:lpstr>
      <vt:lpstr>METODE  secant – newton rhapson</vt:lpstr>
      <vt:lpstr>Pengertian</vt:lpstr>
      <vt:lpstr>Grafik</vt:lpstr>
      <vt:lpstr>Persamaan</vt:lpstr>
      <vt:lpstr>Algoritma Metode Secant</vt:lpstr>
      <vt:lpstr>Contoh Soal</vt:lpstr>
      <vt:lpstr>a. Metode geometri</vt:lpstr>
      <vt:lpstr>PowerPoint Presentation</vt:lpstr>
      <vt:lpstr>b. Metode deret taylor</vt:lpstr>
      <vt:lpstr>PowerPoint Presentation</vt:lpstr>
      <vt:lpstr>5. Kriteria Konvergensi metode newton raphson</vt:lpstr>
      <vt:lpstr>PowerPoint Presentation</vt:lpstr>
      <vt:lpstr>6. Kelebihan &amp; Kekurangan </vt:lpstr>
      <vt:lpstr>7. Contoh</vt:lpstr>
      <vt:lpstr>Penyelesaian:</vt:lpstr>
      <vt:lpstr>PowerPoint Presentation</vt:lpstr>
      <vt:lpstr>Penyelesaian dengan Excel</vt:lpstr>
      <vt:lpstr>8. TUGAS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NEWTON-RAPHSON</dc:title>
  <dc:creator>acer</dc:creator>
  <cp:lastModifiedBy>Aswery</cp:lastModifiedBy>
  <cp:revision>44</cp:revision>
  <dcterms:created xsi:type="dcterms:W3CDTF">2014-10-31T05:46:20Z</dcterms:created>
  <dcterms:modified xsi:type="dcterms:W3CDTF">2021-03-01T13:15:40Z</dcterms:modified>
</cp:coreProperties>
</file>